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3"/>
  </p:sldMasterIdLst>
  <p:notesMasterIdLst>
    <p:notesMasterId r:id="rId176"/>
  </p:notesMasterIdLst>
  <p:sldIdLst>
    <p:sldId id="484" r:id="rId4"/>
    <p:sldId id="499" r:id="rId5"/>
    <p:sldId id="495" r:id="rId6"/>
    <p:sldId id="486" r:id="rId7"/>
    <p:sldId id="513" r:id="rId8"/>
    <p:sldId id="515" r:id="rId9"/>
    <p:sldId id="487" r:id="rId10"/>
    <p:sldId id="488" r:id="rId11"/>
    <p:sldId id="496" r:id="rId12"/>
    <p:sldId id="497" r:id="rId13"/>
    <p:sldId id="490" r:id="rId14"/>
    <p:sldId id="511" r:id="rId15"/>
    <p:sldId id="516" r:id="rId16"/>
    <p:sldId id="494" r:id="rId17"/>
    <p:sldId id="356" r:id="rId18"/>
    <p:sldId id="359" r:id="rId19"/>
    <p:sldId id="360" r:id="rId20"/>
    <p:sldId id="362" r:id="rId21"/>
    <p:sldId id="365" r:id="rId22"/>
    <p:sldId id="409" r:id="rId23"/>
    <p:sldId id="367" r:id="rId24"/>
    <p:sldId id="498" r:id="rId25"/>
    <p:sldId id="370" r:id="rId26"/>
    <p:sldId id="374" r:id="rId27"/>
    <p:sldId id="375" r:id="rId28"/>
    <p:sldId id="376" r:id="rId29"/>
    <p:sldId id="378" r:id="rId30"/>
    <p:sldId id="379" r:id="rId31"/>
    <p:sldId id="380" r:id="rId32"/>
    <p:sldId id="383" r:id="rId33"/>
    <p:sldId id="384" r:id="rId34"/>
    <p:sldId id="385" r:id="rId35"/>
    <p:sldId id="387" r:id="rId36"/>
    <p:sldId id="390" r:id="rId37"/>
    <p:sldId id="391" r:id="rId38"/>
    <p:sldId id="411" r:id="rId39"/>
    <p:sldId id="412" r:id="rId40"/>
    <p:sldId id="393" r:id="rId41"/>
    <p:sldId id="394" r:id="rId42"/>
    <p:sldId id="396" r:id="rId43"/>
    <p:sldId id="400" r:id="rId44"/>
    <p:sldId id="403" r:id="rId45"/>
    <p:sldId id="405" r:id="rId46"/>
    <p:sldId id="408" r:id="rId47"/>
    <p:sldId id="509" r:id="rId48"/>
    <p:sldId id="296" r:id="rId49"/>
    <p:sldId id="354" r:id="rId50"/>
    <p:sldId id="297" r:id="rId51"/>
    <p:sldId id="355" r:id="rId52"/>
    <p:sldId id="337" r:id="rId53"/>
    <p:sldId id="353" r:id="rId54"/>
    <p:sldId id="500" r:id="rId55"/>
    <p:sldId id="311" r:id="rId56"/>
    <p:sldId id="314" r:id="rId57"/>
    <p:sldId id="303" r:id="rId58"/>
    <p:sldId id="310" r:id="rId59"/>
    <p:sldId id="328" r:id="rId60"/>
    <p:sldId id="325" r:id="rId61"/>
    <p:sldId id="330" r:id="rId62"/>
    <p:sldId id="333" r:id="rId63"/>
    <p:sldId id="331" r:id="rId64"/>
    <p:sldId id="316" r:id="rId65"/>
    <p:sldId id="347" r:id="rId66"/>
    <p:sldId id="348" r:id="rId67"/>
    <p:sldId id="349" r:id="rId68"/>
    <p:sldId id="342" r:id="rId69"/>
    <p:sldId id="344" r:id="rId70"/>
    <p:sldId id="346" r:id="rId71"/>
    <p:sldId id="352" r:id="rId72"/>
    <p:sldId id="285" r:id="rId73"/>
    <p:sldId id="304" r:id="rId74"/>
    <p:sldId id="260" r:id="rId75"/>
    <p:sldId id="520" r:id="rId76"/>
    <p:sldId id="413" r:id="rId77"/>
    <p:sldId id="263" r:id="rId78"/>
    <p:sldId id="266" r:id="rId79"/>
    <p:sldId id="269" r:id="rId80"/>
    <p:sldId id="270" r:id="rId81"/>
    <p:sldId id="267" r:id="rId82"/>
    <p:sldId id="300" r:id="rId83"/>
    <p:sldId id="272" r:id="rId84"/>
    <p:sldId id="274" r:id="rId85"/>
    <p:sldId id="273" r:id="rId86"/>
    <p:sldId id="257" r:id="rId87"/>
    <p:sldId id="284" r:id="rId88"/>
    <p:sldId id="293" r:id="rId89"/>
    <p:sldId id="279" r:id="rId90"/>
    <p:sldId id="280" r:id="rId91"/>
    <p:sldId id="291" r:id="rId92"/>
    <p:sldId id="282" r:id="rId93"/>
    <p:sldId id="305" r:id="rId94"/>
    <p:sldId id="415" r:id="rId95"/>
    <p:sldId id="259" r:id="rId96"/>
    <p:sldId id="501" r:id="rId97"/>
    <p:sldId id="418" r:id="rId98"/>
    <p:sldId id="419" r:id="rId99"/>
    <p:sldId id="502" r:id="rId100"/>
    <p:sldId id="258" r:id="rId101"/>
    <p:sldId id="268" r:id="rId102"/>
    <p:sldId id="262" r:id="rId103"/>
    <p:sldId id="420" r:id="rId104"/>
    <p:sldId id="264" r:id="rId105"/>
    <p:sldId id="265" r:id="rId106"/>
    <p:sldId id="503" r:id="rId107"/>
    <p:sldId id="421" r:id="rId108"/>
    <p:sldId id="422" r:id="rId109"/>
    <p:sldId id="423" r:id="rId110"/>
    <p:sldId id="424" r:id="rId111"/>
    <p:sldId id="504" r:id="rId112"/>
    <p:sldId id="425" r:id="rId113"/>
    <p:sldId id="426" r:id="rId114"/>
    <p:sldId id="427" r:id="rId115"/>
    <p:sldId id="517" r:id="rId116"/>
    <p:sldId id="505" r:id="rId117"/>
    <p:sldId id="301" r:id="rId118"/>
    <p:sldId id="428" r:id="rId119"/>
    <p:sldId id="363" r:id="rId120"/>
    <p:sldId id="364" r:id="rId121"/>
    <p:sldId id="429" r:id="rId122"/>
    <p:sldId id="366" r:id="rId123"/>
    <p:sldId id="518" r:id="rId124"/>
    <p:sldId id="430" r:id="rId125"/>
    <p:sldId id="431" r:id="rId126"/>
    <p:sldId id="302" r:id="rId127"/>
    <p:sldId id="307" r:id="rId128"/>
    <p:sldId id="434" r:id="rId129"/>
    <p:sldId id="510" r:id="rId130"/>
    <p:sldId id="436" r:id="rId131"/>
    <p:sldId id="343" r:id="rId132"/>
    <p:sldId id="437" r:id="rId133"/>
    <p:sldId id="438" r:id="rId134"/>
    <p:sldId id="345" r:id="rId135"/>
    <p:sldId id="506" r:id="rId136"/>
    <p:sldId id="440" r:id="rId137"/>
    <p:sldId id="442" r:id="rId138"/>
    <p:sldId id="444" r:id="rId139"/>
    <p:sldId id="445" r:id="rId140"/>
    <p:sldId id="446" r:id="rId141"/>
    <p:sldId id="447" r:id="rId142"/>
    <p:sldId id="449" r:id="rId143"/>
    <p:sldId id="451" r:id="rId144"/>
    <p:sldId id="313" r:id="rId145"/>
    <p:sldId id="315" r:id="rId146"/>
    <p:sldId id="454" r:id="rId147"/>
    <p:sldId id="455" r:id="rId148"/>
    <p:sldId id="456" r:id="rId149"/>
    <p:sldId id="317" r:id="rId150"/>
    <p:sldId id="318" r:id="rId151"/>
    <p:sldId id="459" r:id="rId152"/>
    <p:sldId id="460" r:id="rId153"/>
    <p:sldId id="507" r:id="rId154"/>
    <p:sldId id="457" r:id="rId155"/>
    <p:sldId id="306" r:id="rId156"/>
    <p:sldId id="309" r:id="rId157"/>
    <p:sldId id="322" r:id="rId158"/>
    <p:sldId id="461" r:id="rId159"/>
    <p:sldId id="324" r:id="rId160"/>
    <p:sldId id="326" r:id="rId161"/>
    <p:sldId id="521" r:id="rId162"/>
    <p:sldId id="327" r:id="rId163"/>
    <p:sldId id="522" r:id="rId164"/>
    <p:sldId id="465" r:id="rId165"/>
    <p:sldId id="467" r:id="rId166"/>
    <p:sldId id="470" r:id="rId167"/>
    <p:sldId id="473" r:id="rId168"/>
    <p:sldId id="476" r:id="rId169"/>
    <p:sldId id="479" r:id="rId170"/>
    <p:sldId id="508" r:id="rId171"/>
    <p:sldId id="482" r:id="rId172"/>
    <p:sldId id="483" r:id="rId173"/>
    <p:sldId id="519" r:id="rId174"/>
    <p:sldId id="512" r:id="rId175"/>
  </p:sldIdLst>
  <p:sldSz cx="12192000" cy="6858000"/>
  <p:notesSz cx="7104063" cy="10234613"/>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A5755E-1140-6F38-14BA-5F04D6CE977E}" name="FELKER, Gwendoline (ARS-PACA/DPRS/OMEDIT)" initials="F(" userId="S::gwendoline.felker@ars.sante.fr::4fe2caa4-6eb8-4f70-8c25-1a648023f15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 QUINIO, Pierre (ARS-GRANDEST)" initials="LQP(" lastIdx="6" clrIdx="0">
    <p:extLst>
      <p:ext uri="{19B8F6BF-5375-455C-9EA6-DF929625EA0E}">
        <p15:presenceInfo xmlns:p15="http://schemas.microsoft.com/office/powerpoint/2012/main" userId="S-1-5-21-3177125315-431800771-2236886301-589213" providerId="AD"/>
      </p:ext>
    </p:extLst>
  </p:cmAuthor>
  <p:cmAuthor id="2" name="CARDOSO, Aurélie (ARS-ARA/OMEDIT)" initials="CA(" lastIdx="7" clrIdx="1">
    <p:extLst>
      <p:ext uri="{19B8F6BF-5375-455C-9EA6-DF929625EA0E}">
        <p15:presenceInfo xmlns:p15="http://schemas.microsoft.com/office/powerpoint/2012/main" userId="S-1-5-21-3177125315-431800771-2236886301-615062" providerId="AD"/>
      </p:ext>
    </p:extLst>
  </p:cmAuthor>
  <p:cmAuthor id="3" name="MARCHAND Marie" initials="MM" lastIdx="18" clrIdx="2">
    <p:extLst>
      <p:ext uri="{19B8F6BF-5375-455C-9EA6-DF929625EA0E}">
        <p15:presenceInfo xmlns:p15="http://schemas.microsoft.com/office/powerpoint/2012/main" userId="S-1-5-21-771168771-453390946-965413785-1159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FFFF"/>
    <a:srgbClr val="2914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AE4C86-4DC9-BC7B-D060-910E18D26822}">
  <a:tblStyle styleId="{B4AE4C86-4DC9-BC7B-D060-910E18D26822}" styleName="Style moyen 2 - Accentuation 5">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fill>
          <a:solidFill>
            <a:schemeClr val="accent5">
              <a:tint val="40000"/>
            </a:schemeClr>
          </a:solidFill>
        </a:fill>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a:solidFill>
                <a:schemeClr val="lt1"/>
              </a:solidFill>
            </a:ln>
          </a:top>
        </a:tcBdr>
        <a:fill>
          <a:solidFill>
            <a:schemeClr val="accent5"/>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5"/>
          </a:solidFill>
        </a:fill>
      </a:tcStyle>
    </a:firstRow>
    <a:neCell>
      <a:tcStyle>
        <a:tcBdr/>
      </a:tcStyle>
    </a:neCell>
    <a:nwCell>
      <a:tcStyle>
        <a:tcBdr/>
      </a:tcStyle>
    </a:nwCell>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57" autoAdjust="0"/>
    <p:restoredTop sz="96384" autoAdjust="0"/>
  </p:normalViewPr>
  <p:slideViewPr>
    <p:cSldViewPr snapToGrid="0">
      <p:cViewPr varScale="1">
        <p:scale>
          <a:sx n="111" d="100"/>
          <a:sy n="111" d="100"/>
        </p:scale>
        <p:origin x="240" y="108"/>
      </p:cViewPr>
      <p:guideLst>
        <p:guide orient="horz" pos="2160"/>
        <p:guide pos="2880"/>
      </p:guideLst>
    </p:cSldViewPr>
  </p:slid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slide" Target="slides/slide151.xml"/><Relationship Id="rId159" Type="http://schemas.openxmlformats.org/officeDocument/2006/relationships/slide" Target="slides/slide156.xml"/><Relationship Id="rId175" Type="http://schemas.openxmlformats.org/officeDocument/2006/relationships/slide" Target="slides/slide172.xml"/><Relationship Id="rId170" Type="http://schemas.openxmlformats.org/officeDocument/2006/relationships/slide" Target="slides/slide167.xml"/><Relationship Id="rId205" Type="http://schemas.microsoft.com/office/2018/10/relationships/authors" Target="author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181" Type="http://schemas.openxmlformats.org/officeDocument/2006/relationships/tableStyles" Target="tableStyle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notesMaster" Target="notesMasters/notesMaster1.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 Type="http://schemas.openxmlformats.org/officeDocument/2006/relationships/customXml" Target="../customXml/item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72" Type="http://schemas.openxmlformats.org/officeDocument/2006/relationships/slide" Target="slides/slide169.xml"/><Relationship Id="rId180" Type="http://schemas.openxmlformats.org/officeDocument/2006/relationships/theme" Target="theme/theme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presProps" Target="presProps.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viewProps" Target="viewProp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8427" cy="513064"/>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023992" y="0"/>
            <a:ext cx="3078427" cy="513064"/>
          </a:xfrm>
          <a:prstGeom prst="rect">
            <a:avLst/>
          </a:prstGeom>
        </p:spPr>
        <p:txBody>
          <a:bodyPr vert="horz" lIns="91440" tIns="45720" rIns="91440" bIns="45720" rtlCol="0"/>
          <a:lstStyle>
            <a:lvl1pPr algn="r">
              <a:defRPr sz="1200"/>
            </a:lvl1pPr>
          </a:lstStyle>
          <a:p>
            <a:fld id="{E7280A5C-0C58-4F12-A406-E79A87365A04}" type="datetimeFigureOut">
              <a:rPr lang="fr-FR" smtClean="0"/>
              <a:t>24/01/2024</a:t>
            </a:fld>
            <a:endParaRPr lang="fr-FR"/>
          </a:p>
        </p:txBody>
      </p:sp>
      <p:sp>
        <p:nvSpPr>
          <p:cNvPr id="4" name="Espace réservé de l'image des diapositives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10407" y="4925407"/>
            <a:ext cx="5683250" cy="4029879"/>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721550"/>
            <a:ext cx="3078427" cy="513063"/>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2" y="9721550"/>
            <a:ext cx="3078427" cy="513063"/>
          </a:xfrm>
          <a:prstGeom prst="rect">
            <a:avLst/>
          </a:prstGeom>
        </p:spPr>
        <p:txBody>
          <a:bodyPr vert="horz" lIns="91440" tIns="45720" rIns="91440" bIns="45720" rtlCol="0" anchor="b"/>
          <a:lstStyle>
            <a:lvl1pPr algn="r">
              <a:defRPr sz="1200"/>
            </a:lvl1pPr>
          </a:lstStyle>
          <a:p>
            <a:fld id="{B1700821-46E6-43F6-819C-DAFC05D2FD3B}" type="slidenum">
              <a:rPr lang="fr-FR" smtClean="0"/>
              <a:t>‹N°›</a:t>
            </a:fld>
            <a:endParaRPr lang="fr-FR"/>
          </a:p>
        </p:txBody>
      </p:sp>
    </p:spTree>
    <p:extLst>
      <p:ext uri="{BB962C8B-B14F-4D97-AF65-F5344CB8AC3E}">
        <p14:creationId xmlns:p14="http://schemas.microsoft.com/office/powerpoint/2010/main" val="256995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snfcp.org/wp-content/uploads/2017/Recommandations/Constipation-RPC-TC-2017.pdf"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snfcp.org/wp-content/uploads/2017/12/livre-RCP-consti2017_long.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has-sante.fr/jcms/p_3398698/fr/wegovy-semaglutide-obesit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has-sante.fr/upload/docs/application/pdf/2021-11/reco368_recommandations_denutrition_pa_cd_20211110_v1.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15</a:t>
            </a:fld>
            <a:endParaRPr lang="fr-FR"/>
          </a:p>
        </p:txBody>
      </p:sp>
    </p:spTree>
    <p:extLst>
      <p:ext uri="{BB962C8B-B14F-4D97-AF65-F5344CB8AC3E}">
        <p14:creationId xmlns:p14="http://schemas.microsoft.com/office/powerpoint/2010/main" val="326322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24</a:t>
            </a:fld>
            <a:endParaRPr lang="fr-FR"/>
          </a:p>
        </p:txBody>
      </p:sp>
    </p:spTree>
    <p:extLst>
      <p:ext uri="{BB962C8B-B14F-4D97-AF65-F5344CB8AC3E}">
        <p14:creationId xmlns:p14="http://schemas.microsoft.com/office/powerpoint/2010/main" val="4031613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25</a:t>
            </a:fld>
            <a:endParaRPr lang="fr-FR"/>
          </a:p>
        </p:txBody>
      </p:sp>
    </p:spTree>
    <p:extLst>
      <p:ext uri="{BB962C8B-B14F-4D97-AF65-F5344CB8AC3E}">
        <p14:creationId xmlns:p14="http://schemas.microsoft.com/office/powerpoint/2010/main" val="2356473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26</a:t>
            </a:fld>
            <a:endParaRPr lang="fr-FR"/>
          </a:p>
        </p:txBody>
      </p:sp>
    </p:spTree>
    <p:extLst>
      <p:ext uri="{BB962C8B-B14F-4D97-AF65-F5344CB8AC3E}">
        <p14:creationId xmlns:p14="http://schemas.microsoft.com/office/powerpoint/2010/main" val="1119091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27</a:t>
            </a:fld>
            <a:endParaRPr lang="fr-FR"/>
          </a:p>
        </p:txBody>
      </p:sp>
    </p:spTree>
    <p:extLst>
      <p:ext uri="{BB962C8B-B14F-4D97-AF65-F5344CB8AC3E}">
        <p14:creationId xmlns:p14="http://schemas.microsoft.com/office/powerpoint/2010/main" val="1104563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28</a:t>
            </a:fld>
            <a:endParaRPr lang="fr-FR"/>
          </a:p>
        </p:txBody>
      </p:sp>
    </p:spTree>
    <p:extLst>
      <p:ext uri="{BB962C8B-B14F-4D97-AF65-F5344CB8AC3E}">
        <p14:creationId xmlns:p14="http://schemas.microsoft.com/office/powerpoint/2010/main" val="3071522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29</a:t>
            </a:fld>
            <a:endParaRPr lang="fr-FR"/>
          </a:p>
        </p:txBody>
      </p:sp>
    </p:spTree>
    <p:extLst>
      <p:ext uri="{BB962C8B-B14F-4D97-AF65-F5344CB8AC3E}">
        <p14:creationId xmlns:p14="http://schemas.microsoft.com/office/powerpoint/2010/main" val="309771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30</a:t>
            </a:fld>
            <a:endParaRPr lang="fr-FR"/>
          </a:p>
        </p:txBody>
      </p:sp>
    </p:spTree>
    <p:extLst>
      <p:ext uri="{BB962C8B-B14F-4D97-AF65-F5344CB8AC3E}">
        <p14:creationId xmlns:p14="http://schemas.microsoft.com/office/powerpoint/2010/main" val="2135427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Un traitement par </a:t>
            </a:r>
            <a:r>
              <a:rPr lang="fr-FR" sz="1200" kern="1200" dirty="0" err="1">
                <a:solidFill>
                  <a:schemeClr val="tx1"/>
                </a:solidFill>
                <a:effectLst/>
                <a:latin typeface="+mn-lt"/>
                <a:ea typeface="+mn-ea"/>
                <a:cs typeface="+mn-cs"/>
              </a:rPr>
              <a:t>prucalopride</a:t>
            </a:r>
            <a:r>
              <a:rPr lang="fr-FR" sz="1200" kern="1200" dirty="0">
                <a:solidFill>
                  <a:schemeClr val="tx1"/>
                </a:solidFill>
                <a:effectLst/>
                <a:latin typeface="+mn-lt"/>
                <a:ea typeface="+mn-ea"/>
                <a:cs typeface="+mn-cs"/>
              </a:rPr>
              <a:t> pendant 12 semaines à la dose de 2 ou 4 mg/j améliore significativement les symptômes de la CC, quels que soient les critères d'évaluation mesurés (Niveau 1, Grade de Recommandation A).</a:t>
            </a:r>
          </a:p>
          <a:p>
            <a:r>
              <a:rPr lang="fr-FR" sz="1200" kern="1200" dirty="0">
                <a:solidFill>
                  <a:schemeClr val="tx1"/>
                </a:solidFill>
                <a:effectLst/>
                <a:latin typeface="+mn-lt"/>
                <a:ea typeface="+mn-ea"/>
                <a:cs typeface="+mn-cs"/>
              </a:rPr>
              <a:t>Le </a:t>
            </a:r>
            <a:r>
              <a:rPr lang="fr-FR" sz="1200" kern="1200" dirty="0" err="1">
                <a:solidFill>
                  <a:schemeClr val="tx1"/>
                </a:solidFill>
                <a:effectLst/>
                <a:latin typeface="+mn-lt"/>
                <a:ea typeface="+mn-ea"/>
                <a:cs typeface="+mn-cs"/>
              </a:rPr>
              <a:t>prucalopride</a:t>
            </a:r>
            <a:r>
              <a:rPr lang="fr-FR" sz="1200" kern="1200" dirty="0">
                <a:solidFill>
                  <a:schemeClr val="tx1"/>
                </a:solidFill>
                <a:effectLst/>
                <a:latin typeface="+mn-lt"/>
                <a:ea typeface="+mn-ea"/>
                <a:cs typeface="+mn-cs"/>
              </a:rPr>
              <a:t> peut être prescrit dans la constipation chronique de l'adulte en cas d'échec des traitements bien conduits par des laxatifs de première intention.</a:t>
            </a:r>
          </a:p>
          <a:p>
            <a:r>
              <a:rPr lang="fr-FR" sz="1200" i="1" dirty="0">
                <a:hlinkClick r:id="rId3"/>
              </a:rPr>
              <a:t>https://www.snfcp.org/wp-content/uploads/2017/Recommandations/Constipation-RPC-TC-2017.pdf</a:t>
            </a:r>
            <a:endParaRPr lang="fr-FR" sz="1200" i="1" dirty="0"/>
          </a:p>
          <a:p>
            <a:r>
              <a:rPr lang="fr-FR" sz="1200" dirty="0">
                <a:hlinkClick r:id="rId4"/>
              </a:rPr>
              <a:t>https://www.snfcp.org/wp-content/uploads/2017/12/livre-RCP-consti2017_long.pdf</a:t>
            </a:r>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31</a:t>
            </a:fld>
            <a:endParaRPr lang="fr-FR"/>
          </a:p>
        </p:txBody>
      </p:sp>
    </p:spTree>
    <p:extLst>
      <p:ext uri="{BB962C8B-B14F-4D97-AF65-F5344CB8AC3E}">
        <p14:creationId xmlns:p14="http://schemas.microsoft.com/office/powerpoint/2010/main" val="4243632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32</a:t>
            </a:fld>
            <a:endParaRPr lang="fr-FR"/>
          </a:p>
        </p:txBody>
      </p:sp>
    </p:spTree>
    <p:extLst>
      <p:ext uri="{BB962C8B-B14F-4D97-AF65-F5344CB8AC3E}">
        <p14:creationId xmlns:p14="http://schemas.microsoft.com/office/powerpoint/2010/main" val="301262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33</a:t>
            </a:fld>
            <a:endParaRPr lang="fr-FR"/>
          </a:p>
        </p:txBody>
      </p:sp>
    </p:spTree>
    <p:extLst>
      <p:ext uri="{BB962C8B-B14F-4D97-AF65-F5344CB8AC3E}">
        <p14:creationId xmlns:p14="http://schemas.microsoft.com/office/powerpoint/2010/main" val="344636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16</a:t>
            </a:fld>
            <a:endParaRPr lang="fr-FR"/>
          </a:p>
        </p:txBody>
      </p:sp>
    </p:spTree>
    <p:extLst>
      <p:ext uri="{BB962C8B-B14F-4D97-AF65-F5344CB8AC3E}">
        <p14:creationId xmlns:p14="http://schemas.microsoft.com/office/powerpoint/2010/main" val="2150156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34</a:t>
            </a:fld>
            <a:endParaRPr lang="fr-FR"/>
          </a:p>
        </p:txBody>
      </p:sp>
    </p:spTree>
    <p:extLst>
      <p:ext uri="{BB962C8B-B14F-4D97-AF65-F5344CB8AC3E}">
        <p14:creationId xmlns:p14="http://schemas.microsoft.com/office/powerpoint/2010/main" val="2364219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35</a:t>
            </a:fld>
            <a:endParaRPr lang="fr-FR"/>
          </a:p>
        </p:txBody>
      </p:sp>
    </p:spTree>
    <p:extLst>
      <p:ext uri="{BB962C8B-B14F-4D97-AF65-F5344CB8AC3E}">
        <p14:creationId xmlns:p14="http://schemas.microsoft.com/office/powerpoint/2010/main" val="1717866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36</a:t>
            </a:fld>
            <a:endParaRPr lang="fr-FR"/>
          </a:p>
        </p:txBody>
      </p:sp>
    </p:spTree>
    <p:extLst>
      <p:ext uri="{BB962C8B-B14F-4D97-AF65-F5344CB8AC3E}">
        <p14:creationId xmlns:p14="http://schemas.microsoft.com/office/powerpoint/2010/main" val="4048868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37</a:t>
            </a:fld>
            <a:endParaRPr lang="fr-FR"/>
          </a:p>
        </p:txBody>
      </p:sp>
    </p:spTree>
    <p:extLst>
      <p:ext uri="{BB962C8B-B14F-4D97-AF65-F5344CB8AC3E}">
        <p14:creationId xmlns:p14="http://schemas.microsoft.com/office/powerpoint/2010/main" val="3378580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38</a:t>
            </a:fld>
            <a:endParaRPr lang="fr-FR"/>
          </a:p>
        </p:txBody>
      </p:sp>
    </p:spTree>
    <p:extLst>
      <p:ext uri="{BB962C8B-B14F-4D97-AF65-F5344CB8AC3E}">
        <p14:creationId xmlns:p14="http://schemas.microsoft.com/office/powerpoint/2010/main" val="1550812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err="1">
                <a:solidFill>
                  <a:schemeClr val="tx1"/>
                </a:solidFill>
                <a:effectLst/>
                <a:latin typeface="+mn-lt"/>
                <a:ea typeface="+mn-ea"/>
                <a:cs typeface="+mn-cs"/>
              </a:rPr>
              <a:t>Liraglutide</a:t>
            </a:r>
            <a:r>
              <a:rPr lang="fr-FR" sz="1200" kern="1200" dirty="0">
                <a:solidFill>
                  <a:schemeClr val="tx1"/>
                </a:solidFill>
                <a:effectLst/>
                <a:latin typeface="+mn-lt"/>
                <a:ea typeface="+mn-ea"/>
                <a:cs typeface="+mn-cs"/>
              </a:rPr>
              <a:t> : SAXENDA </a:t>
            </a:r>
          </a:p>
          <a:p>
            <a:r>
              <a:rPr lang="fr-FR" sz="1200" kern="1200" dirty="0">
                <a:solidFill>
                  <a:schemeClr val="tx1"/>
                </a:solidFill>
                <a:effectLst/>
                <a:latin typeface="+mn-lt"/>
                <a:ea typeface="+mn-ea"/>
                <a:cs typeface="+mn-cs"/>
              </a:rPr>
              <a:t>Indic : Ce médicament est indiqué en complément d'un régime hypocalorique et d'une augmentation de l'activité physique dans le contrôle du poids chez des patients adultes ayant un Indice de Masse Corporelle (IMC) initial :</a:t>
            </a:r>
          </a:p>
          <a:p>
            <a:r>
              <a:rPr lang="fr-FR" sz="1200" kern="1200" dirty="0">
                <a:solidFill>
                  <a:schemeClr val="tx1"/>
                </a:solidFill>
                <a:effectLst/>
                <a:latin typeface="+mn-lt"/>
                <a:ea typeface="+mn-ea"/>
                <a:cs typeface="+mn-cs"/>
              </a:rPr>
              <a:t>. &gt; ou =30 kg/m² (obésité), ou</a:t>
            </a:r>
          </a:p>
          <a:p>
            <a:r>
              <a:rPr lang="fr-FR" sz="1200" kern="1200" dirty="0">
                <a:solidFill>
                  <a:schemeClr val="tx1"/>
                </a:solidFill>
                <a:effectLst/>
                <a:latin typeface="+mn-lt"/>
                <a:ea typeface="+mn-ea"/>
                <a:cs typeface="+mn-cs"/>
              </a:rPr>
              <a:t>. &gt; ou = 27 kg/m² et &lt; 30 kg/m² (surpoids) en présence d'au moins un facteur de comorbidité lié au poids tel qu'une </a:t>
            </a:r>
            <a:r>
              <a:rPr lang="fr-FR" sz="1200" kern="1200" dirty="0" err="1">
                <a:solidFill>
                  <a:schemeClr val="tx1"/>
                </a:solidFill>
                <a:effectLst/>
                <a:latin typeface="+mn-lt"/>
                <a:ea typeface="+mn-ea"/>
                <a:cs typeface="+mn-cs"/>
              </a:rPr>
              <a:t>dysglycémie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prédiabète</a:t>
            </a:r>
            <a:r>
              <a:rPr lang="fr-FR" sz="1200" kern="1200" dirty="0">
                <a:solidFill>
                  <a:schemeClr val="tx1"/>
                </a:solidFill>
                <a:effectLst/>
                <a:latin typeface="+mn-lt"/>
                <a:ea typeface="+mn-ea"/>
                <a:cs typeface="+mn-cs"/>
              </a:rPr>
              <a:t> ou diabète de type 2), une hypertension artérielle, une dyslipidémie ou un syndrome d'apnée obstructive du sommeil.</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Le traitement par ce médicament doit être interrompu après 12 semaines à la dose de 3,0 mg/jour si les patients n'ont pas perdu au moins 5 % de leur poids initial.</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Avis HAS Décembre 2022 pour WEGOVY (</a:t>
            </a:r>
            <a:r>
              <a:rPr lang="fr-FR" sz="1200" kern="1200" dirty="0" err="1">
                <a:solidFill>
                  <a:schemeClr val="tx1"/>
                </a:solidFill>
                <a:effectLst/>
                <a:latin typeface="+mn-lt"/>
                <a:ea typeface="+mn-ea"/>
                <a:cs typeface="+mn-cs"/>
              </a:rPr>
              <a:t>sémaglutide</a:t>
            </a:r>
            <a:r>
              <a:rPr lang="fr-FR" sz="120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Accès Précoce Post-AMM (ex Post-ATU))</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est un traitement de seconde intention en association à un régime hypocalorique et à une activité physique, à réserver uniquement aux patients adultes ayant un indice de masse corporelle (IMC) initial ≥ 35 kg/m²et âgés ≤ 65 ans en cas d’échec d’une prise en charge nutritionnelle bien conduite (&lt; 5 % de perte de poids à six mois), population présentant le risque le plus élevé de complications liées à l’obésité pour laquelle la HAS a recommandé un traitement médicamenteux par analogue du GLP1 ayant l’AMM dans l’indication de l’obésité.</a:t>
            </a:r>
          </a:p>
          <a:p>
            <a:r>
              <a:rPr lang="fr-FR" sz="1200" u="sng" kern="1200" dirty="0">
                <a:solidFill>
                  <a:schemeClr val="tx1"/>
                </a:solidFill>
                <a:effectLst/>
                <a:latin typeface="+mn-lt"/>
                <a:ea typeface="+mn-ea"/>
                <a:cs typeface="+mn-cs"/>
                <a:hlinkClick r:id="rId3"/>
              </a:rPr>
              <a:t>https://www.has-sante.fr/jcms/p_3398698/fr/wegovy-semaglutide-obesite</a:t>
            </a:r>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IMCIVREE 10 mg/ml, solution injectable</a:t>
            </a:r>
          </a:p>
          <a:p>
            <a:r>
              <a:rPr lang="fr-FR" sz="1200" kern="1200" dirty="0">
                <a:solidFill>
                  <a:schemeClr val="tx1"/>
                </a:solidFill>
                <a:effectLst/>
                <a:latin typeface="+mn-lt"/>
                <a:ea typeface="+mn-ea"/>
                <a:cs typeface="+mn-cs"/>
              </a:rPr>
              <a:t>AAP pré </a:t>
            </a:r>
            <a:r>
              <a:rPr lang="fr-FR" sz="1200" kern="1200" dirty="0" err="1">
                <a:solidFill>
                  <a:schemeClr val="tx1"/>
                </a:solidFill>
                <a:effectLst/>
                <a:latin typeface="+mn-lt"/>
                <a:ea typeface="+mn-ea"/>
                <a:cs typeface="+mn-cs"/>
              </a:rPr>
              <a:t>amm</a:t>
            </a:r>
            <a:r>
              <a:rPr lang="fr-FR" sz="1200" kern="1200" dirty="0">
                <a:solidFill>
                  <a:schemeClr val="tx1"/>
                </a:solidFill>
                <a:effectLst/>
                <a:latin typeface="+mn-lt"/>
                <a:ea typeface="+mn-ea"/>
                <a:cs typeface="+mn-cs"/>
              </a:rPr>
              <a:t> : Obésité et contrôle de la faim dus à des </a:t>
            </a:r>
            <a:r>
              <a:rPr lang="fr-FR" sz="1200" kern="1200" dirty="0" err="1">
                <a:solidFill>
                  <a:schemeClr val="tx1"/>
                </a:solidFill>
                <a:effectLst/>
                <a:latin typeface="+mn-lt"/>
                <a:ea typeface="+mn-ea"/>
                <a:cs typeface="+mn-cs"/>
              </a:rPr>
              <a:t>variants</a:t>
            </a:r>
            <a:r>
              <a:rPr lang="fr-FR" sz="1200" kern="1200" dirty="0">
                <a:solidFill>
                  <a:schemeClr val="tx1"/>
                </a:solidFill>
                <a:effectLst/>
                <a:latin typeface="+mn-lt"/>
                <a:ea typeface="+mn-ea"/>
                <a:cs typeface="+mn-cs"/>
              </a:rPr>
              <a:t> génétiquement confirmés associés au syndrome de </a:t>
            </a:r>
            <a:r>
              <a:rPr lang="fr-FR" sz="1200" kern="1200" dirty="0" err="1">
                <a:solidFill>
                  <a:schemeClr val="tx1"/>
                </a:solidFill>
                <a:effectLst/>
                <a:latin typeface="+mn-lt"/>
                <a:ea typeface="+mn-ea"/>
                <a:cs typeface="+mn-cs"/>
              </a:rPr>
              <a:t>Bardet-Biedl</a:t>
            </a:r>
            <a:r>
              <a:rPr lang="fr-FR" sz="1200" kern="1200" dirty="0">
                <a:solidFill>
                  <a:schemeClr val="tx1"/>
                </a:solidFill>
                <a:effectLst/>
                <a:latin typeface="+mn-lt"/>
                <a:ea typeface="+mn-ea"/>
                <a:cs typeface="+mn-cs"/>
              </a:rPr>
              <a:t> (SBB) chez l’adulte et l’enfant âgé de 6 ans et plus</a:t>
            </a:r>
          </a:p>
          <a:p>
            <a:r>
              <a:rPr lang="fr-FR" sz="1200" kern="1200" dirty="0">
                <a:solidFill>
                  <a:schemeClr val="tx1"/>
                </a:solidFill>
                <a:effectLst/>
                <a:latin typeface="+mn-lt"/>
                <a:ea typeface="+mn-ea"/>
                <a:cs typeface="+mn-cs"/>
              </a:rPr>
              <a:t> </a:t>
            </a:r>
          </a:p>
          <a:p>
            <a:r>
              <a:rPr lang="fr-FR" sz="1200" kern="1200" dirty="0">
                <a:solidFill>
                  <a:schemeClr val="tx1"/>
                </a:solidFill>
                <a:effectLst/>
                <a:latin typeface="+mn-lt"/>
                <a:ea typeface="+mn-ea"/>
                <a:cs typeface="+mn-cs"/>
              </a:rPr>
              <a:t>AAP post AMM : Obésité et contrôle de la faim associée à la perte génétiquement confirmée de la fonction </a:t>
            </a:r>
            <a:r>
              <a:rPr lang="fr-FR" sz="1200" kern="1200" dirty="0" err="1">
                <a:solidFill>
                  <a:schemeClr val="tx1"/>
                </a:solidFill>
                <a:effectLst/>
                <a:latin typeface="+mn-lt"/>
                <a:ea typeface="+mn-ea"/>
                <a:cs typeface="+mn-cs"/>
              </a:rPr>
              <a:t>biallélique</a:t>
            </a:r>
            <a:r>
              <a:rPr lang="fr-FR" sz="1200" kern="1200" dirty="0">
                <a:solidFill>
                  <a:schemeClr val="tx1"/>
                </a:solidFill>
                <a:effectLst/>
                <a:latin typeface="+mn-lt"/>
                <a:ea typeface="+mn-ea"/>
                <a:cs typeface="+mn-cs"/>
              </a:rPr>
              <a:t> de la pro-</a:t>
            </a:r>
            <a:r>
              <a:rPr lang="fr-FR" sz="1200" kern="1200" dirty="0" err="1">
                <a:solidFill>
                  <a:schemeClr val="tx1"/>
                </a:solidFill>
                <a:effectLst/>
                <a:latin typeface="+mn-lt"/>
                <a:ea typeface="+mn-ea"/>
                <a:cs typeface="+mn-cs"/>
              </a:rPr>
              <a:t>opiomélanocortine</a:t>
            </a:r>
            <a:r>
              <a:rPr lang="fr-FR" sz="1200" kern="1200" dirty="0">
                <a:solidFill>
                  <a:schemeClr val="tx1"/>
                </a:solidFill>
                <a:effectLst/>
                <a:latin typeface="+mn-lt"/>
                <a:ea typeface="+mn-ea"/>
                <a:cs typeface="+mn-cs"/>
              </a:rPr>
              <a:t> (POMC), dont le déficit en PCSK1 ou le déficit </a:t>
            </a:r>
            <a:r>
              <a:rPr lang="fr-FR" sz="1200" kern="1200" dirty="0" err="1">
                <a:solidFill>
                  <a:schemeClr val="tx1"/>
                </a:solidFill>
                <a:effectLst/>
                <a:latin typeface="+mn-lt"/>
                <a:ea typeface="+mn-ea"/>
                <a:cs typeface="+mn-cs"/>
              </a:rPr>
              <a:t>biallélique</a:t>
            </a:r>
            <a:r>
              <a:rPr lang="fr-FR" sz="1200" kern="1200" dirty="0">
                <a:solidFill>
                  <a:schemeClr val="tx1"/>
                </a:solidFill>
                <a:effectLst/>
                <a:latin typeface="+mn-lt"/>
                <a:ea typeface="+mn-ea"/>
                <a:cs typeface="+mn-cs"/>
              </a:rPr>
              <a:t> en récepteur de la leptine (LEPR), chez l’adulte et l’enfant âgé de 6 ans et plus</a:t>
            </a:r>
          </a:p>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39</a:t>
            </a:fld>
            <a:endParaRPr lang="fr-FR"/>
          </a:p>
        </p:txBody>
      </p:sp>
    </p:spTree>
    <p:extLst>
      <p:ext uri="{BB962C8B-B14F-4D97-AF65-F5344CB8AC3E}">
        <p14:creationId xmlns:p14="http://schemas.microsoft.com/office/powerpoint/2010/main" val="11509235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40</a:t>
            </a:fld>
            <a:endParaRPr lang="fr-FR"/>
          </a:p>
        </p:txBody>
      </p:sp>
    </p:spTree>
    <p:extLst>
      <p:ext uri="{BB962C8B-B14F-4D97-AF65-F5344CB8AC3E}">
        <p14:creationId xmlns:p14="http://schemas.microsoft.com/office/powerpoint/2010/main" val="1665387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41</a:t>
            </a:fld>
            <a:endParaRPr lang="fr-FR"/>
          </a:p>
        </p:txBody>
      </p:sp>
    </p:spTree>
    <p:extLst>
      <p:ext uri="{BB962C8B-B14F-4D97-AF65-F5344CB8AC3E}">
        <p14:creationId xmlns:p14="http://schemas.microsoft.com/office/powerpoint/2010/main" val="1058331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42</a:t>
            </a:fld>
            <a:endParaRPr lang="fr-FR"/>
          </a:p>
        </p:txBody>
      </p:sp>
    </p:spTree>
    <p:extLst>
      <p:ext uri="{BB962C8B-B14F-4D97-AF65-F5344CB8AC3E}">
        <p14:creationId xmlns:p14="http://schemas.microsoft.com/office/powerpoint/2010/main" val="1896086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43</a:t>
            </a:fld>
            <a:endParaRPr lang="fr-FR"/>
          </a:p>
        </p:txBody>
      </p:sp>
    </p:spTree>
    <p:extLst>
      <p:ext uri="{BB962C8B-B14F-4D97-AF65-F5344CB8AC3E}">
        <p14:creationId xmlns:p14="http://schemas.microsoft.com/office/powerpoint/2010/main" val="2356953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17</a:t>
            </a:fld>
            <a:endParaRPr lang="fr-FR"/>
          </a:p>
        </p:txBody>
      </p:sp>
    </p:spTree>
    <p:extLst>
      <p:ext uri="{BB962C8B-B14F-4D97-AF65-F5344CB8AC3E}">
        <p14:creationId xmlns:p14="http://schemas.microsoft.com/office/powerpoint/2010/main" val="1281928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44</a:t>
            </a:fld>
            <a:endParaRPr lang="fr-FR"/>
          </a:p>
        </p:txBody>
      </p:sp>
    </p:spTree>
    <p:extLst>
      <p:ext uri="{BB962C8B-B14F-4D97-AF65-F5344CB8AC3E}">
        <p14:creationId xmlns:p14="http://schemas.microsoft.com/office/powerpoint/2010/main" val="2991739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53</a:t>
            </a:fld>
            <a:endParaRPr lang="fr-FR"/>
          </a:p>
        </p:txBody>
      </p:sp>
    </p:spTree>
    <p:extLst>
      <p:ext uri="{BB962C8B-B14F-4D97-AF65-F5344CB8AC3E}">
        <p14:creationId xmlns:p14="http://schemas.microsoft.com/office/powerpoint/2010/main" val="474923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58</a:t>
            </a:fld>
            <a:endParaRPr lang="fr-FR"/>
          </a:p>
        </p:txBody>
      </p:sp>
    </p:spTree>
    <p:extLst>
      <p:ext uri="{BB962C8B-B14F-4D97-AF65-F5344CB8AC3E}">
        <p14:creationId xmlns:p14="http://schemas.microsoft.com/office/powerpoint/2010/main" val="2514182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62</a:t>
            </a:fld>
            <a:endParaRPr lang="fr-FR"/>
          </a:p>
        </p:txBody>
      </p:sp>
    </p:spTree>
    <p:extLst>
      <p:ext uri="{BB962C8B-B14F-4D97-AF65-F5344CB8AC3E}">
        <p14:creationId xmlns:p14="http://schemas.microsoft.com/office/powerpoint/2010/main" val="372759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67</a:t>
            </a:fld>
            <a:endParaRPr lang="fr-FR"/>
          </a:p>
        </p:txBody>
      </p:sp>
    </p:spTree>
    <p:extLst>
      <p:ext uri="{BB962C8B-B14F-4D97-AF65-F5344CB8AC3E}">
        <p14:creationId xmlns:p14="http://schemas.microsoft.com/office/powerpoint/2010/main" val="30530938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ACEA674-1965-4324-B905-C7A877CBF602}" type="slidenum">
              <a:rPr lang="fr-FR" smtClean="0"/>
              <a:t>142</a:t>
            </a:fld>
            <a:endParaRPr lang="fr-FR"/>
          </a:p>
        </p:txBody>
      </p:sp>
    </p:spTree>
    <p:extLst>
      <p:ext uri="{BB962C8B-B14F-4D97-AF65-F5344CB8AC3E}">
        <p14:creationId xmlns:p14="http://schemas.microsoft.com/office/powerpoint/2010/main" val="3754418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18</a:t>
            </a:fld>
            <a:endParaRPr lang="fr-FR"/>
          </a:p>
        </p:txBody>
      </p:sp>
    </p:spTree>
    <p:extLst>
      <p:ext uri="{BB962C8B-B14F-4D97-AF65-F5344CB8AC3E}">
        <p14:creationId xmlns:p14="http://schemas.microsoft.com/office/powerpoint/2010/main" val="269705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19</a:t>
            </a:fld>
            <a:endParaRPr lang="fr-FR"/>
          </a:p>
        </p:txBody>
      </p:sp>
    </p:spTree>
    <p:extLst>
      <p:ext uri="{BB962C8B-B14F-4D97-AF65-F5344CB8AC3E}">
        <p14:creationId xmlns:p14="http://schemas.microsoft.com/office/powerpoint/2010/main" val="2370396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20</a:t>
            </a:fld>
            <a:endParaRPr lang="fr-FR"/>
          </a:p>
        </p:txBody>
      </p:sp>
    </p:spTree>
    <p:extLst>
      <p:ext uri="{BB962C8B-B14F-4D97-AF65-F5344CB8AC3E}">
        <p14:creationId xmlns:p14="http://schemas.microsoft.com/office/powerpoint/2010/main" val="1350807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21</a:t>
            </a:fld>
            <a:endParaRPr lang="fr-FR"/>
          </a:p>
        </p:txBody>
      </p:sp>
    </p:spTree>
    <p:extLst>
      <p:ext uri="{BB962C8B-B14F-4D97-AF65-F5344CB8AC3E}">
        <p14:creationId xmlns:p14="http://schemas.microsoft.com/office/powerpoint/2010/main" val="3886196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22</a:t>
            </a:fld>
            <a:endParaRPr lang="fr-FR"/>
          </a:p>
        </p:txBody>
      </p:sp>
    </p:spTree>
    <p:extLst>
      <p:ext uri="{BB962C8B-B14F-4D97-AF65-F5344CB8AC3E}">
        <p14:creationId xmlns:p14="http://schemas.microsoft.com/office/powerpoint/2010/main" val="3928124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Diagnostic dénutrition sujet âgé :</a:t>
            </a:r>
            <a:r>
              <a:rPr lang="fr-FR" sz="1200" u="sng" kern="1200" dirty="0">
                <a:solidFill>
                  <a:schemeClr val="tx1"/>
                </a:solidFill>
                <a:effectLst/>
                <a:latin typeface="+mn-lt"/>
                <a:ea typeface="+mn-ea"/>
                <a:cs typeface="+mn-cs"/>
                <a:hlinkClick r:id="rId3"/>
              </a:rPr>
              <a:t>https://www.has-sante.fr/upload/docs/application/pdf/2021-11/reco368_recommandations_denutrition_pa_cd_20211110_v1.pdf</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B1700821-46E6-43F6-819C-DAFC05D2FD3B}" type="slidenum">
              <a:rPr lang="fr-FR" smtClean="0"/>
              <a:t>23</a:t>
            </a:fld>
            <a:endParaRPr lang="fr-FR"/>
          </a:p>
        </p:txBody>
      </p:sp>
    </p:spTree>
    <p:extLst>
      <p:ext uri="{BB962C8B-B14F-4D97-AF65-F5344CB8AC3E}">
        <p14:creationId xmlns:p14="http://schemas.microsoft.com/office/powerpoint/2010/main" val="127417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4" name="Titre 1"/>
          <p:cNvSpPr>
            <a:spLocks noGrp="1"/>
          </p:cNvSpPr>
          <p:nvPr>
            <p:ph type="ctrTitle"/>
          </p:nvPr>
        </p:nvSpPr>
        <p:spPr bwMode="auto">
          <a:xfrm>
            <a:off x="1524000" y="1122363"/>
            <a:ext cx="9144000" cy="2387600"/>
          </a:xfrm>
        </p:spPr>
        <p:txBody>
          <a:bodyPr anchor="b"/>
          <a:lstStyle>
            <a:lvl1pPr algn="ctr">
              <a:defRPr sz="6000"/>
            </a:lvl1pPr>
          </a:lstStyle>
          <a:p>
            <a:pPr>
              <a:defRPr/>
            </a:pPr>
            <a:r>
              <a:rPr lang="fr-FR"/>
              <a:t>Modifiez le style du titre</a:t>
            </a:r>
            <a:endParaRPr/>
          </a:p>
        </p:txBody>
      </p:sp>
      <p:sp>
        <p:nvSpPr>
          <p:cNvPr id="5" name="Sous-titr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fr-FR"/>
              <a:t>Modifier le style des sous-titres du masque</a:t>
            </a:r>
            <a:endParaRPr/>
          </a:p>
        </p:txBody>
      </p:sp>
      <p:sp>
        <p:nvSpPr>
          <p:cNvPr id="6" name="Espace réservé de la date 3"/>
          <p:cNvSpPr>
            <a:spLocks noGrp="1"/>
          </p:cNvSpPr>
          <p:nvPr>
            <p:ph type="dt" sz="half" idx="10"/>
          </p:nvPr>
        </p:nvSpPr>
        <p:spPr bwMode="auto"/>
        <p:txBody>
          <a:bodyPr/>
          <a:lstStyle/>
          <a:p>
            <a:pPr>
              <a:defRPr/>
            </a:pPr>
            <a:fld id="{35D52012-1C88-4BC6-9AF8-2D99A460E3AD}" type="datetime1">
              <a:rPr lang="fr-FR"/>
              <a:t>24/01/2024</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481E727C-BCA8-45F8-BDF0-42383683B189}" type="slidenum">
              <a:rPr lang="fr-FR"/>
              <a:t>‹N°›</a:t>
            </a:fld>
            <a:endParaRPr lang="fr-FR"/>
          </a:p>
        </p:txBody>
      </p:sp>
    </p:spTree>
  </p:cSld>
  <p:clrMapOvr>
    <a:masterClrMapping/>
  </p:clrMapOvr>
  <p:hf/>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re et texte vertica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endParaRPr/>
          </a:p>
        </p:txBody>
      </p:sp>
      <p:sp>
        <p:nvSpPr>
          <p:cNvPr id="5" name="Espace réservé du texte vertical 2"/>
          <p:cNvSpPr>
            <a:spLocks noGrp="1"/>
          </p:cNvSpPr>
          <p:nvPr>
            <p:ph type="body" orient="vert" idx="1"/>
          </p:nvPr>
        </p:nvSpPr>
        <p:spPr bwMode="auto"/>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p:cNvSpPr>
            <a:spLocks noGrp="1"/>
          </p:cNvSpPr>
          <p:nvPr>
            <p:ph type="dt" sz="half" idx="10"/>
          </p:nvPr>
        </p:nvSpPr>
        <p:spPr bwMode="auto"/>
        <p:txBody>
          <a:bodyPr/>
          <a:lstStyle/>
          <a:p>
            <a:pPr>
              <a:defRPr/>
            </a:pPr>
            <a:fld id="{6122AB4D-7EF2-4F71-8443-02F51531C085}" type="datetime1">
              <a:rPr lang="fr-FR"/>
              <a:t>24/01/2024</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481E727C-BCA8-45F8-BDF0-42383683B189}" type="slidenum">
              <a:rPr lang="fr-FR"/>
              <a:t>‹N°›</a:t>
            </a:fld>
            <a:endParaRPr lang="fr-FR"/>
          </a:p>
        </p:txBody>
      </p:sp>
    </p:spTree>
  </p:cSld>
  <p:clrMapOvr>
    <a:masterClrMapping/>
  </p:clrMapOvr>
  <p:hf/>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Titre vertical et texte">
    <p:spTree>
      <p:nvGrpSpPr>
        <p:cNvPr id="1" name=""/>
        <p:cNvGrpSpPr/>
        <p:nvPr/>
      </p:nvGrpSpPr>
      <p:grpSpPr bwMode="auto">
        <a:xfrm>
          <a:off x="0" y="0"/>
          <a:ext cx="0" cy="0"/>
          <a:chOff x="0" y="0"/>
          <a:chExt cx="0" cy="0"/>
        </a:xfrm>
      </p:grpSpPr>
      <p:sp>
        <p:nvSpPr>
          <p:cNvPr id="4" name="Titre vertical 1"/>
          <p:cNvSpPr>
            <a:spLocks noGrp="1"/>
          </p:cNvSpPr>
          <p:nvPr>
            <p:ph type="title" orient="vert"/>
          </p:nvPr>
        </p:nvSpPr>
        <p:spPr bwMode="auto">
          <a:xfrm>
            <a:off x="8724900" y="365125"/>
            <a:ext cx="2628900" cy="5811838"/>
          </a:xfrm>
        </p:spPr>
        <p:txBody>
          <a:bodyPr vert="eaVert"/>
          <a:lstStyle/>
          <a:p>
            <a:pPr>
              <a:defRPr/>
            </a:pPr>
            <a:r>
              <a:rPr lang="fr-FR"/>
              <a:t>Modifiez le style du titre</a:t>
            </a:r>
            <a:endParaRPr/>
          </a:p>
        </p:txBody>
      </p:sp>
      <p:sp>
        <p:nvSpPr>
          <p:cNvPr id="5" name="Espace réservé du texte vertical 2"/>
          <p:cNvSpPr>
            <a:spLocks noGrp="1"/>
          </p:cNvSpPr>
          <p:nvPr>
            <p:ph type="body" orient="vert" idx="1"/>
          </p:nvPr>
        </p:nvSpPr>
        <p:spPr bwMode="auto">
          <a:xfrm>
            <a:off x="838200" y="365125"/>
            <a:ext cx="7734300" cy="5811838"/>
          </a:xfrm>
        </p:spPr>
        <p:txBody>
          <a:bodyPr vert="eaVert"/>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p:cNvSpPr>
            <a:spLocks noGrp="1"/>
          </p:cNvSpPr>
          <p:nvPr>
            <p:ph type="dt" sz="half" idx="10"/>
          </p:nvPr>
        </p:nvSpPr>
        <p:spPr bwMode="auto"/>
        <p:txBody>
          <a:bodyPr/>
          <a:lstStyle/>
          <a:p>
            <a:pPr>
              <a:defRPr/>
            </a:pPr>
            <a:fld id="{8DB76E48-C9A9-409F-AD05-21989F21AA04}" type="datetime1">
              <a:rPr lang="fr-FR"/>
              <a:t>24/01/2024</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481E727C-BCA8-45F8-BDF0-42383683B189}" type="slidenum">
              <a:rPr lang="fr-FR"/>
              <a:t>‹N°›</a:t>
            </a:fld>
            <a:endParaRPr lang="fr-FR"/>
          </a:p>
        </p:txBody>
      </p:sp>
    </p:spTree>
  </p:cSld>
  <p:clrMapOvr>
    <a:masterClrMapping/>
  </p:clrMapOvr>
  <p:hf/>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endParaRPr/>
          </a:p>
        </p:txBody>
      </p:sp>
      <p:sp>
        <p:nvSpPr>
          <p:cNvPr id="5" name="Espace réservé du contenu 2"/>
          <p:cNvSpPr>
            <a:spLocks noGrp="1"/>
          </p:cNvSpPr>
          <p:nvPr>
            <p:ph idx="1"/>
          </p:nvPr>
        </p:nvSpPr>
        <p:spPr bwMode="auto"/>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p:cNvSpPr>
            <a:spLocks noGrp="1"/>
          </p:cNvSpPr>
          <p:nvPr>
            <p:ph type="dt" sz="half" idx="10"/>
          </p:nvPr>
        </p:nvSpPr>
        <p:spPr bwMode="auto"/>
        <p:txBody>
          <a:bodyPr/>
          <a:lstStyle/>
          <a:p>
            <a:pPr>
              <a:defRPr/>
            </a:pPr>
            <a:fld id="{514144FA-DCE2-4A8C-BAF0-6DDB7BF19079}" type="datetime1">
              <a:rPr lang="fr-FR"/>
              <a:t>24/01/2024</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481E727C-BCA8-45F8-BDF0-42383683B189}" type="slidenum">
              <a:rPr lang="fr-FR"/>
              <a:t>‹N°›</a:t>
            </a:fld>
            <a:endParaRPr lang="fr-FR"/>
          </a:p>
        </p:txBody>
      </p:sp>
    </p:spTree>
  </p:cSld>
  <p:clrMapOvr>
    <a:masterClrMapping/>
  </p:clrMapOvr>
  <p:hf/>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1850" y="1709738"/>
            <a:ext cx="10515600" cy="2852737"/>
          </a:xfrm>
        </p:spPr>
        <p:txBody>
          <a:bodyPr anchor="b"/>
          <a:lstStyle>
            <a:lvl1pPr>
              <a:defRPr sz="6000"/>
            </a:lvl1pPr>
          </a:lstStyle>
          <a:p>
            <a:pPr>
              <a:defRPr/>
            </a:pPr>
            <a:r>
              <a:rPr lang="fr-FR"/>
              <a:t>Modifiez le style du titre</a:t>
            </a:r>
            <a:endParaRPr/>
          </a:p>
        </p:txBody>
      </p:sp>
      <p:sp>
        <p:nvSpPr>
          <p:cNvPr id="5" name="Espace réservé du texte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fr-FR"/>
              <a:t>Modifier les styles du texte du masque</a:t>
            </a:r>
            <a:endParaRPr/>
          </a:p>
        </p:txBody>
      </p:sp>
      <p:sp>
        <p:nvSpPr>
          <p:cNvPr id="6" name="Espace réservé de la date 3"/>
          <p:cNvSpPr>
            <a:spLocks noGrp="1"/>
          </p:cNvSpPr>
          <p:nvPr>
            <p:ph type="dt" sz="half" idx="10"/>
          </p:nvPr>
        </p:nvSpPr>
        <p:spPr bwMode="auto"/>
        <p:txBody>
          <a:bodyPr/>
          <a:lstStyle/>
          <a:p>
            <a:pPr>
              <a:defRPr/>
            </a:pPr>
            <a:fld id="{243FBF5B-E060-4890-BFD7-2FC3847A7124}" type="datetime1">
              <a:rPr lang="fr-FR"/>
              <a:t>24/01/2024</a:t>
            </a:fld>
            <a:endParaRPr lang="fr-FR"/>
          </a:p>
        </p:txBody>
      </p:sp>
      <p:sp>
        <p:nvSpPr>
          <p:cNvPr id="7" name="Espace réservé du pied de page 4"/>
          <p:cNvSpPr>
            <a:spLocks noGrp="1"/>
          </p:cNvSpPr>
          <p:nvPr>
            <p:ph type="ftr" sz="quarter" idx="11"/>
          </p:nvPr>
        </p:nvSpPr>
        <p:spPr bwMode="auto"/>
        <p:txBody>
          <a:bodyPr/>
          <a:lstStyle/>
          <a:p>
            <a:pPr>
              <a:defRPr/>
            </a:pPr>
            <a:endParaRPr lang="fr-FR"/>
          </a:p>
        </p:txBody>
      </p:sp>
      <p:sp>
        <p:nvSpPr>
          <p:cNvPr id="8" name="Espace réservé du numéro de diapositive 5"/>
          <p:cNvSpPr>
            <a:spLocks noGrp="1"/>
          </p:cNvSpPr>
          <p:nvPr>
            <p:ph type="sldNum" sz="quarter" idx="12"/>
          </p:nvPr>
        </p:nvSpPr>
        <p:spPr bwMode="auto"/>
        <p:txBody>
          <a:bodyPr/>
          <a:lstStyle/>
          <a:p>
            <a:pPr>
              <a:defRPr/>
            </a:pPr>
            <a:fld id="{481E727C-BCA8-45F8-BDF0-42383683B189}" type="slidenum">
              <a:rPr lang="fr-FR"/>
              <a:t>‹N°›</a:t>
            </a:fld>
            <a:endParaRPr lang="fr-FR"/>
          </a:p>
        </p:txBody>
      </p:sp>
    </p:spTree>
  </p:cSld>
  <p:clrMapOvr>
    <a:masterClrMapping/>
  </p:clrMapOvr>
  <p:hf/>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endParaRPr/>
          </a:p>
        </p:txBody>
      </p:sp>
      <p:sp>
        <p:nvSpPr>
          <p:cNvPr id="5" name="Espace réservé du contenu 2"/>
          <p:cNvSpPr>
            <a:spLocks noGrp="1"/>
          </p:cNvSpPr>
          <p:nvPr>
            <p:ph sz="half" idx="1"/>
          </p:nvPr>
        </p:nvSpPr>
        <p:spPr bwMode="auto">
          <a:xfrm>
            <a:off x="838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contenu 3"/>
          <p:cNvSpPr>
            <a:spLocks noGrp="1"/>
          </p:cNvSpPr>
          <p:nvPr>
            <p:ph sz="half" idx="2"/>
          </p:nvPr>
        </p:nvSpPr>
        <p:spPr bwMode="auto">
          <a:xfrm>
            <a:off x="6172200" y="1825625"/>
            <a:ext cx="5181600" cy="435133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e la date 4"/>
          <p:cNvSpPr>
            <a:spLocks noGrp="1"/>
          </p:cNvSpPr>
          <p:nvPr>
            <p:ph type="dt" sz="half" idx="10"/>
          </p:nvPr>
        </p:nvSpPr>
        <p:spPr bwMode="auto"/>
        <p:txBody>
          <a:bodyPr/>
          <a:lstStyle/>
          <a:p>
            <a:pPr>
              <a:defRPr/>
            </a:pPr>
            <a:fld id="{81DF9B48-F221-4612-AB25-717437F1074A}" type="datetime1">
              <a:rPr lang="fr-FR"/>
              <a:t>24/01/2024</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481E727C-BCA8-45F8-BDF0-42383683B189}" type="slidenum">
              <a:rPr lang="fr-FR"/>
              <a:t>‹N°›</a:t>
            </a:fld>
            <a:endParaRPr lang="fr-FR"/>
          </a:p>
        </p:txBody>
      </p:sp>
    </p:spTree>
  </p:cSld>
  <p:clrMapOvr>
    <a:masterClrMapping/>
  </p:clrMapOvr>
  <p:hf/>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aison">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9788" y="365125"/>
            <a:ext cx="10515600" cy="1325563"/>
          </a:xfrm>
        </p:spPr>
        <p:txBody>
          <a:bodyPr/>
          <a:lstStyle/>
          <a:p>
            <a:pPr>
              <a:defRPr/>
            </a:pPr>
            <a:r>
              <a:rPr lang="fr-FR"/>
              <a:t>Modifiez le style du titre</a:t>
            </a:r>
            <a:endParaRPr/>
          </a:p>
        </p:txBody>
      </p:sp>
      <p:sp>
        <p:nvSpPr>
          <p:cNvPr id="5" name="Espace réservé du texte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6" name="Espace réservé du contenu 3"/>
          <p:cNvSpPr>
            <a:spLocks noGrp="1"/>
          </p:cNvSpPr>
          <p:nvPr>
            <p:ph sz="half" idx="2"/>
          </p:nvPr>
        </p:nvSpPr>
        <p:spPr bwMode="auto">
          <a:xfrm>
            <a:off x="839788" y="2505074"/>
            <a:ext cx="5157787"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7" name="Espace réservé du texte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fr-FR"/>
              <a:t>Modifier les styles du texte du masque</a:t>
            </a:r>
            <a:endParaRPr/>
          </a:p>
        </p:txBody>
      </p:sp>
      <p:sp>
        <p:nvSpPr>
          <p:cNvPr id="8" name="Espace réservé du contenu 5"/>
          <p:cNvSpPr>
            <a:spLocks noGrp="1"/>
          </p:cNvSpPr>
          <p:nvPr>
            <p:ph sz="quarter" idx="4"/>
          </p:nvPr>
        </p:nvSpPr>
        <p:spPr bwMode="auto">
          <a:xfrm>
            <a:off x="6172200" y="2505074"/>
            <a:ext cx="5183188" cy="3684588"/>
          </a:xfrm>
        </p:spPr>
        <p:txBody>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9" name="Espace réservé de la date 6"/>
          <p:cNvSpPr>
            <a:spLocks noGrp="1"/>
          </p:cNvSpPr>
          <p:nvPr>
            <p:ph type="dt" sz="half" idx="10"/>
          </p:nvPr>
        </p:nvSpPr>
        <p:spPr bwMode="auto"/>
        <p:txBody>
          <a:bodyPr/>
          <a:lstStyle/>
          <a:p>
            <a:pPr>
              <a:defRPr/>
            </a:pPr>
            <a:fld id="{4601B9F1-EEEF-446C-989D-F78346ED4E3E}" type="datetime1">
              <a:rPr lang="fr-FR"/>
              <a:t>24/01/2024</a:t>
            </a:fld>
            <a:endParaRPr lang="fr-FR"/>
          </a:p>
        </p:txBody>
      </p:sp>
      <p:sp>
        <p:nvSpPr>
          <p:cNvPr id="10" name="Espace réservé du pied de page 7"/>
          <p:cNvSpPr>
            <a:spLocks noGrp="1"/>
          </p:cNvSpPr>
          <p:nvPr>
            <p:ph type="ftr" sz="quarter" idx="11"/>
          </p:nvPr>
        </p:nvSpPr>
        <p:spPr bwMode="auto"/>
        <p:txBody>
          <a:bodyPr/>
          <a:lstStyle/>
          <a:p>
            <a:pPr>
              <a:defRPr/>
            </a:pPr>
            <a:endParaRPr lang="fr-FR"/>
          </a:p>
        </p:txBody>
      </p:sp>
      <p:sp>
        <p:nvSpPr>
          <p:cNvPr id="11" name="Espace réservé du numéro de diapositive 8"/>
          <p:cNvSpPr>
            <a:spLocks noGrp="1"/>
          </p:cNvSpPr>
          <p:nvPr>
            <p:ph type="sldNum" sz="quarter" idx="12"/>
          </p:nvPr>
        </p:nvSpPr>
        <p:spPr bwMode="auto"/>
        <p:txBody>
          <a:bodyPr/>
          <a:lstStyle/>
          <a:p>
            <a:pPr>
              <a:defRPr/>
            </a:pPr>
            <a:fld id="{481E727C-BCA8-45F8-BDF0-42383683B189}" type="slidenum">
              <a:rPr lang="fr-FR"/>
              <a:t>‹N°›</a:t>
            </a:fld>
            <a:endParaRPr lang="fr-FR"/>
          </a:p>
        </p:txBody>
      </p:sp>
    </p:spTree>
  </p:cSld>
  <p:clrMapOvr>
    <a:masterClrMapping/>
  </p:clrMapOvr>
  <p:hf/>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a:t>Modifiez le style du titre</a:t>
            </a:r>
            <a:endParaRPr/>
          </a:p>
        </p:txBody>
      </p:sp>
      <p:sp>
        <p:nvSpPr>
          <p:cNvPr id="5" name="Espace réservé de la date 2"/>
          <p:cNvSpPr>
            <a:spLocks noGrp="1"/>
          </p:cNvSpPr>
          <p:nvPr>
            <p:ph type="dt" sz="half" idx="10"/>
          </p:nvPr>
        </p:nvSpPr>
        <p:spPr bwMode="auto"/>
        <p:txBody>
          <a:bodyPr/>
          <a:lstStyle/>
          <a:p>
            <a:pPr>
              <a:defRPr/>
            </a:pPr>
            <a:fld id="{DDD470C2-5274-4DAC-8C19-F44790D8D027}" type="datetime1">
              <a:rPr lang="fr-FR"/>
              <a:t>24/01/2024</a:t>
            </a:fld>
            <a:endParaRPr lang="fr-FR"/>
          </a:p>
        </p:txBody>
      </p:sp>
      <p:sp>
        <p:nvSpPr>
          <p:cNvPr id="6" name="Espace réservé du pied de page 3"/>
          <p:cNvSpPr>
            <a:spLocks noGrp="1"/>
          </p:cNvSpPr>
          <p:nvPr>
            <p:ph type="ftr" sz="quarter" idx="11"/>
          </p:nvPr>
        </p:nvSpPr>
        <p:spPr bwMode="auto"/>
        <p:txBody>
          <a:bodyPr/>
          <a:lstStyle/>
          <a:p>
            <a:pPr>
              <a:defRPr/>
            </a:pPr>
            <a:endParaRPr lang="fr-FR"/>
          </a:p>
        </p:txBody>
      </p:sp>
      <p:sp>
        <p:nvSpPr>
          <p:cNvPr id="7" name="Espace réservé du numéro de diapositive 4"/>
          <p:cNvSpPr>
            <a:spLocks noGrp="1"/>
          </p:cNvSpPr>
          <p:nvPr>
            <p:ph type="sldNum" sz="quarter" idx="12"/>
          </p:nvPr>
        </p:nvSpPr>
        <p:spPr bwMode="auto"/>
        <p:txBody>
          <a:bodyPr/>
          <a:lstStyle/>
          <a:p>
            <a:pPr>
              <a:defRPr/>
            </a:pPr>
            <a:fld id="{481E727C-BCA8-45F8-BDF0-42383683B189}" type="slidenum">
              <a:rPr lang="fr-FR"/>
              <a:t>‹N°›</a:t>
            </a:fld>
            <a:endParaRPr lang="fr-FR"/>
          </a:p>
        </p:txBody>
      </p:sp>
    </p:spTree>
  </p:cSld>
  <p:clrMapOvr>
    <a:masterClrMapping/>
  </p:clrMapOvr>
  <p:hf/>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
        <p:nvSpPr>
          <p:cNvPr id="4" name="Espace réservé de la date 1"/>
          <p:cNvSpPr>
            <a:spLocks noGrp="1"/>
          </p:cNvSpPr>
          <p:nvPr>
            <p:ph type="dt" sz="half" idx="10"/>
          </p:nvPr>
        </p:nvSpPr>
        <p:spPr bwMode="auto"/>
        <p:txBody>
          <a:bodyPr/>
          <a:lstStyle/>
          <a:p>
            <a:pPr>
              <a:defRPr/>
            </a:pPr>
            <a:fld id="{67B34805-9A10-464B-9D7B-982ADCA46B69}" type="datetime1">
              <a:rPr lang="fr-FR"/>
              <a:t>24/01/2024</a:t>
            </a:fld>
            <a:endParaRPr lang="fr-FR"/>
          </a:p>
        </p:txBody>
      </p:sp>
      <p:sp>
        <p:nvSpPr>
          <p:cNvPr id="5" name="Espace réservé du pied de page 2"/>
          <p:cNvSpPr>
            <a:spLocks noGrp="1"/>
          </p:cNvSpPr>
          <p:nvPr>
            <p:ph type="ftr" sz="quarter" idx="11"/>
          </p:nvPr>
        </p:nvSpPr>
        <p:spPr bwMode="auto"/>
        <p:txBody>
          <a:bodyPr/>
          <a:lstStyle/>
          <a:p>
            <a:pPr>
              <a:defRPr/>
            </a:pPr>
            <a:endParaRPr lang="fr-FR"/>
          </a:p>
        </p:txBody>
      </p:sp>
      <p:sp>
        <p:nvSpPr>
          <p:cNvPr id="6" name="Espace réservé du numéro de diapositive 3"/>
          <p:cNvSpPr>
            <a:spLocks noGrp="1"/>
          </p:cNvSpPr>
          <p:nvPr>
            <p:ph type="sldNum" sz="quarter" idx="12"/>
          </p:nvPr>
        </p:nvSpPr>
        <p:spPr bwMode="auto"/>
        <p:txBody>
          <a:bodyPr/>
          <a:lstStyle/>
          <a:p>
            <a:pPr>
              <a:defRPr/>
            </a:pPr>
            <a:fld id="{481E727C-BCA8-45F8-BDF0-42383683B189}" type="slidenum">
              <a:rPr lang="fr-FR"/>
              <a:t>‹N°›</a:t>
            </a:fld>
            <a:endParaRPr lang="fr-FR"/>
          </a:p>
        </p:txBody>
      </p:sp>
    </p:spTree>
  </p:cSld>
  <p:clrMapOvr>
    <a:masterClrMapping/>
  </p:clrMapOvr>
  <p:hf/>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u avec légend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a:p>
        </p:txBody>
      </p:sp>
      <p:sp>
        <p:nvSpPr>
          <p:cNvPr id="5" name="Espace réservé du contenu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Espace réservé de la date 4"/>
          <p:cNvSpPr>
            <a:spLocks noGrp="1"/>
          </p:cNvSpPr>
          <p:nvPr>
            <p:ph type="dt" sz="half" idx="10"/>
          </p:nvPr>
        </p:nvSpPr>
        <p:spPr bwMode="auto"/>
        <p:txBody>
          <a:bodyPr/>
          <a:lstStyle/>
          <a:p>
            <a:pPr>
              <a:defRPr/>
            </a:pPr>
            <a:fld id="{F4441919-33E7-4A50-AE1C-E51CE0E075EF}" type="datetime1">
              <a:rPr lang="fr-FR"/>
              <a:t>24/01/2024</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481E727C-BCA8-45F8-BDF0-42383683B189}" type="slidenum">
              <a:rPr lang="fr-FR"/>
              <a:t>‹N°›</a:t>
            </a:fld>
            <a:endParaRPr lang="fr-FR"/>
          </a:p>
        </p:txBody>
      </p:sp>
    </p:spTree>
  </p:cSld>
  <p:clrMapOvr>
    <a:masterClrMapping/>
  </p:clrMapOvr>
  <p:hf/>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9788" y="457200"/>
            <a:ext cx="3932237" cy="1600200"/>
          </a:xfrm>
        </p:spPr>
        <p:txBody>
          <a:bodyPr anchor="b"/>
          <a:lstStyle>
            <a:lvl1pPr>
              <a:defRPr sz="3200"/>
            </a:lvl1pPr>
          </a:lstStyle>
          <a:p>
            <a:pPr>
              <a:defRPr/>
            </a:pPr>
            <a:r>
              <a:rPr lang="fr-FR"/>
              <a:t>Modifiez le style du titre</a:t>
            </a:r>
            <a:endParaRPr/>
          </a:p>
        </p:txBody>
      </p:sp>
      <p:sp>
        <p:nvSpPr>
          <p:cNvPr id="5" name="Espace réservé pour une image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6" name="Espace réservé du texte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fr-FR"/>
              <a:t>Modifier les styles du texte du masque</a:t>
            </a:r>
            <a:endParaRPr/>
          </a:p>
        </p:txBody>
      </p:sp>
      <p:sp>
        <p:nvSpPr>
          <p:cNvPr id="7" name="Espace réservé de la date 4"/>
          <p:cNvSpPr>
            <a:spLocks noGrp="1"/>
          </p:cNvSpPr>
          <p:nvPr>
            <p:ph type="dt" sz="half" idx="10"/>
          </p:nvPr>
        </p:nvSpPr>
        <p:spPr bwMode="auto"/>
        <p:txBody>
          <a:bodyPr/>
          <a:lstStyle/>
          <a:p>
            <a:pPr>
              <a:defRPr/>
            </a:pPr>
            <a:fld id="{365DB309-067C-48B4-ACF8-ADB2EBFB9165}" type="datetime1">
              <a:rPr lang="fr-FR"/>
              <a:t>24/01/2024</a:t>
            </a:fld>
            <a:endParaRPr lang="fr-FR"/>
          </a:p>
        </p:txBody>
      </p:sp>
      <p:sp>
        <p:nvSpPr>
          <p:cNvPr id="8" name="Espace réservé du pied de page 5"/>
          <p:cNvSpPr>
            <a:spLocks noGrp="1"/>
          </p:cNvSpPr>
          <p:nvPr>
            <p:ph type="ftr" sz="quarter" idx="11"/>
          </p:nvPr>
        </p:nvSpPr>
        <p:spPr bwMode="auto"/>
        <p:txBody>
          <a:bodyPr/>
          <a:lstStyle/>
          <a:p>
            <a:pPr>
              <a:defRPr/>
            </a:pPr>
            <a:endParaRPr lang="fr-FR"/>
          </a:p>
        </p:txBody>
      </p:sp>
      <p:sp>
        <p:nvSpPr>
          <p:cNvPr id="9" name="Espace réservé du numéro de diapositive 6"/>
          <p:cNvSpPr>
            <a:spLocks noGrp="1"/>
          </p:cNvSpPr>
          <p:nvPr>
            <p:ph type="sldNum" sz="quarter" idx="12"/>
          </p:nvPr>
        </p:nvSpPr>
        <p:spPr bwMode="auto"/>
        <p:txBody>
          <a:bodyPr/>
          <a:lstStyle/>
          <a:p>
            <a:pPr>
              <a:defRPr/>
            </a:pPr>
            <a:fld id="{481E727C-BCA8-45F8-BDF0-42383683B189}" type="slidenum">
              <a:rPr lang="fr-FR"/>
              <a:t>‹N°›</a:t>
            </a:fld>
            <a:endParaRPr lang="fr-FR"/>
          </a:p>
        </p:txBody>
      </p:sp>
    </p:spTree>
  </p:cSld>
  <p:clrMapOvr>
    <a:masterClrMapping/>
  </p:clrMapOvr>
  <p:hf/>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Espace réservé du titre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fr-FR"/>
              <a:t>Modifiez le style du titre</a:t>
            </a:r>
            <a:endParaRPr/>
          </a:p>
        </p:txBody>
      </p:sp>
      <p:sp>
        <p:nvSpPr>
          <p:cNvPr id="5" name="Espace réservé du texte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fr-FR"/>
              <a:t>Modifier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endParaRPr/>
          </a:p>
        </p:txBody>
      </p:sp>
      <p:sp>
        <p:nvSpPr>
          <p:cNvPr id="6" name="Espace réservé de la date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96CAC32-D458-4074-AE68-1AAC16658DEF}" type="datetime1">
              <a:rPr lang="fr-FR"/>
              <a:t>24/01/2024</a:t>
            </a:fld>
            <a:endParaRPr lang="fr-FR"/>
          </a:p>
        </p:txBody>
      </p:sp>
      <p:sp>
        <p:nvSpPr>
          <p:cNvPr id="7" name="Espace réservé du pied de page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8" name="Espace réservé du numéro de diapositive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81E727C-BCA8-45F8-BDF0-42383683B189}" type="slidenum">
              <a:rPr lang="fr-F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109.xml"/><Relationship Id="rId3" Type="http://schemas.openxmlformats.org/officeDocument/2006/relationships/slide" Target="slide14.xml"/><Relationship Id="rId7" Type="http://schemas.openxmlformats.org/officeDocument/2006/relationships/slide" Target="slide97.xml"/><Relationship Id="rId12" Type="http://schemas.openxmlformats.org/officeDocument/2006/relationships/slide" Target="slide168.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4.xml"/><Relationship Id="rId11" Type="http://schemas.openxmlformats.org/officeDocument/2006/relationships/slide" Target="slide151.xml"/><Relationship Id="rId5" Type="http://schemas.openxmlformats.org/officeDocument/2006/relationships/slide" Target="slide52.xml"/><Relationship Id="rId10" Type="http://schemas.openxmlformats.org/officeDocument/2006/relationships/slide" Target="slide133.xml"/><Relationship Id="rId4" Type="http://schemas.openxmlformats.org/officeDocument/2006/relationships/slide" Target="slide45.xml"/><Relationship Id="rId9" Type="http://schemas.openxmlformats.org/officeDocument/2006/relationships/slide" Target="slide114.xml"/></Relationships>
</file>

<file path=ppt/slides/_rels/slide100.xml.rels><?xml version="1.0" encoding="UTF-8" standalone="yes"?>
<Relationships xmlns="http://schemas.openxmlformats.org/package/2006/relationships"><Relationship Id="rId8" Type="http://schemas.openxmlformats.org/officeDocument/2006/relationships/hyperlink" Target="https://www.has-sante.fr/jcms/c_1320859/fr/gestodene/ethinylestradiol-ranbaxy-gestodene/-ethinylestradiol" TargetMode="External"/><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has-sante.fr/jcms/c_2872512/fr/contraception-travaux-de-la-has" TargetMode="External"/><Relationship Id="rId11" Type="http://schemas.openxmlformats.org/officeDocument/2006/relationships/image" Target="../media/image8.png"/><Relationship Id="rId5" Type="http://schemas.openxmlformats.org/officeDocument/2006/relationships/hyperlink" Target="https://ansm.sante.fr/dossiers-thematiques/contraception" TargetMode="External"/><Relationship Id="rId10" Type="http://schemas.openxmlformats.org/officeDocument/2006/relationships/slide" Target="slide9.xml"/><Relationship Id="rId4" Type="http://schemas.openxmlformats.org/officeDocument/2006/relationships/image" Target="../media/image4.png"/><Relationship Id="rId9" Type="http://schemas.openxmlformats.org/officeDocument/2006/relationships/hyperlink" Target="https://www.has-sante.fr/jcms/c_1320879/fr/harmonet-minesse-minulet-tri-minulet-ethinylestradiol/-gestodene" TargetMode="External"/></Relationships>
</file>

<file path=ppt/slides/_rels/slide101.xml.rels><?xml version="1.0" encoding="UTF-8" standalone="yes"?>
<Relationships xmlns="http://schemas.openxmlformats.org/package/2006/relationships"><Relationship Id="rId8" Type="http://schemas.openxmlformats.org/officeDocument/2006/relationships/hyperlink" Target="https://www.has-sante.fr/jcms/c_2872512/fr/contraception-travaux-de-la-has" TargetMode="External"/><Relationship Id="rId3" Type="http://schemas.openxmlformats.org/officeDocument/2006/relationships/image" Target="../media/image3.png"/><Relationship Id="rId7" Type="http://schemas.openxmlformats.org/officeDocument/2006/relationships/hyperlink" Target="https://ansm.sante.fr/dossiers-thematiques/contraception"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has-sante.fr/jcms/c_2867469/fr/optikinzy-norgestimate/ethinylestradiol-contraceptifs-hormonaux-a-usage-systemique" TargetMode="External"/><Relationship Id="rId5" Type="http://schemas.openxmlformats.org/officeDocument/2006/relationships/image" Target="../media/image7.png"/><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slide" Target="slide9.xml"/></Relationships>
</file>

<file path=ppt/slides/_rels/slide10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3.png"/><Relationship Id="rId7" Type="http://schemas.openxmlformats.org/officeDocument/2006/relationships/hyperlink" Target="https://www.has-sante.fr/jcms/c_1754596/fr/traitements-hormonaux-de-la-menopause"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has-sante.fr/upload/docs/evamed/CT-13440_CLIMASTON_PIC_INS_Avis1_CT13440.pdf" TargetMode="External"/><Relationship Id="rId5"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8.png"/></Relationships>
</file>

<file path=ppt/slides/_rels/slide103.xml.rels><?xml version="1.0" encoding="UTF-8" standalone="yes"?>
<Relationships xmlns="http://schemas.openxmlformats.org/package/2006/relationships"><Relationship Id="rId3" Type="http://schemas.openxmlformats.org/officeDocument/2006/relationships/hyperlink" Target="https://www.has-sante.fr/upload/docs/evamed/CT-16034_BETMIGA_PIC_REEV_Avis1_CT16034.pdf" TargetMode="External"/><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4.png"/><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9.xml"/></Relationships>
</file>

<file path=ppt/slides/_rels/slide105.xml.rels><?xml version="1.0" encoding="UTF-8" standalone="yes"?>
<Relationships xmlns="http://schemas.openxmlformats.org/package/2006/relationships"><Relationship Id="rId3" Type="http://schemas.openxmlformats.org/officeDocument/2006/relationships/hyperlink" Target="https://www.has-sante.fr/upload/docs/evamed/CT-17185_REVERPLEG_PIC_INS_Avis3_CT17185.pdf" TargetMode="External"/><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3.png"/><Relationship Id="rId4" Type="http://schemas.openxmlformats.org/officeDocument/2006/relationships/hyperlink" Target="https://www.has-sante.fr/jcms/c_2909816/fr/reverpleg-argipressine-acetate-d"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7.png"/><Relationship Id="rId4" Type="http://schemas.openxmlformats.org/officeDocument/2006/relationships/hyperlink" Target="https://www.has-sante.fr/upload/docs/evamed/CT-17185_REVERPLEG_PIC_INS_Avis3_CT17185.pdf" TargetMode="External"/></Relationships>
</file>

<file path=ppt/slides/_rels/slide10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has-sante.fr/upload/docs/evamed/CT-17428_CALSYN_PIC_REEV_Avis1_CT17428.pdf"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9.png"/><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7.png"/><Relationship Id="rId4" Type="http://schemas.openxmlformats.org/officeDocument/2006/relationships/hyperlink" Target="https://www.has-sante.fr/upload/docs/evamed/CT-17428_CALSYN_PIC_REEV_Avis1_CT17428.pdf"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13" Type="http://schemas.openxmlformats.org/officeDocument/2006/relationships/slide" Target="slide105.xml"/><Relationship Id="rId18" Type="http://schemas.openxmlformats.org/officeDocument/2006/relationships/slide" Target="slide169.xml"/><Relationship Id="rId26" Type="http://schemas.openxmlformats.org/officeDocument/2006/relationships/slide" Target="slide55.xml"/><Relationship Id="rId39" Type="http://schemas.openxmlformats.org/officeDocument/2006/relationships/slide" Target="slide149.xml"/><Relationship Id="rId21" Type="http://schemas.openxmlformats.org/officeDocument/2006/relationships/slide" Target="slide57.xml"/><Relationship Id="rId34" Type="http://schemas.openxmlformats.org/officeDocument/2006/relationships/slide" Target="slide62.xml"/><Relationship Id="rId42" Type="http://schemas.openxmlformats.org/officeDocument/2006/relationships/slide" Target="slide18.xml"/><Relationship Id="rId47" Type="http://schemas.openxmlformats.org/officeDocument/2006/relationships/slide" Target="slide34.xml"/><Relationship Id="rId50" Type="http://schemas.openxmlformats.org/officeDocument/2006/relationships/slide" Target="slide83.xml"/><Relationship Id="rId55" Type="http://schemas.openxmlformats.org/officeDocument/2006/relationships/slide" Target="slide40.xml"/><Relationship Id="rId63" Type="http://schemas.openxmlformats.org/officeDocument/2006/relationships/slide" Target="slide155.xml"/><Relationship Id="rId68" Type="http://schemas.openxmlformats.org/officeDocument/2006/relationships/slide" Target="slide92.xml"/><Relationship Id="rId76" Type="http://schemas.openxmlformats.org/officeDocument/2006/relationships/slide" Target="slide138.xml"/><Relationship Id="rId84" Type="http://schemas.openxmlformats.org/officeDocument/2006/relationships/slide" Target="slide135.xml"/><Relationship Id="rId89" Type="http://schemas.openxmlformats.org/officeDocument/2006/relationships/slide" Target="slide75.xml"/><Relationship Id="rId7" Type="http://schemas.openxmlformats.org/officeDocument/2006/relationships/slide" Target="slide115.xml"/><Relationship Id="rId71" Type="http://schemas.openxmlformats.org/officeDocument/2006/relationships/slide" Target="slide23.xml"/><Relationship Id="rId2" Type="http://schemas.openxmlformats.org/officeDocument/2006/relationships/image" Target="../media/image1.jpg"/><Relationship Id="rId16" Type="http://schemas.openxmlformats.org/officeDocument/2006/relationships/slide" Target="slide166.xml"/><Relationship Id="rId29" Type="http://schemas.openxmlformats.org/officeDocument/2006/relationships/slide" Target="slide46.xml"/><Relationship Id="rId11" Type="http://schemas.openxmlformats.org/officeDocument/2006/relationships/slide" Target="slide163.xml"/><Relationship Id="rId24" Type="http://schemas.openxmlformats.org/officeDocument/2006/relationships/slide" Target="slide95.xml"/><Relationship Id="rId32" Type="http://schemas.openxmlformats.org/officeDocument/2006/relationships/slide" Target="slide136.xml"/><Relationship Id="rId37" Type="http://schemas.openxmlformats.org/officeDocument/2006/relationships/slide" Target="slide143.xml"/><Relationship Id="rId40" Type="http://schemas.openxmlformats.org/officeDocument/2006/relationships/slide" Target="slide76.xml"/><Relationship Id="rId45" Type="http://schemas.openxmlformats.org/officeDocument/2006/relationships/slide" Target="slide119.xml"/><Relationship Id="rId53" Type="http://schemas.openxmlformats.org/officeDocument/2006/relationships/slide" Target="slide44.xml"/><Relationship Id="rId58" Type="http://schemas.openxmlformats.org/officeDocument/2006/relationships/slide" Target="slide67.xml"/><Relationship Id="rId66" Type="http://schemas.openxmlformats.org/officeDocument/2006/relationships/slide" Target="slide27.xml"/><Relationship Id="rId74" Type="http://schemas.openxmlformats.org/officeDocument/2006/relationships/slide" Target="slide82.xml"/><Relationship Id="rId79" Type="http://schemas.openxmlformats.org/officeDocument/2006/relationships/slide" Target="slide123.xml"/><Relationship Id="rId87" Type="http://schemas.openxmlformats.org/officeDocument/2006/relationships/slide" Target="slide96.xml"/><Relationship Id="rId5" Type="http://schemas.openxmlformats.org/officeDocument/2006/relationships/slide" Target="slide93.xml"/><Relationship Id="rId61" Type="http://schemas.openxmlformats.org/officeDocument/2006/relationships/slide" Target="slide126.xml"/><Relationship Id="rId82" Type="http://schemas.openxmlformats.org/officeDocument/2006/relationships/slide" Target="slide131.xml"/><Relationship Id="rId90" Type="http://schemas.openxmlformats.org/officeDocument/2006/relationships/slide" Target="slide41.xml"/><Relationship Id="rId19" Type="http://schemas.openxmlformats.org/officeDocument/2006/relationships/slide" Target="slide16.xml"/><Relationship Id="rId14" Type="http://schemas.openxmlformats.org/officeDocument/2006/relationships/slide" Target="slide25.xml"/><Relationship Id="rId22" Type="http://schemas.openxmlformats.org/officeDocument/2006/relationships/slide" Target="slide99.xml"/><Relationship Id="rId27" Type="http://schemas.openxmlformats.org/officeDocument/2006/relationships/slide" Target="slide72.xml"/><Relationship Id="rId30" Type="http://schemas.openxmlformats.org/officeDocument/2006/relationships/slide" Target="slide101.xml"/><Relationship Id="rId35" Type="http://schemas.openxmlformats.org/officeDocument/2006/relationships/slide" Target="slide50.xml"/><Relationship Id="rId43" Type="http://schemas.openxmlformats.org/officeDocument/2006/relationships/slide" Target="slide80.xml"/><Relationship Id="rId48" Type="http://schemas.openxmlformats.org/officeDocument/2006/relationships/slide" Target="slide81.xml"/><Relationship Id="rId56" Type="http://schemas.openxmlformats.org/officeDocument/2006/relationships/slide" Target="slide125.xml"/><Relationship Id="rId64" Type="http://schemas.openxmlformats.org/officeDocument/2006/relationships/slide" Target="slide157.xml"/><Relationship Id="rId69" Type="http://schemas.openxmlformats.org/officeDocument/2006/relationships/slide" Target="slide33.xml"/><Relationship Id="rId77" Type="http://schemas.openxmlformats.org/officeDocument/2006/relationships/slide" Target="slide158.xml"/><Relationship Id="rId8" Type="http://schemas.openxmlformats.org/officeDocument/2006/relationships/slide" Target="slide98.xml"/><Relationship Id="rId51" Type="http://schemas.openxmlformats.org/officeDocument/2006/relationships/slide" Target="slide164.xml"/><Relationship Id="rId72" Type="http://schemas.openxmlformats.org/officeDocument/2006/relationships/slide" Target="slide43.xml"/><Relationship Id="rId80" Type="http://schemas.openxmlformats.org/officeDocument/2006/relationships/slide" Target="slide30.xml"/><Relationship Id="rId85" Type="http://schemas.openxmlformats.org/officeDocument/2006/relationships/slide" Target="slide36.xml"/><Relationship Id="rId3" Type="http://schemas.openxmlformats.org/officeDocument/2006/relationships/slide" Target="slide152.xml"/><Relationship Id="rId12" Type="http://schemas.openxmlformats.org/officeDocument/2006/relationships/slide" Target="slide79.xml"/><Relationship Id="rId17" Type="http://schemas.openxmlformats.org/officeDocument/2006/relationships/slide" Target="slide84.xml"/><Relationship Id="rId25" Type="http://schemas.openxmlformats.org/officeDocument/2006/relationships/slide" Target="slide74.xml"/><Relationship Id="rId33" Type="http://schemas.openxmlformats.org/officeDocument/2006/relationships/slide" Target="slide154.xml"/><Relationship Id="rId38" Type="http://schemas.openxmlformats.org/officeDocument/2006/relationships/slide" Target="slide100.xml"/><Relationship Id="rId46" Type="http://schemas.openxmlformats.org/officeDocument/2006/relationships/slide" Target="slide122.xml"/><Relationship Id="rId59" Type="http://schemas.openxmlformats.org/officeDocument/2006/relationships/slide" Target="slide70.xml"/><Relationship Id="rId67" Type="http://schemas.openxmlformats.org/officeDocument/2006/relationships/slide" Target="slide110.xml"/><Relationship Id="rId20" Type="http://schemas.openxmlformats.org/officeDocument/2006/relationships/slide" Target="slide118.xml"/><Relationship Id="rId41" Type="http://schemas.openxmlformats.org/officeDocument/2006/relationships/slide" Target="slide116.xml"/><Relationship Id="rId54" Type="http://schemas.openxmlformats.org/officeDocument/2006/relationships/slide" Target="slide42.xml"/><Relationship Id="rId62" Type="http://schemas.openxmlformats.org/officeDocument/2006/relationships/slide" Target="slide68.xml"/><Relationship Id="rId70" Type="http://schemas.openxmlformats.org/officeDocument/2006/relationships/slide" Target="slide38.xml"/><Relationship Id="rId75" Type="http://schemas.openxmlformats.org/officeDocument/2006/relationships/slide" Target="slide91.xml"/><Relationship Id="rId83" Type="http://schemas.openxmlformats.org/officeDocument/2006/relationships/slide" Target="slide144.xml"/><Relationship Id="rId88" Type="http://schemas.openxmlformats.org/officeDocument/2006/relationships/slide" Target="slide53.xml"/><Relationship Id="rId91" Type="http://schemas.openxmlformats.org/officeDocument/2006/relationships/slide" Target="slide112.xml"/><Relationship Id="rId1" Type="http://schemas.openxmlformats.org/officeDocument/2006/relationships/slideLayout" Target="../slideLayouts/slideLayout1.xml"/><Relationship Id="rId6" Type="http://schemas.openxmlformats.org/officeDocument/2006/relationships/slide" Target="slide15.xml"/><Relationship Id="rId15" Type="http://schemas.openxmlformats.org/officeDocument/2006/relationships/slide" Target="slide107.xml"/><Relationship Id="rId23" Type="http://schemas.openxmlformats.org/officeDocument/2006/relationships/slide" Target="slide117.xml"/><Relationship Id="rId28" Type="http://schemas.openxmlformats.org/officeDocument/2006/relationships/slide" Target="slide142.xml"/><Relationship Id="rId36" Type="http://schemas.openxmlformats.org/officeDocument/2006/relationships/slide" Target="slide78.xml"/><Relationship Id="rId49" Type="http://schemas.openxmlformats.org/officeDocument/2006/relationships/slide" Target="slide134.xml"/><Relationship Id="rId57" Type="http://schemas.openxmlformats.org/officeDocument/2006/relationships/slide" Target="slide103.xml"/><Relationship Id="rId10" Type="http://schemas.openxmlformats.org/officeDocument/2006/relationships/slide" Target="slide167.xml"/><Relationship Id="rId31" Type="http://schemas.openxmlformats.org/officeDocument/2006/relationships/slide" Target="slide102.xml"/><Relationship Id="rId44" Type="http://schemas.openxmlformats.org/officeDocument/2006/relationships/slide" Target="slide64.xml"/><Relationship Id="rId52" Type="http://schemas.openxmlformats.org/officeDocument/2006/relationships/slide" Target="slide147.xml"/><Relationship Id="rId60" Type="http://schemas.openxmlformats.org/officeDocument/2006/relationships/slide" Target="slide71.xml"/><Relationship Id="rId65" Type="http://schemas.openxmlformats.org/officeDocument/2006/relationships/slide" Target="slide165.xml"/><Relationship Id="rId73" Type="http://schemas.openxmlformats.org/officeDocument/2006/relationships/slide" Target="slide66.xml"/><Relationship Id="rId78" Type="http://schemas.openxmlformats.org/officeDocument/2006/relationships/slide" Target="slide85.xml"/><Relationship Id="rId81" Type="http://schemas.openxmlformats.org/officeDocument/2006/relationships/slide" Target="slide130.xml"/><Relationship Id="rId86" Type="http://schemas.openxmlformats.org/officeDocument/2006/relationships/slide" Target="slide21.xml"/><Relationship Id="rId4" Type="http://schemas.openxmlformats.org/officeDocument/2006/relationships/slide" Target="slide128.xml"/><Relationship Id="rId9" Type="http://schemas.openxmlformats.org/officeDocument/2006/relationships/slide" Target="slide161.xml"/></Relationships>
</file>

<file path=ppt/slides/_rels/slide1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has-sante.fr/upload/docs/evamed/CT-16655_NORFLOXACINE_PIS_REEV_Avis3.pdf" TargetMode="External"/><Relationship Id="rId7" Type="http://schemas.openxmlformats.org/officeDocument/2006/relationships/image" Target="../media/image9.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hyperlink" Target="https://www.has-sante.fr/upload/docs/evamed/CT-19874_NORFLOXACINE_ZENTIVA_PIC_EI_AvisDef_CT19874.pdf" TargetMode="External"/><Relationship Id="rId9" Type="http://schemas.openxmlformats.org/officeDocument/2006/relationships/image" Target="../media/image8.png"/></Relationships>
</file>

<file path=ppt/slides/_rels/slide111.xml.rels><?xml version="1.0" encoding="UTF-8" standalone="yes"?>
<Relationships xmlns="http://schemas.openxmlformats.org/package/2006/relationships"><Relationship Id="rId8" Type="http://schemas.openxmlformats.org/officeDocument/2006/relationships/hyperlink" Target="https://www.has-sante.fr/upload/docs/application/pdf/2021-08/fiche_memo_cystite_durees_antibiotherapies_.pdf" TargetMode="External"/><Relationship Id="rId13" Type="http://schemas.openxmlformats.org/officeDocument/2006/relationships/slide" Target="slide9.xml"/><Relationship Id="rId3" Type="http://schemas.openxmlformats.org/officeDocument/2006/relationships/image" Target="../media/image1.jpg"/><Relationship Id="rId7" Type="http://schemas.openxmlformats.org/officeDocument/2006/relationships/hyperlink" Target="https://www.has-sante.fr/upload/docs/application/pdf/2021-08/reco360_synthese_durees_antibiotherapies_coi_2021_07_15_v2.pdf" TargetMode="External"/><Relationship Id="rId12"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hyperlink" Target="https://www.infectiologie.com/UserFiles/File/spilf/atb/info-antibio/info-antibio-2018-05-iuc.pdf" TargetMode="External"/><Relationship Id="rId11" Type="http://schemas.openxmlformats.org/officeDocument/2006/relationships/image" Target="../media/image4.png"/><Relationship Id="rId5" Type="http://schemas.openxmlformats.org/officeDocument/2006/relationships/image" Target="../media/image22.png"/><Relationship Id="rId15" Type="http://schemas.openxmlformats.org/officeDocument/2006/relationships/hyperlink" Target="https://antibioclic.com/" TargetMode="External"/><Relationship Id="rId10" Type="http://schemas.openxmlformats.org/officeDocument/2006/relationships/hyperlink" Target="https://www.has-sante.fr/jcms/c_2038472/fr/choix-et-duree-de-l-antibiotherapie-uretrites-et-cervicites-non-compliquees" TargetMode="External"/><Relationship Id="rId4" Type="http://schemas.openxmlformats.org/officeDocument/2006/relationships/image" Target="../media/image21.png"/><Relationship Id="rId9" Type="http://schemas.openxmlformats.org/officeDocument/2006/relationships/hyperlink" Target="https://www.has-sante.fr/upload/docs/application/pdf/2021-08/fiche_memo_pyelonephrite_durees_antibiotherapies_.pdf" TargetMode="External"/><Relationship Id="rId14" Type="http://schemas.openxmlformats.org/officeDocument/2006/relationships/image" Target="../media/image8.png"/></Relationships>
</file>

<file path=ppt/slides/_rels/slide112.xml.rels><?xml version="1.0" encoding="UTF-8" standalone="yes"?>
<Relationships xmlns="http://schemas.openxmlformats.org/package/2006/relationships"><Relationship Id="rId3" Type="http://schemas.openxmlformats.org/officeDocument/2006/relationships/hyperlink" Target="https://www.has-sante.fr/upload/docs/evamed/CT-17901_DECTOVA_PIC_INS_AvisDef_CT17901.pdf"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3.png"/></Relationships>
</file>

<file path=ppt/slides/_rels/slide1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4.png"/><Relationship Id="rId7" Type="http://schemas.openxmlformats.org/officeDocument/2006/relationships/hyperlink" Target="https://www.hcsp.fr/Explore.cgi/Telecharger?NomFichier=hcspa20180316_prescridantiviretgrippesaisonn.pdf"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ameli.fr/assure/sante/themes/grippe/traitement-grippe" TargetMode="External"/><Relationship Id="rId5" Type="http://schemas.openxmlformats.org/officeDocument/2006/relationships/hyperlink" Target="https://www.has-sante.fr/upload/docs/evamed/CT-17901_DECTOVA_PIC_INS_AvisDef_CT17901.pdf" TargetMode="External"/><Relationship Id="rId4" Type="http://schemas.openxmlformats.org/officeDocument/2006/relationships/image" Target="../media/image7.png"/><Relationship Id="rId9" Type="http://schemas.openxmlformats.org/officeDocument/2006/relationships/image" Target="../media/image8.png"/></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9.xml"/></Relationships>
</file>

<file path=ppt/slides/_rels/slide11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has-sante.fr/upload/docs/application/pdf/ct032633.pdf" TargetMode="External"/><Relationship Id="rId7" Type="http://schemas.openxmlformats.org/officeDocument/2006/relationships/image" Target="../media/image9.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4.png"/><Relationship Id="rId9" Type="http://schemas.openxmlformats.org/officeDocument/2006/relationships/image" Target="../media/image8.png"/></Relationships>
</file>

<file path=ppt/slides/_rels/slide116.xml.rels><?xml version="1.0" encoding="UTF-8" standalone="yes"?>
<Relationships xmlns="http://schemas.openxmlformats.org/package/2006/relationships"><Relationship Id="rId8" Type="http://schemas.openxmlformats.org/officeDocument/2006/relationships/slide" Target="slide120.xml"/><Relationship Id="rId3" Type="http://schemas.openxmlformats.org/officeDocument/2006/relationships/hyperlink" Target="https://www.has-sante.fr/jcms/c_1714289/fr/flexea-glucosamine-antiarthrosique-symptomatique-d-action-lente-aasal"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slide" Target="slide9.xml"/></Relationships>
</file>

<file path=ppt/slides/_rels/slide1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has-sante.fr/upload/docs/application/pdf/2013-02/art50_ri2012_avis2modifie17jan2013_ct12263.pdf"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120.xml"/><Relationship Id="rId5" Type="http://schemas.openxmlformats.org/officeDocument/2006/relationships/image" Target="../media/image4.png"/><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has-sante.fr/upload/docs/application/pdf/2013-02/chondrosulf_ri2012_avis2modifie17jan2013_ct9852.pdf" TargetMode="External"/><Relationship Id="rId7" Type="http://schemas.openxmlformats.org/officeDocument/2006/relationships/slide" Target="slide120.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has-sante.fr/upload/docs/application/pdf/2011-07/structum_-_ct-10059.pdf" TargetMode="External"/><Relationship Id="rId9" Type="http://schemas.openxmlformats.org/officeDocument/2006/relationships/image" Target="../media/image8.png"/></Relationships>
</file>

<file path=ppt/slides/_rels/slide1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has-sante.fr/upload/docs/application/pdf/2013-02/piascledine_ri2012_avis2modifie17jan2013_ct9142.pdf"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120.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3" Type="http://schemas.openxmlformats.org/officeDocument/2006/relationships/slide" Target="slide117.xml"/><Relationship Id="rId18" Type="http://schemas.openxmlformats.org/officeDocument/2006/relationships/slide" Target="slide25.xml"/><Relationship Id="rId26" Type="http://schemas.openxmlformats.org/officeDocument/2006/relationships/slide" Target="slide57.xml"/><Relationship Id="rId39" Type="http://schemas.openxmlformats.org/officeDocument/2006/relationships/slide" Target="slide74.xml"/><Relationship Id="rId21" Type="http://schemas.openxmlformats.org/officeDocument/2006/relationships/slide" Target="slide107.xml"/><Relationship Id="rId34" Type="http://schemas.openxmlformats.org/officeDocument/2006/relationships/slide" Target="slide155.xml"/><Relationship Id="rId42" Type="http://schemas.openxmlformats.org/officeDocument/2006/relationships/slide" Target="slide33.xml"/><Relationship Id="rId47" Type="http://schemas.openxmlformats.org/officeDocument/2006/relationships/slide" Target="slide144.xml"/><Relationship Id="rId50" Type="http://schemas.openxmlformats.org/officeDocument/2006/relationships/slide" Target="slide143.xml"/><Relationship Id="rId55" Type="http://schemas.openxmlformats.org/officeDocument/2006/relationships/slide" Target="slide15.xml"/><Relationship Id="rId63" Type="http://schemas.openxmlformats.org/officeDocument/2006/relationships/slide" Target="slide34.xml"/><Relationship Id="rId7" Type="http://schemas.openxmlformats.org/officeDocument/2006/relationships/slide" Target="slide161.xml"/><Relationship Id="rId2" Type="http://schemas.openxmlformats.org/officeDocument/2006/relationships/image" Target="../media/image1.jpg"/><Relationship Id="rId16" Type="http://schemas.openxmlformats.org/officeDocument/2006/relationships/slide" Target="slide103.xml"/><Relationship Id="rId20" Type="http://schemas.openxmlformats.org/officeDocument/2006/relationships/slide" Target="slide163.xml"/><Relationship Id="rId29" Type="http://schemas.openxmlformats.org/officeDocument/2006/relationships/slide" Target="slide126.xml"/><Relationship Id="rId41" Type="http://schemas.openxmlformats.org/officeDocument/2006/relationships/slide" Target="slide72.xml"/><Relationship Id="rId54" Type="http://schemas.openxmlformats.org/officeDocument/2006/relationships/slide" Target="slide40.xml"/><Relationship Id="rId62" Type="http://schemas.openxmlformats.org/officeDocument/2006/relationships/slide" Target="slide122.xml"/><Relationship Id="rId1" Type="http://schemas.openxmlformats.org/officeDocument/2006/relationships/slideLayout" Target="../slideLayouts/slideLayout1.xml"/><Relationship Id="rId6" Type="http://schemas.openxmlformats.org/officeDocument/2006/relationships/slide" Target="slide135.xml"/><Relationship Id="rId11" Type="http://schemas.openxmlformats.org/officeDocument/2006/relationships/slide" Target="slide167.xml"/><Relationship Id="rId24" Type="http://schemas.openxmlformats.org/officeDocument/2006/relationships/slide" Target="slide22.xml"/><Relationship Id="rId32" Type="http://schemas.openxmlformats.org/officeDocument/2006/relationships/slide" Target="slide78.xml"/><Relationship Id="rId37" Type="http://schemas.openxmlformats.org/officeDocument/2006/relationships/slide" Target="slide46.xml"/><Relationship Id="rId40" Type="http://schemas.openxmlformats.org/officeDocument/2006/relationships/slide" Target="slide116.xml"/><Relationship Id="rId45" Type="http://schemas.openxmlformats.org/officeDocument/2006/relationships/slide" Target="slide82.xml"/><Relationship Id="rId53" Type="http://schemas.openxmlformats.org/officeDocument/2006/relationships/slide" Target="slide44.xml"/><Relationship Id="rId58" Type="http://schemas.openxmlformats.org/officeDocument/2006/relationships/slide" Target="slide79.xml"/><Relationship Id="rId5" Type="http://schemas.openxmlformats.org/officeDocument/2006/relationships/slide" Target="slide158.xml"/><Relationship Id="rId15" Type="http://schemas.openxmlformats.org/officeDocument/2006/relationships/slide" Target="slide27.xml"/><Relationship Id="rId23" Type="http://schemas.openxmlformats.org/officeDocument/2006/relationships/slide" Target="slide67.xml"/><Relationship Id="rId28" Type="http://schemas.openxmlformats.org/officeDocument/2006/relationships/slide" Target="slide80.xml"/><Relationship Id="rId36" Type="http://schemas.openxmlformats.org/officeDocument/2006/relationships/slide" Target="slide68.xml"/><Relationship Id="rId49" Type="http://schemas.openxmlformats.org/officeDocument/2006/relationships/slide" Target="slide164.xml"/><Relationship Id="rId57" Type="http://schemas.openxmlformats.org/officeDocument/2006/relationships/slide" Target="slide131.xml"/><Relationship Id="rId61" Type="http://schemas.openxmlformats.org/officeDocument/2006/relationships/slide" Target="slide21.xml"/><Relationship Id="rId10" Type="http://schemas.openxmlformats.org/officeDocument/2006/relationships/slide" Target="slide92.xml"/><Relationship Id="rId19" Type="http://schemas.openxmlformats.org/officeDocument/2006/relationships/slide" Target="slide166.xml"/><Relationship Id="rId31" Type="http://schemas.openxmlformats.org/officeDocument/2006/relationships/slide" Target="slide70.xml"/><Relationship Id="rId44" Type="http://schemas.openxmlformats.org/officeDocument/2006/relationships/slide" Target="slide62.xml"/><Relationship Id="rId52" Type="http://schemas.openxmlformats.org/officeDocument/2006/relationships/slide" Target="slide76.xml"/><Relationship Id="rId60" Type="http://schemas.openxmlformats.org/officeDocument/2006/relationships/slide" Target="slide169.xml"/><Relationship Id="rId4" Type="http://schemas.openxmlformats.org/officeDocument/2006/relationships/slide" Target="slide128.xml"/><Relationship Id="rId9" Type="http://schemas.openxmlformats.org/officeDocument/2006/relationships/slide" Target="slide16.xml"/><Relationship Id="rId14" Type="http://schemas.openxmlformats.org/officeDocument/2006/relationships/slide" Target="slide115.xml"/><Relationship Id="rId22" Type="http://schemas.openxmlformats.org/officeDocument/2006/relationships/slide" Target="slide100.xml"/><Relationship Id="rId27" Type="http://schemas.openxmlformats.org/officeDocument/2006/relationships/slide" Target="slide102.xml"/><Relationship Id="rId30" Type="http://schemas.openxmlformats.org/officeDocument/2006/relationships/slide" Target="slide123.xml"/><Relationship Id="rId35" Type="http://schemas.openxmlformats.org/officeDocument/2006/relationships/slide" Target="slide99.xml"/><Relationship Id="rId43" Type="http://schemas.openxmlformats.org/officeDocument/2006/relationships/slide" Target="slide147.xml"/><Relationship Id="rId48" Type="http://schemas.openxmlformats.org/officeDocument/2006/relationships/slide" Target="slide81.xml"/><Relationship Id="rId56" Type="http://schemas.openxmlformats.org/officeDocument/2006/relationships/slide" Target="slide64.xml"/><Relationship Id="rId64" Type="http://schemas.openxmlformats.org/officeDocument/2006/relationships/slide" Target="slide125.xml"/><Relationship Id="rId8" Type="http://schemas.openxmlformats.org/officeDocument/2006/relationships/slide" Target="slide160.xml"/><Relationship Id="rId51" Type="http://schemas.openxmlformats.org/officeDocument/2006/relationships/slide" Target="slide149.xml"/><Relationship Id="rId3" Type="http://schemas.openxmlformats.org/officeDocument/2006/relationships/slide" Target="slide98.xml"/><Relationship Id="rId12" Type="http://schemas.openxmlformats.org/officeDocument/2006/relationships/slide" Target="slide142.xml"/><Relationship Id="rId17" Type="http://schemas.openxmlformats.org/officeDocument/2006/relationships/slide" Target="slide96.xml"/><Relationship Id="rId25" Type="http://schemas.openxmlformats.org/officeDocument/2006/relationships/slide" Target="slide118.xml"/><Relationship Id="rId33" Type="http://schemas.openxmlformats.org/officeDocument/2006/relationships/slide" Target="slide112.xml"/><Relationship Id="rId38" Type="http://schemas.openxmlformats.org/officeDocument/2006/relationships/slide" Target="slide83.xml"/><Relationship Id="rId46" Type="http://schemas.openxmlformats.org/officeDocument/2006/relationships/slide" Target="slide71.xml"/><Relationship Id="rId59" Type="http://schemas.openxmlformats.org/officeDocument/2006/relationships/slide" Target="slide157.xml"/></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9.xml"/></Relationships>
</file>

<file path=ppt/slides/_rels/slide121.xml.rels><?xml version="1.0" encoding="UTF-8" standalone="yes"?>
<Relationships xmlns="http://schemas.openxmlformats.org/package/2006/relationships"><Relationship Id="rId8" Type="http://schemas.openxmlformats.org/officeDocument/2006/relationships/hyperlink" Target="https://www.cochranelibrary.com/cdsr/doi/10.1002/14651858.CD005614.pub2/full?highlightAbstract=arthros%7Carthrose" TargetMode="External"/><Relationship Id="rId13" Type="http://schemas.openxmlformats.org/officeDocument/2006/relationships/slide" Target="slide9.xml"/><Relationship Id="rId3" Type="http://schemas.openxmlformats.org/officeDocument/2006/relationships/hyperlink" Target="https://www.ameli.fr/assure/sante/themes/arthrose-genou/traitement-medical-chirurgical#:~:text=Un%20traitement%20m%C3%A9dicamenteux%20peut%20soulager,peuvent%20agir%20sur%20la%20douleur." TargetMode="External"/><Relationship Id="rId7" Type="http://schemas.openxmlformats.org/officeDocument/2006/relationships/hyperlink" Target="https://www.cochranelibrary.com/cdsr/doi/10.1002/14651858.CD007400.pub3/full?highlightAbstract=arthros%7Carthrose" TargetMode="External"/><Relationship Id="rId12"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has-sante.fr/jcms/pprd_2974704/fr/arthrose-le-paracetamol-en-1re-intention-lors-des-crises-douloureuses" TargetMode="External"/><Relationship Id="rId11" Type="http://schemas.openxmlformats.org/officeDocument/2006/relationships/hyperlink" Target="https://www.has-sante.fr/upload/docs/application/pdf/2013-02/piascledine_ri2012_avis2modifie17jan2013_ct9142.pdf" TargetMode="External"/><Relationship Id="rId5" Type="http://schemas.openxmlformats.org/officeDocument/2006/relationships/hyperlink" Target="https://www.sciencedirect.com/science/article/pii/S1169833020301769" TargetMode="External"/><Relationship Id="rId10" Type="http://schemas.openxmlformats.org/officeDocument/2006/relationships/hyperlink" Target="https://www.has-sante.fr/upload/docs/application/pdf/2013-07/fs_bum_aasal_v3.pdf" TargetMode="External"/><Relationship Id="rId4" Type="http://schemas.openxmlformats.org/officeDocument/2006/relationships/hyperlink" Target="https://www.ameli.fr/assure/sante/themes/arthrose-hanche/traitement" TargetMode="External"/><Relationship Id="rId9" Type="http://schemas.openxmlformats.org/officeDocument/2006/relationships/hyperlink" Target="https://www.has-sante.fr/upload/docs/application/pdf/2013-05/antiarthrosique_09012013_synthese_2013-05-17_13-12-47_208.pdf" TargetMode="External"/><Relationship Id="rId14" Type="http://schemas.openxmlformats.org/officeDocument/2006/relationships/image" Target="../media/image8.png"/></Relationships>
</file>

<file path=ppt/slides/_rels/slide12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has-sante.fr/upload/docs/evamed/CT-13886_KETUM_CT-13886_%20RECOURSRADIATION_R163-13.pdf" TargetMode="External"/><Relationship Id="rId7" Type="http://schemas.openxmlformats.org/officeDocument/2006/relationships/image" Target="../media/image9.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23.xml.rels><?xml version="1.0" encoding="UTF-8" standalone="yes"?>
<Relationships xmlns="http://schemas.openxmlformats.org/package/2006/relationships"><Relationship Id="rId3" Type="http://schemas.openxmlformats.org/officeDocument/2006/relationships/hyperlink" Target="https://www.has-sante.fr/upload/docs/application/pdf/2011-05/cortisal_-_ct-_8350.pdf"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3.png"/></Relationships>
</file>

<file path=ppt/slides/_rels/slide124.xml.rels><?xml version="1.0" encoding="UTF-8" standalone="yes"?>
<Relationships xmlns="http://schemas.openxmlformats.org/package/2006/relationships"><Relationship Id="rId8" Type="http://schemas.openxmlformats.org/officeDocument/2006/relationships/hyperlink" Target="https://www.vidal.fr/maladies/appareil-locomoteur/tendinite/traitements.html" TargetMode="External"/><Relationship Id="rId3" Type="http://schemas.openxmlformats.org/officeDocument/2006/relationships/image" Target="../media/image4.png"/><Relationship Id="rId7" Type="http://schemas.openxmlformats.org/officeDocument/2006/relationships/hyperlink" Target="https://www.has-sante.fr/jcms/c_1054865"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vidal.fr/maladies/recommandations/entorse-de-cheville-4026.html#prise-en-charge" TargetMode="External"/><Relationship Id="rId10" Type="http://schemas.openxmlformats.org/officeDocument/2006/relationships/image" Target="../media/image8.png"/><Relationship Id="rId4" Type="http://schemas.openxmlformats.org/officeDocument/2006/relationships/hyperlink" Target="https://www.has-sante.fr/jcms/c_272059/fr/reeducation-de-l-entorse-externe-de-la-cheville" TargetMode="External"/><Relationship Id="rId9" Type="http://schemas.openxmlformats.org/officeDocument/2006/relationships/slide" Target="slide9.xml"/></Relationships>
</file>

<file path=ppt/slides/_rels/slide125.xml.rels><?xml version="1.0" encoding="UTF-8" standalone="yes"?>
<Relationships xmlns="http://schemas.openxmlformats.org/package/2006/relationships"><Relationship Id="rId8" Type="http://schemas.openxmlformats.org/officeDocument/2006/relationships/slide" Target="slide127.xml"/><Relationship Id="rId3" Type="http://schemas.openxmlformats.org/officeDocument/2006/relationships/hyperlink" Target="https://www.has-sante.fr/upload/docs/application/pdf/2011-07/lumirelax_-_ct-_9697.pdf" TargetMode="External"/><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slide" Target="slide9.xml"/><Relationship Id="rId4" Type="http://schemas.openxmlformats.org/officeDocument/2006/relationships/hyperlink" Target="https://data.ansm.sante.fr/specialite/67212035" TargetMode="External"/><Relationship Id="rId9" Type="http://schemas.openxmlformats.org/officeDocument/2006/relationships/image" Target="../media/image4.png"/></Relationships>
</file>

<file path=ppt/slides/_rels/slide12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has-sante.fr/upload/docs/evamed/CT-14460_COLTRAMYL_PIC_REEV_RI_Avis2_CT13761&amp;14460.pdf" TargetMode="External"/><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slide" Target="slide9.xml"/><Relationship Id="rId4" Type="http://schemas.openxmlformats.org/officeDocument/2006/relationships/hyperlink" Target="https://data.ansm.sante.fr/specialite/64045168" TargetMode="External"/><Relationship Id="rId9" Type="http://schemas.openxmlformats.org/officeDocument/2006/relationships/slide" Target="slide127.xml"/></Relationships>
</file>

<file path=ppt/slides/_rels/slide1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7.png"/><Relationship Id="rId4" Type="http://schemas.openxmlformats.org/officeDocument/2006/relationships/hyperlink" Target="https://www.has-sante.fr/jcms/c_2961499/fr/prise-en-charge-du-patient-presentant-une-lombalgie-commune#:~:text=Il%20est%20recommand%C3%A9%20aux%20personnes,pr%C3%A9f%C3%A9rence%20du%20patient%20(AE)." TargetMode="External"/></Relationships>
</file>

<file path=ppt/slides/_rels/slide128.xml.rels><?xml version="1.0" encoding="UTF-8" standalone="yes"?>
<Relationships xmlns="http://schemas.openxmlformats.org/package/2006/relationships"><Relationship Id="rId3" Type="http://schemas.openxmlformats.org/officeDocument/2006/relationships/hyperlink" Target="https://www.has-sante.fr/upload/docs/application/pdf/2011-01/bonviva_-_ct-8848.pdf"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3.png"/></Relationships>
</file>

<file path=ppt/slides/_rels/slide1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grio.org/documents/page500/actualisation-2018-recommandations-opm.pdf"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s://www.has-sante.fr/jcms/c_1751307/fr/les-medicaments-de-l-osteoporose" TargetMode="External"/></Relationships>
</file>

<file path=ppt/slides/_rels/slide13.xml.rels><?xml version="1.0" encoding="UTF-8" standalone="yes"?>
<Relationships xmlns="http://schemas.openxmlformats.org/package/2006/relationships"><Relationship Id="rId13" Type="http://schemas.openxmlformats.org/officeDocument/2006/relationships/slide" Target="slide55.xml"/><Relationship Id="rId18" Type="http://schemas.openxmlformats.org/officeDocument/2006/relationships/slide" Target="slide110.xml"/><Relationship Id="rId26" Type="http://schemas.openxmlformats.org/officeDocument/2006/relationships/slide" Target="slide43.xml"/><Relationship Id="rId39" Type="http://schemas.openxmlformats.org/officeDocument/2006/relationships/slide" Target="slide57.xml"/><Relationship Id="rId3" Type="http://schemas.openxmlformats.org/officeDocument/2006/relationships/slide" Target="slide42.xml"/><Relationship Id="rId21" Type="http://schemas.openxmlformats.org/officeDocument/2006/relationships/slide" Target="slide93.xml"/><Relationship Id="rId34" Type="http://schemas.openxmlformats.org/officeDocument/2006/relationships/slide" Target="slide75.xml"/><Relationship Id="rId42" Type="http://schemas.openxmlformats.org/officeDocument/2006/relationships/slide" Target="slide136.xml"/><Relationship Id="rId47" Type="http://schemas.openxmlformats.org/officeDocument/2006/relationships/slide" Target="slide53.xml"/><Relationship Id="rId50" Type="http://schemas.openxmlformats.org/officeDocument/2006/relationships/slide" Target="slide85.xml"/><Relationship Id="rId7" Type="http://schemas.openxmlformats.org/officeDocument/2006/relationships/slide" Target="slide160.xml"/><Relationship Id="rId12" Type="http://schemas.openxmlformats.org/officeDocument/2006/relationships/slide" Target="slide126.xml"/><Relationship Id="rId17" Type="http://schemas.openxmlformats.org/officeDocument/2006/relationships/slide" Target="slide138.xml"/><Relationship Id="rId25" Type="http://schemas.openxmlformats.org/officeDocument/2006/relationships/slide" Target="slide116.xml"/><Relationship Id="rId33" Type="http://schemas.openxmlformats.org/officeDocument/2006/relationships/slide" Target="slide105.xml"/><Relationship Id="rId38" Type="http://schemas.openxmlformats.org/officeDocument/2006/relationships/slide" Target="slide144.xml"/><Relationship Id="rId46" Type="http://schemas.openxmlformats.org/officeDocument/2006/relationships/slide" Target="slide84.xml"/><Relationship Id="rId2" Type="http://schemas.openxmlformats.org/officeDocument/2006/relationships/image" Target="../media/image1.jpg"/><Relationship Id="rId16" Type="http://schemas.openxmlformats.org/officeDocument/2006/relationships/slide" Target="slide27.xml"/><Relationship Id="rId20" Type="http://schemas.openxmlformats.org/officeDocument/2006/relationships/slide" Target="slide130.xml"/><Relationship Id="rId29" Type="http://schemas.openxmlformats.org/officeDocument/2006/relationships/slide" Target="slide119.xml"/><Relationship Id="rId41" Type="http://schemas.openxmlformats.org/officeDocument/2006/relationships/slide" Target="slide95.xml"/><Relationship Id="rId1" Type="http://schemas.openxmlformats.org/officeDocument/2006/relationships/slideLayout" Target="../slideLayouts/slideLayout1.xml"/><Relationship Id="rId6" Type="http://schemas.openxmlformats.org/officeDocument/2006/relationships/slide" Target="slide74.xml"/><Relationship Id="rId11" Type="http://schemas.openxmlformats.org/officeDocument/2006/relationships/slide" Target="slide107.xml"/><Relationship Id="rId24" Type="http://schemas.openxmlformats.org/officeDocument/2006/relationships/slide" Target="slide22.xml"/><Relationship Id="rId32" Type="http://schemas.openxmlformats.org/officeDocument/2006/relationships/slide" Target="slide30.xml"/><Relationship Id="rId37" Type="http://schemas.openxmlformats.org/officeDocument/2006/relationships/slide" Target="slide154.xml"/><Relationship Id="rId40" Type="http://schemas.openxmlformats.org/officeDocument/2006/relationships/slide" Target="slide36.xml"/><Relationship Id="rId45" Type="http://schemas.openxmlformats.org/officeDocument/2006/relationships/slide" Target="slide50.xml"/><Relationship Id="rId53" Type="http://schemas.openxmlformats.org/officeDocument/2006/relationships/slide" Target="slide117.xml"/><Relationship Id="rId5" Type="http://schemas.openxmlformats.org/officeDocument/2006/relationships/slide" Target="slide166.xml"/><Relationship Id="rId15" Type="http://schemas.openxmlformats.org/officeDocument/2006/relationships/slide" Target="slide68.xml"/><Relationship Id="rId23" Type="http://schemas.openxmlformats.org/officeDocument/2006/relationships/slide" Target="slide38.xml"/><Relationship Id="rId28" Type="http://schemas.openxmlformats.org/officeDocument/2006/relationships/slide" Target="slide18.xml"/><Relationship Id="rId36" Type="http://schemas.openxmlformats.org/officeDocument/2006/relationships/slide" Target="slide152.xml"/><Relationship Id="rId49" Type="http://schemas.openxmlformats.org/officeDocument/2006/relationships/slide" Target="slide96.xml"/><Relationship Id="rId10" Type="http://schemas.openxmlformats.org/officeDocument/2006/relationships/slide" Target="slide99.xml"/><Relationship Id="rId19" Type="http://schemas.openxmlformats.org/officeDocument/2006/relationships/slide" Target="slide92.xml"/><Relationship Id="rId31" Type="http://schemas.openxmlformats.org/officeDocument/2006/relationships/slide" Target="slide143.xml"/><Relationship Id="rId44" Type="http://schemas.openxmlformats.org/officeDocument/2006/relationships/slide" Target="slide149.xml"/><Relationship Id="rId52" Type="http://schemas.openxmlformats.org/officeDocument/2006/relationships/slide" Target="slide134.xml"/><Relationship Id="rId4" Type="http://schemas.openxmlformats.org/officeDocument/2006/relationships/slide" Target="slide161.xml"/><Relationship Id="rId9" Type="http://schemas.openxmlformats.org/officeDocument/2006/relationships/slide" Target="slide147.xml"/><Relationship Id="rId14" Type="http://schemas.openxmlformats.org/officeDocument/2006/relationships/slide" Target="slide167.xml"/><Relationship Id="rId22" Type="http://schemas.openxmlformats.org/officeDocument/2006/relationships/slide" Target="slide101.xml"/><Relationship Id="rId27" Type="http://schemas.openxmlformats.org/officeDocument/2006/relationships/slide" Target="slide64.xml"/><Relationship Id="rId30" Type="http://schemas.openxmlformats.org/officeDocument/2006/relationships/slide" Target="slide41.xml"/><Relationship Id="rId35" Type="http://schemas.openxmlformats.org/officeDocument/2006/relationships/slide" Target="slide158.xml"/><Relationship Id="rId43" Type="http://schemas.openxmlformats.org/officeDocument/2006/relationships/slide" Target="slide118.xml"/><Relationship Id="rId48" Type="http://schemas.openxmlformats.org/officeDocument/2006/relationships/slide" Target="slide91.xml"/><Relationship Id="rId8" Type="http://schemas.openxmlformats.org/officeDocument/2006/relationships/slide" Target="slide100.xml"/><Relationship Id="rId51" Type="http://schemas.openxmlformats.org/officeDocument/2006/relationships/slide" Target="slide21.xml"/></Relationships>
</file>

<file path=ppt/slides/_rels/slide13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has-sante.fr/upload/docs/application/pdf/2011-06/okimus_-_ct-10240.pdf" TargetMode="External"/><Relationship Id="rId7" Type="http://schemas.openxmlformats.org/officeDocument/2006/relationships/slide" Target="slide13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prescrire.org/Fr/202/1837/55965/0/PositionDetails.aspx" TargetMode="External"/><Relationship Id="rId9" Type="http://schemas.openxmlformats.org/officeDocument/2006/relationships/image" Target="../media/image8.png"/></Relationships>
</file>

<file path=ppt/slides/_rels/slide13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has-sante.fr/upload/docs/application/pdf/2011-06/hexaquine_-_ct-_8635.pdf" TargetMode="External"/><Relationship Id="rId7" Type="http://schemas.openxmlformats.org/officeDocument/2006/relationships/slide" Target="slide132.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prescrire.org/Fr/202/1837/55965/0/PositionDetails.aspx" TargetMode="External"/><Relationship Id="rId9" Type="http://schemas.openxmlformats.org/officeDocument/2006/relationships/image" Target="../media/image8.png"/></Relationships>
</file>

<file path=ppt/slides/_rels/slide13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hyperlink" Target="https://www.ameli.fr/haute-garonne/assure/sante/themes/crampes-musculaires/definition-fsymptomes-causes" TargetMode="External"/><Relationship Id="rId4" Type="http://schemas.openxmlformats.org/officeDocument/2006/relationships/image" Target="../media/image7.png"/></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9.xml"/></Relationships>
</file>

<file path=ppt/slides/_rels/slide1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has-sante.fr/upload/docs/evamed/CT-18113_XOGEL_PIC_INS_AvisDef_CT18113.pdf"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135.xml.rels><?xml version="1.0" encoding="UTF-8" standalone="yes"?>
<Relationships xmlns="http://schemas.openxmlformats.org/package/2006/relationships"><Relationship Id="rId8" Type="http://schemas.openxmlformats.org/officeDocument/2006/relationships/hyperlink" Target="https://www.has-sante.fr/jcms/c_1356136/fr/sifrol-pramipexole-dichlorhydrate-de-monohydrate" TargetMode="External"/><Relationship Id="rId13" Type="http://schemas.openxmlformats.org/officeDocument/2006/relationships/slide" Target="slide9.xml"/><Relationship Id="rId3" Type="http://schemas.openxmlformats.org/officeDocument/2006/relationships/hyperlink" Target="https://www.has-sante.fr/upload/docs/application/pdf/2011-05/adartrel_-_ct-9292.pdf" TargetMode="External"/><Relationship Id="rId7" Type="http://schemas.openxmlformats.org/officeDocument/2006/relationships/image" Target="../media/image7.png"/><Relationship Id="rId12" Type="http://schemas.openxmlformats.org/officeDocument/2006/relationships/image" Target="../media/image9.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hyperlink" Target="https://www.sfrms-sommeil.org/wp-content/uploads/2020/08/SJSR_MdS_TTT-SJSR-nouvellemnt-diagnostique%CC%81.pdf" TargetMode="External"/><Relationship Id="rId4" Type="http://schemas.openxmlformats.org/officeDocument/2006/relationships/hyperlink" Target="https://www.prescrire.org/fr/3/31/46600/0/NewsDetails.aspx" TargetMode="External"/><Relationship Id="rId9" Type="http://schemas.openxmlformats.org/officeDocument/2006/relationships/hyperlink" Target="https://www.has-sante.fr/jcms/c_1648987/fr/neupro-rotigotine-agoniste-dopaminergique-non-ergote-par-voie-transcutanee" TargetMode="External"/><Relationship Id="rId14" Type="http://schemas.openxmlformats.org/officeDocument/2006/relationships/image" Target="../media/image8.png"/></Relationships>
</file>

<file path=ppt/slides/_rels/slide136.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prescrire.org/fr/3/31/64519/0/NewsDetails.aspx" TargetMode="External"/><Relationship Id="rId7"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has-sante.fr/upload/docs/evamed/CT-17455_STRESAM_PIC_REEV_AvisDef_CT17455.pdf" TargetMode="External"/><Relationship Id="rId10" Type="http://schemas.openxmlformats.org/officeDocument/2006/relationships/image" Target="../media/image8.png"/><Relationship Id="rId4" Type="http://schemas.openxmlformats.org/officeDocument/2006/relationships/hyperlink" Target="https://www.prescrire.org/Fr/C7AC5CED06679C53DE0DD9F547D89B41/Download.aspx" TargetMode="External"/><Relationship Id="rId9" Type="http://schemas.openxmlformats.org/officeDocument/2006/relationships/slide" Target="slide9.xml"/></Relationships>
</file>

<file path=ppt/slides/_rels/slide13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4.png"/><Relationship Id="rId7" Type="http://schemas.openxmlformats.org/officeDocument/2006/relationships/hyperlink" Target="https://www.vidal.fr/maladies/recommandations/trouble-anxieux-generalise-2546.html#prise-en-charge"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ameli.fr/assure/sante/themes/troubles-anxieux-anxiete/traitement" TargetMode="External"/><Relationship Id="rId5" Type="http://schemas.openxmlformats.org/officeDocument/2006/relationships/hyperlink" Target="https://www.has-sante.fr/jcms/pprd_2974193/fr/anxiete-les-benzodiazepines-uniquement-pour-une-courte-periode#:~:text=Anxi%C3%A9t%C3%A9%20%E2%80%93%20Les%20benzodiaz%C3%A9pines%2C%20uniquement%20pour%20une%20courte%20p%C3%A9riode,-Article%20HAS%20-%20Mis&amp;text=Dans%20les%20troubles%20anxieux%2C%20lorsque,des%20BZD%20dans%20l'anxi%C3%A9t%C3%A9." TargetMode="External"/><Relationship Id="rId4" Type="http://schemas.openxmlformats.org/officeDocument/2006/relationships/image" Target="../media/image7.png"/><Relationship Id="rId9" Type="http://schemas.openxmlformats.org/officeDocument/2006/relationships/image" Target="../media/image8.png"/></Relationships>
</file>

<file path=ppt/slides/_rels/slide138.xml.rels><?xml version="1.0" encoding="UTF-8" standalone="yes"?>
<Relationships xmlns="http://schemas.openxmlformats.org/package/2006/relationships"><Relationship Id="rId3" Type="http://schemas.openxmlformats.org/officeDocument/2006/relationships/hyperlink" Target="https://www.has-sante.fr/jcms/c_1146493/fr/nootropyl-piracetam" TargetMode="External"/><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3.png"/><Relationship Id="rId4" Type="http://schemas.openxmlformats.org/officeDocument/2006/relationships/hyperlink" Target="https://www.prescrire.org/fr/202/1841/60441/0/PositionDetails.aspx" TargetMode="External"/></Relationships>
</file>

<file path=ppt/slides/_rels/slide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has-sante.fr/jcms/c_1146493/fr/nootropyl-piracetam" TargetMode="External"/><Relationship Id="rId5" Type="http://schemas.openxmlformats.org/officeDocument/2006/relationships/image" Target="../media/image8.png"/><Relationship Id="rId4" Type="http://schemas.openxmlformats.org/officeDocument/2006/relationships/slide" Target="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9.xml"/></Relationships>
</file>

<file path=ppt/slides/_rels/slide140.xml.rels><?xml version="1.0" encoding="UTF-8" standalone="yes"?>
<Relationships xmlns="http://schemas.openxmlformats.org/package/2006/relationships"><Relationship Id="rId8" Type="http://schemas.openxmlformats.org/officeDocument/2006/relationships/hyperlink" Target="https://www.ameli.fr/assure/sante/themes/vertiges/consultation-medicale-traitement" TargetMode="External"/><Relationship Id="rId3" Type="http://schemas.openxmlformats.org/officeDocument/2006/relationships/image" Target="../media/image4.png"/><Relationship Id="rId7" Type="http://schemas.openxmlformats.org/officeDocument/2006/relationships/hyperlink" Target="https://www.has-sante.fr/jcms/c_1146493/fr/nootropyl-piraceta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7.png"/></Relationships>
</file>

<file path=ppt/slides/_rels/slide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has-sante.fr/jcms/c_1146493/fr/nootropyl-piracetam" TargetMode="External"/><Relationship Id="rId5" Type="http://schemas.openxmlformats.org/officeDocument/2006/relationships/image" Target="../media/image8.png"/><Relationship Id="rId4" Type="http://schemas.openxmlformats.org/officeDocument/2006/relationships/slide" Target="slide9.xml"/></Relationships>
</file>

<file path=ppt/slides/_rels/slide14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hyperlink" Target="https://www.has-sante.fr/jcms/c_2681001/fr/aricept-donepezil-inhibiteur-de-l-acetylcholinesterase" TargetMode="External"/><Relationship Id="rId18" Type="http://schemas.openxmlformats.org/officeDocument/2006/relationships/hyperlink" Target="https://www.prescrire.org/Fr/202/1841/55997/0/PositionDetails.aspx" TargetMode="External"/><Relationship Id="rId3" Type="http://schemas.openxmlformats.org/officeDocument/2006/relationships/image" Target="../media/image1.jpg"/><Relationship Id="rId7" Type="http://schemas.openxmlformats.org/officeDocument/2006/relationships/image" Target="../media/image23.png"/><Relationship Id="rId12" Type="http://schemas.openxmlformats.org/officeDocument/2006/relationships/image" Target="../media/image8.png"/><Relationship Id="rId17" Type="http://schemas.openxmlformats.org/officeDocument/2006/relationships/hyperlink" Target="https://www.cochrane.org/fr/CD009081/DEMENTIA_arret-ou-poursuite-des-medicaments-contre-la-demence-chez-les-patients-atteints-de-demence" TargetMode="External"/><Relationship Id="rId2" Type="http://schemas.openxmlformats.org/officeDocument/2006/relationships/notesSlide" Target="../notesSlides/notesSlide35.xml"/><Relationship Id="rId16" Type="http://schemas.openxmlformats.org/officeDocument/2006/relationships/hyperlink" Target="https://www.cochrane.org/fr/CD001190/DEMENTIA_le-donepezil-pour-les-personnes-atteintes-de-demence-due-la-maladie-dalzheimer" TargetMode="External"/><Relationship Id="rId20" Type="http://schemas.openxmlformats.org/officeDocument/2006/relationships/hyperlink" Target="http://www.centre-alzheimer-jeunes.fr/rappels-suite-deremboursement-traitements-anti-alzheimer/" TargetMode="Externa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slide" Target="slide9.xml"/><Relationship Id="rId5" Type="http://schemas.openxmlformats.org/officeDocument/2006/relationships/image" Target="../media/image5.png"/><Relationship Id="rId15" Type="http://schemas.openxmlformats.org/officeDocument/2006/relationships/hyperlink" Target="https://www.has-sante.fr/jcms/pprd_2974197/fr/evaluation-2016-des-medicaments-alzheimer-interet-medical-insuffisant" TargetMode="External"/><Relationship Id="rId10" Type="http://schemas.openxmlformats.org/officeDocument/2006/relationships/image" Target="../media/image4.png"/><Relationship Id="rId19" Type="http://schemas.openxmlformats.org/officeDocument/2006/relationships/hyperlink" Target="https://sfgg.org/actualites/deremboursement-des-traitements-symptomatiques-dits-anti-alzheimer-une-injustice-difficile-a-comprendre/" TargetMode="External"/><Relationship Id="rId4" Type="http://schemas.openxmlformats.org/officeDocument/2006/relationships/image" Target="../media/image3.png"/><Relationship Id="rId9" Type="http://schemas.openxmlformats.org/officeDocument/2006/relationships/slide" Target="slide148.xml"/><Relationship Id="rId14" Type="http://schemas.openxmlformats.org/officeDocument/2006/relationships/hyperlink" Target="https://www.has-sante.fr/jcms/c_2851228/fr/aricept-donepezil-chlorhydrate" TargetMode="External"/></Relationships>
</file>

<file path=ppt/slides/_rels/slide143.xml.rels><?xml version="1.0" encoding="UTF-8" standalone="yes"?>
<Relationships xmlns="http://schemas.openxmlformats.org/package/2006/relationships"><Relationship Id="rId8" Type="http://schemas.openxmlformats.org/officeDocument/2006/relationships/hyperlink" Target="http://www.centre-alzheimer-jeunes.fr/rappels-suite-deremboursement-traitements-anti-alzheimer/" TargetMode="External"/><Relationship Id="rId13" Type="http://schemas.openxmlformats.org/officeDocument/2006/relationships/image" Target="../media/image23.png"/><Relationship Id="rId3" Type="http://schemas.openxmlformats.org/officeDocument/2006/relationships/hyperlink" Target="https://www.has-sante.fr/jcms/c_2681026/fr/reminyl-galantamine-inhibiteur-de-l-acetylcholinesterase" TargetMode="External"/><Relationship Id="rId7" Type="http://schemas.openxmlformats.org/officeDocument/2006/relationships/hyperlink" Target="https://sfgg.org/actualites/deremboursement-des-traitements-symptomatiques-dits-anti-alzheimer-une-injustice-difficile-a-comprendre/" TargetMode="External"/><Relationship Id="rId12" Type="http://schemas.openxmlformats.org/officeDocument/2006/relationships/image" Target="../media/image24.png"/><Relationship Id="rId17" Type="http://schemas.openxmlformats.org/officeDocument/2006/relationships/image" Target="../media/image8.png"/><Relationship Id="rId2" Type="http://schemas.openxmlformats.org/officeDocument/2006/relationships/image" Target="../media/image1.jpg"/><Relationship Id="rId16"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hyperlink" Target="https://www.prescrire.org/Fr/202/1841/56000/0/PositionDetails.aspx" TargetMode="External"/><Relationship Id="rId11" Type="http://schemas.microsoft.com/office/2007/relationships/hdphoto" Target="../media/hdphoto1.wdp"/><Relationship Id="rId5" Type="http://schemas.openxmlformats.org/officeDocument/2006/relationships/hyperlink" Target="https://www.cochrane.org/fr/CD009081/DEMENTIA_arret-ou-poursuite-des-medicaments-contre-la-demence-chez-les-patients-atteints-de-demence" TargetMode="External"/><Relationship Id="rId15" Type="http://schemas.openxmlformats.org/officeDocument/2006/relationships/slide" Target="slide148.xml"/><Relationship Id="rId10" Type="http://schemas.openxmlformats.org/officeDocument/2006/relationships/image" Target="../media/image5.png"/><Relationship Id="rId4" Type="http://schemas.openxmlformats.org/officeDocument/2006/relationships/hyperlink" Target="https://www.has-sante.fr/jcms/pprd_2974197/fr/evaluation-2016-des-medicaments-alzheimer-interet-medical-insuffisant" TargetMode="External"/><Relationship Id="rId9" Type="http://schemas.openxmlformats.org/officeDocument/2006/relationships/image" Target="../media/image3.png"/><Relationship Id="rId14" Type="http://schemas.openxmlformats.org/officeDocument/2006/relationships/image" Target="../media/image4.png"/></Relationships>
</file>

<file path=ppt/slides/_rels/slide14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www.has-sante.fr/jcms/c_2851265/fr/exelon-rivastigmine-hydrogenotartrate" TargetMode="External"/><Relationship Id="rId18" Type="http://schemas.openxmlformats.org/officeDocument/2006/relationships/hyperlink" Target="https://sfgg.org/actualites/deremboursement-des-traitements-symptomatiques-dits-anti-alzheimer-une-injustice-difficile-a-comprendre/" TargetMode="External"/><Relationship Id="rId3" Type="http://schemas.openxmlformats.org/officeDocument/2006/relationships/image" Target="../media/image3.png"/><Relationship Id="rId7" Type="http://schemas.openxmlformats.org/officeDocument/2006/relationships/image" Target="../media/image23.png"/><Relationship Id="rId12" Type="http://schemas.openxmlformats.org/officeDocument/2006/relationships/hyperlink" Target="https://www.has-sante.fr/jcms/c_2681008/fr/exelon-rivastigmine-inhibiteur-de-l-acetylcholinesterase" TargetMode="External"/><Relationship Id="rId17" Type="http://schemas.openxmlformats.org/officeDocument/2006/relationships/hyperlink" Target="https://www.prescrire.org/Fr/202/1841/55998/0/PositionDetails.aspx" TargetMode="External"/><Relationship Id="rId2" Type="http://schemas.openxmlformats.org/officeDocument/2006/relationships/image" Target="../media/image1.jpg"/><Relationship Id="rId16" Type="http://schemas.openxmlformats.org/officeDocument/2006/relationships/hyperlink" Target="https://www.cochrane.org/fr/CD009081/DEMENTIA_arret-ou-poursuite-des-medicaments-contre-la-demence-chez-les-patients-atteints-de-demence" TargetMode="Externa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8.png"/><Relationship Id="rId5" Type="http://schemas.microsoft.com/office/2007/relationships/hdphoto" Target="../media/hdphoto1.wdp"/><Relationship Id="rId15" Type="http://schemas.openxmlformats.org/officeDocument/2006/relationships/hyperlink" Target="https://www.cochrane.org/fr/CD001191/DEMENTIA_la-rivastigmine-pour-les-personnes-atteintes-de-la-maladie-dalzheimer" TargetMode="External"/><Relationship Id="rId10" Type="http://schemas.openxmlformats.org/officeDocument/2006/relationships/slide" Target="slide9.xml"/><Relationship Id="rId19" Type="http://schemas.openxmlformats.org/officeDocument/2006/relationships/hyperlink" Target="http://www.centre-alzheimer-jeunes.fr/rappels-suite-deremboursement-traitements-anti-alzheimer/" TargetMode="External"/><Relationship Id="rId4" Type="http://schemas.openxmlformats.org/officeDocument/2006/relationships/image" Target="../media/image5.png"/><Relationship Id="rId9" Type="http://schemas.openxmlformats.org/officeDocument/2006/relationships/slide" Target="slide148.xml"/><Relationship Id="rId14" Type="http://schemas.openxmlformats.org/officeDocument/2006/relationships/hyperlink" Target="https://www.has-sante.fr/jcms/pprd_2974197/fr/evaluation-2016-des-medicaments-alzheimer-interet-medical-insuffisant" TargetMode="External"/></Relationships>
</file>

<file path=ppt/slides/_rels/slide14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slide" Target="slide9.xml"/><Relationship Id="rId3" Type="http://schemas.openxmlformats.org/officeDocument/2006/relationships/hyperlink" Target="https://www.has-sante.fr/jcms/c_2681008/fr/exelon-rivastigmine-inhibiteur-de-l-acetylcholinesterase" TargetMode="External"/><Relationship Id="rId7" Type="http://schemas.openxmlformats.org/officeDocument/2006/relationships/hyperlink" Target="https://www.franceparkinson.fr/wp-content/uploads/2018/07/D%C3%A9remboursement-corps-de-Lewy.pdf" TargetMode="External"/><Relationship Id="rId12" Type="http://schemas.openxmlformats.org/officeDocument/2006/relationships/image" Target="../media/image2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cochranelibrary.com/cdsr/doi/10.1002/14651858.CD006504.pub2/full/fr#CD006504-abs-0005" TargetMode="External"/><Relationship Id="rId11" Type="http://schemas.openxmlformats.org/officeDocument/2006/relationships/image" Target="../media/image24.png"/><Relationship Id="rId5" Type="http://schemas.openxmlformats.org/officeDocument/2006/relationships/hyperlink" Target="https://www.has-sante.fr/upload/docs/application/pdf/2012-04/guide_parcours_de_soins_parkinson.pdf" TargetMode="External"/><Relationship Id="rId10" Type="http://schemas.microsoft.com/office/2007/relationships/hdphoto" Target="../media/hdphoto1.wdp"/><Relationship Id="rId4" Type="http://schemas.openxmlformats.org/officeDocument/2006/relationships/hyperlink" Target="https://www.has-sante.fr/jcms/c_2851265/fr/exelon-rivastigmine-hydrogenotartrate" TargetMode="External"/><Relationship Id="rId9" Type="http://schemas.openxmlformats.org/officeDocument/2006/relationships/image" Target="../media/image5.png"/><Relationship Id="rId14" Type="http://schemas.openxmlformats.org/officeDocument/2006/relationships/image" Target="../media/image8.png"/></Relationships>
</file>

<file path=ppt/slides/_rels/slide146.xml.rels><?xml version="1.0" encoding="UTF-8" standalone="yes"?>
<Relationships xmlns="http://schemas.openxmlformats.org/package/2006/relationships"><Relationship Id="rId3" Type="http://schemas.openxmlformats.org/officeDocument/2006/relationships/hyperlink" Target="https://www.prescrire.org/fr/3/31/46982/0/NewsDetails.aspx" TargetMode="External"/><Relationship Id="rId7" Type="http://schemas.openxmlformats.org/officeDocument/2006/relationships/image" Target="../media/image8.png"/><Relationship Id="rId2" Type="http://schemas.openxmlformats.org/officeDocument/2006/relationships/hyperlink" Target="https://www.has-sante.fr/upload/docs/application/pdf/2012-04/guide_parcours_de_soins_parkinson.pdf" TargetMode="Externa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1.jpg"/><Relationship Id="rId4" Type="http://schemas.openxmlformats.org/officeDocument/2006/relationships/image" Target="../media/image4.png"/></Relationships>
</file>

<file path=ppt/slides/_rels/slide14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s://www.has-sante.fr/jcms/c_2851260/fr/ebixa-memantine-chlorhydrate" TargetMode="External"/><Relationship Id="rId18" Type="http://schemas.openxmlformats.org/officeDocument/2006/relationships/hyperlink" Target="https://sfgg.org/actualites/deremboursement-des-traitements-symptomatiques-dits-anti-alzheimer-une-injustice-difficile-a-comprendre/" TargetMode="External"/><Relationship Id="rId3" Type="http://schemas.openxmlformats.org/officeDocument/2006/relationships/image" Target="../media/image3.png"/><Relationship Id="rId7" Type="http://schemas.openxmlformats.org/officeDocument/2006/relationships/image" Target="../media/image24.png"/><Relationship Id="rId12" Type="http://schemas.openxmlformats.org/officeDocument/2006/relationships/hyperlink" Target="https://www.has-sante.fr/jcms/c_2681003/fr/ebixa-memantine-antagoniste-non-competitif-des-recepteurs-nmda" TargetMode="External"/><Relationship Id="rId17" Type="http://schemas.openxmlformats.org/officeDocument/2006/relationships/hyperlink" Target="https://www.prescrire.org/Fr/202/1841/55992/0/PositionDetails.aspx" TargetMode="External"/><Relationship Id="rId2" Type="http://schemas.openxmlformats.org/officeDocument/2006/relationships/image" Target="../media/image1.jpg"/><Relationship Id="rId16" Type="http://schemas.openxmlformats.org/officeDocument/2006/relationships/hyperlink" Target="https://www.cochrane.org/fr/CD009081/DEMENTIA_arret-ou-poursuite-des-medicaments-contre-la-demence-chez-les-patients-atteints-de-demence" TargetMode="Externa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8.png"/><Relationship Id="rId5" Type="http://schemas.microsoft.com/office/2007/relationships/hdphoto" Target="../media/hdphoto1.wdp"/><Relationship Id="rId15" Type="http://schemas.openxmlformats.org/officeDocument/2006/relationships/hyperlink" Target="https://www.cochranelibrary.com/cdsr/doi/10.1002/14651858.CD003154.pub6/full/fr#CD003154-abs-0003" TargetMode="External"/><Relationship Id="rId10" Type="http://schemas.openxmlformats.org/officeDocument/2006/relationships/slide" Target="slide9.xml"/><Relationship Id="rId19" Type="http://schemas.openxmlformats.org/officeDocument/2006/relationships/hyperlink" Target="http://www.centre-alzheimer-jeunes.fr/rappels-suite-deremboursement-traitements-anti-alzheimer/" TargetMode="External"/><Relationship Id="rId4" Type="http://schemas.openxmlformats.org/officeDocument/2006/relationships/image" Target="../media/image5.png"/><Relationship Id="rId9" Type="http://schemas.openxmlformats.org/officeDocument/2006/relationships/slide" Target="slide148.xml"/><Relationship Id="rId14" Type="http://schemas.openxmlformats.org/officeDocument/2006/relationships/hyperlink" Target="https://www.has-sante.fr/jcms/pprd_2974197/fr/evaluation-2016-des-medicaments-alzheimer-interet-medical-insuffisant" TargetMode="External"/></Relationships>
</file>

<file path=ppt/slides/_rels/slide148.xml.rels><?xml version="1.0" encoding="UTF-8" standalone="yes"?>
<Relationships xmlns="http://schemas.openxmlformats.org/package/2006/relationships"><Relationship Id="rId8" Type="http://schemas.openxmlformats.org/officeDocument/2006/relationships/hyperlink" Target="https://sfgg.org/actualites/interventions-non-medicamenteuses-et-maladie-dalzheimer-la-fondation-mederic-alzheimer-publie-un-nouveau-guide-pratique/" TargetMode="External"/><Relationship Id="rId3" Type="http://schemas.openxmlformats.org/officeDocument/2006/relationships/image" Target="../media/image1.jpg"/><Relationship Id="rId7" Type="http://schemas.openxmlformats.org/officeDocument/2006/relationships/hyperlink" Target="https://www.has-sante.fr/upload/docs/application/pdf/2018-05/fiche_12_tnm_preserver_autonomie_cognitivo-fonctionnelle.pdf"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s://www.has-sante.fr/upload/docs/application/pdf/2018-05/parcours_de_soins_alzheimer.pdf" TargetMode="External"/><Relationship Id="rId5" Type="http://schemas.openxmlformats.org/officeDocument/2006/relationships/image" Target="../media/image8.png"/><Relationship Id="rId4" Type="http://schemas.openxmlformats.org/officeDocument/2006/relationships/slide" Target="slide9.xml"/><Relationship Id="rId9" Type="http://schemas.openxmlformats.org/officeDocument/2006/relationships/hyperlink" Target="https://alzheimer-recherche.org/la-maladie-alzheimer/prise-charge-traitements/non-medicamenteux/" TargetMode="External"/></Relationships>
</file>

<file path=ppt/slides/_rels/slide14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has-sante.fr/jcms/c_1172470/fr/tanakan-tramisal-ginkogink-extrait-de-gingko-biloba-standardise-egb-761" TargetMode="External"/><Relationship Id="rId7" Type="http://schemas.openxmlformats.org/officeDocument/2006/relationships/image" Target="../media/image9.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www.prescrire.org/fr/202/1841/58054/0/PositionDetails.aspx" TargetMode="External"/><Relationship Id="rId4" Type="http://schemas.openxmlformats.org/officeDocument/2006/relationships/image" Target="../media/image3.png"/><Relationship Id="rId9"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hyperlink" Target="https://www.has-sante.fr/upload/docs/application/pdf/2011-05/glycothymoline_-_ct-9696.pdf" TargetMode="External"/><Relationship Id="rId4" Type="http://schemas.openxmlformats.org/officeDocument/2006/relationships/image" Target="../media/image3.png"/><Relationship Id="rId9" Type="http://schemas.openxmlformats.org/officeDocument/2006/relationships/slide" Target="slide17.xml"/></Relationships>
</file>

<file path=ppt/slides/_rels/slide150.xml.rels><?xml version="1.0" encoding="UTF-8" standalone="yes"?>
<Relationships xmlns="http://schemas.openxmlformats.org/package/2006/relationships"><Relationship Id="rId3" Type="http://schemas.openxmlformats.org/officeDocument/2006/relationships/hyperlink" Target="https://www.prescrire.org/fr/202/1841/58054/0/PositionDetails.aspx" TargetMode="External"/><Relationship Id="rId7" Type="http://schemas.openxmlformats.org/officeDocument/2006/relationships/image" Target="../media/image8.png"/><Relationship Id="rId2" Type="http://schemas.openxmlformats.org/officeDocument/2006/relationships/hyperlink" Target="https://www.has-sante.fr/jcms/c_1172470/fr/tanakan-tramisal-ginkogink-extrait-de-gingko-biloba-standardise-egb-761" TargetMode="Externa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1.jpg"/><Relationship Id="rId4" Type="http://schemas.openxmlformats.org/officeDocument/2006/relationships/image" Target="../media/image4.png"/></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9.xml"/></Relationships>
</file>

<file path=ppt/slides/_rels/slide15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9.xml"/><Relationship Id="rId7" Type="http://schemas.openxmlformats.org/officeDocument/2006/relationships/hyperlink" Target="https://www.prescrire.org/fr/202/1843/56017/0/PositionDetails.aspx"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has-sante.fr/jcms/c_1194008/fr/rhinofluimucil-n-acetylcysteine-/tuaminoheptane-sulfate-/-benzalkonium-chlorure" TargetMode="External"/><Relationship Id="rId4" Type="http://schemas.openxmlformats.org/officeDocument/2006/relationships/image" Target="../media/image8.png"/><Relationship Id="rId9" Type="http://schemas.openxmlformats.org/officeDocument/2006/relationships/image" Target="../media/image9.svg"/></Relationships>
</file>

<file path=ppt/slides/_rels/slide1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vidal.fr/maladies/nez-gorge-oreilles/rhume-rhinite/traitements.html" TargetMode="External"/><Relationship Id="rId5" Type="http://schemas.openxmlformats.org/officeDocument/2006/relationships/hyperlink" Target="https://www.has-sante.fr/jcms/c_1194008/fr/rhinofluimucil-n-acetylcysteine-/tuaminoheptane-sulfate-/-benzalkonium-chlorure" TargetMode="External"/><Relationship Id="rId10" Type="http://schemas.openxmlformats.org/officeDocument/2006/relationships/hyperlink" Target="https://www.ameli.fr/hauts-de-seine/assure/sante/themes/rhinopharyngite-adulte/traitement-medical" TargetMode="External"/><Relationship Id="rId4" Type="http://schemas.openxmlformats.org/officeDocument/2006/relationships/image" Target="../media/image8.png"/><Relationship Id="rId9" Type="http://schemas.openxmlformats.org/officeDocument/2006/relationships/hyperlink" Target="https://www.ameli.fr/hauts-de-seine/assure/sante/themes/rhinopharyngite-adulte/que-faire-quand-consulter" TargetMode="External"/></Relationships>
</file>

<file path=ppt/slides/_rels/slide15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9.xm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www.ameli.fr/hauts-de-seine/assure/sante/themes/rhinopharyngite-adulte/traitement-medical" TargetMode="External"/><Relationship Id="rId5" Type="http://schemas.openxmlformats.org/officeDocument/2006/relationships/hyperlink" Target="https://www.has-sante.fr/jcms/c_1746571/fr/rhinotrophyl-tenoate-d-ethanolamine" TargetMode="External"/><Relationship Id="rId10" Type="http://schemas.openxmlformats.org/officeDocument/2006/relationships/hyperlink" Target="https://www.ameli.fr/hauts-de-seine/assure/sante/themes/rhinopharyngite-adulte/que-faire-quand-consulter" TargetMode="External"/><Relationship Id="rId4" Type="http://schemas.openxmlformats.org/officeDocument/2006/relationships/image" Target="../media/image8.png"/><Relationship Id="rId9" Type="http://schemas.openxmlformats.org/officeDocument/2006/relationships/hyperlink" Target="https://www.vidal.fr/maladies/nez-gorge-oreilles/rhume-rhinite/traitements.html" TargetMode="External"/></Relationships>
</file>

<file path=ppt/slides/_rels/slide15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has-sante.fr/jcms/c_1362596/fr/derinox-naphazoline-nitrate-de-/-prednisolone" TargetMode="External"/><Relationship Id="rId7" Type="http://schemas.openxmlformats.org/officeDocument/2006/relationships/hyperlink" Target="https://www.prescrire.org/Fr/202/1843/56007/0/PositionDetails.aspx"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5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vidal.fr/maladies/nez-gorge-oreilles/rhume-rhinite/traitements.html" TargetMode="External"/><Relationship Id="rId7" Type="http://schemas.openxmlformats.org/officeDocument/2006/relationships/slide" Target="slide9.xml"/><Relationship Id="rId2" Type="http://schemas.openxmlformats.org/officeDocument/2006/relationships/hyperlink" Target="https://www.has-sante.fr/jcms/c_1362596/fr/derinox-naphazoline-nitrate-de-/-prednisolone" TargetMode="Externa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jpg"/><Relationship Id="rId10" Type="http://schemas.openxmlformats.org/officeDocument/2006/relationships/hyperlink" Target="https://www.ameli.fr/hauts-de-seine/assure/sante/themes/rhinopharyngite-adulte/traitement-medical" TargetMode="External"/><Relationship Id="rId4" Type="http://schemas.openxmlformats.org/officeDocument/2006/relationships/image" Target="../media/image4.png"/><Relationship Id="rId9" Type="http://schemas.openxmlformats.org/officeDocument/2006/relationships/hyperlink" Target="https://www.ameli.fr/hauts-de-seine/assure/sante/themes/rhinopharyngite-adulte/que-faire-quand-consulter" TargetMode="External"/></Relationships>
</file>

<file path=ppt/slides/_rels/slide157.xml.rels><?xml version="1.0" encoding="UTF-8" standalone="yes"?>
<Relationships xmlns="http://schemas.openxmlformats.org/package/2006/relationships"><Relationship Id="rId8" Type="http://schemas.openxmlformats.org/officeDocument/2006/relationships/hyperlink" Target="https://www.has-sante.fr/jcms/c_448904/fr/gomenoleo-huile-gomenolee-n/r" TargetMode="External"/><Relationship Id="rId3" Type="http://schemas.openxmlformats.org/officeDocument/2006/relationships/slide" Target="slide9.xml"/><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orlfrance.org/wp-content/uploads/2017/06/RPC8_Rhinoplastie_long.pdf" TargetMode="External"/><Relationship Id="rId5" Type="http://schemas.openxmlformats.org/officeDocument/2006/relationships/hyperlink" Target="https://www.has-sante.fr/upload/docs/application/pdf/ct032753.pdf" TargetMode="External"/><Relationship Id="rId4" Type="http://schemas.openxmlformats.org/officeDocument/2006/relationships/image" Target="../media/image8.png"/><Relationship Id="rId9" Type="http://schemas.openxmlformats.org/officeDocument/2006/relationships/image" Target="../media/image4.png"/></Relationships>
</file>

<file path=ppt/slides/_rels/slide158.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hyperlink" Target="https://www.cochranelibrary.com/cdsr/doi/10.1002/14651858.CD004976.pub4/full/fr"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has-sante.fr/jcms/c_1121555/fr/rhinadvil-pseudoephedrine-chlorhydrate-/-ibuprofene" TargetMode="External"/><Relationship Id="rId4" Type="http://schemas.openxmlformats.org/officeDocument/2006/relationships/image" Target="../media/image8.png"/></Relationships>
</file>

<file path=ppt/slides/_rels/slide159.xml.rels><?xml version="1.0" encoding="UTF-8" standalone="yes"?>
<Relationships xmlns="http://schemas.openxmlformats.org/package/2006/relationships"><Relationship Id="rId3" Type="http://schemas.openxmlformats.org/officeDocument/2006/relationships/hyperlink" Target="https://ansm.sante.fr/actualites/retour-dinformation-sur-le-prac-de-fevrier-2023-6-9-fevrier" TargetMode="External"/><Relationship Id="rId7" Type="http://schemas.openxmlformats.org/officeDocument/2006/relationships/image" Target="../media/image3.png"/><Relationship Id="rId2" Type="http://schemas.openxmlformats.org/officeDocument/2006/relationships/hyperlink" Target="https://ansm.sante.fr/actualites/en-cas-de-rhume-evitez-les-medicaments-vasoconstricteurs-par-voie-orale"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3.png"/><Relationship Id="rId4" Type="http://schemas.openxmlformats.org/officeDocument/2006/relationships/hyperlink" Target="https://www.has-sante.fr/upload/docs/application/pdf/2011-06/alodont_-_ct-_10637.pdf" TargetMode="External"/><Relationship Id="rId9" Type="http://schemas.openxmlformats.org/officeDocument/2006/relationships/image" Target="../media/image4.png"/></Relationships>
</file>

<file path=ppt/slides/_rels/slide160.xml.rels><?xml version="1.0" encoding="UTF-8" standalone="yes"?>
<Relationships xmlns="http://schemas.openxmlformats.org/package/2006/relationships"><Relationship Id="rId8" Type="http://schemas.openxmlformats.org/officeDocument/2006/relationships/hyperlink" Target="https://www.ameli.fr/assure/sante/themes/sinusite/que-faire-quand-consulter" TargetMode="External"/><Relationship Id="rId13" Type="http://schemas.openxmlformats.org/officeDocument/2006/relationships/image" Target="../media/image9.png"/><Relationship Id="rId3" Type="http://schemas.openxmlformats.org/officeDocument/2006/relationships/hyperlink" Target="https://www.ameli.fr/hauts-de-seine/assure/sante/themes/rhinopharyngite-adulte/traitement-medical" TargetMode="External"/><Relationship Id="rId7" Type="http://schemas.openxmlformats.org/officeDocument/2006/relationships/hyperlink" Target="https://www.ameli.fr/assure/sante/themes/sinusite/consultation-traitement" TargetMode="External"/><Relationship Id="rId12" Type="http://schemas.openxmlformats.org/officeDocument/2006/relationships/hyperlink" Target="https://www.prescrire.org/Fr/202/1843/56013/0/PositionDetails.aspx" TargetMode="External"/><Relationship Id="rId2" Type="http://schemas.openxmlformats.org/officeDocument/2006/relationships/hyperlink" Target="https://www.vidal.fr/maladies/nez-gorge-oreilles/rhume-rhinite/traitements.html" TargetMode="External"/><Relationship Id="rId1" Type="http://schemas.openxmlformats.org/officeDocument/2006/relationships/slideLayout" Target="../slideLayouts/slideLayout1.xml"/><Relationship Id="rId6" Type="http://schemas.openxmlformats.org/officeDocument/2006/relationships/hyperlink" Target="https://www.ameli.fr/hauts-de-seine/assure/sante/themes/rhinopharyngite-adulte/que-faire-quand-consulter" TargetMode="External"/><Relationship Id="rId11" Type="http://schemas.openxmlformats.org/officeDocument/2006/relationships/image" Target="../media/image8.png"/><Relationship Id="rId5" Type="http://schemas.openxmlformats.org/officeDocument/2006/relationships/image" Target="../media/image1.jpg"/><Relationship Id="rId10" Type="http://schemas.openxmlformats.org/officeDocument/2006/relationships/slide" Target="slide9.xml"/><Relationship Id="rId4" Type="http://schemas.openxmlformats.org/officeDocument/2006/relationships/image" Target="../media/image4.png"/><Relationship Id="rId9" Type="http://schemas.openxmlformats.org/officeDocument/2006/relationships/image" Target="../media/image7.png"/><Relationship Id="rId14" Type="http://schemas.openxmlformats.org/officeDocument/2006/relationships/image" Target="../media/image9.svg"/></Relationships>
</file>

<file path=ppt/slides/_rels/slide16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has-sante.fr/upload/docs/application/pdf/ct-4662_megamylase.pdf" TargetMode="External"/><Relationship Id="rId7" Type="http://schemas.openxmlformats.org/officeDocument/2006/relationships/image" Target="../media/image90.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hyperlink" Target="https://ansm.sante.fr/actualites/maux-de-gorge-et-medicaments-a-base-dalpha-amylase-lansm-souhaite-une-information-renforcee-sur-les-risques-dallergie-via-le-conseil-du-pharmacien" TargetMode="External"/><Relationship Id="rId9" Type="http://schemas.openxmlformats.org/officeDocument/2006/relationships/image" Target="../media/image8.png"/></Relationships>
</file>

<file path=ppt/slides/_rels/slide162.xml.rels><?xml version="1.0" encoding="UTF-8" standalone="yes"?>
<Relationships xmlns="http://schemas.openxmlformats.org/package/2006/relationships"><Relationship Id="rId3" Type="http://schemas.openxmlformats.org/officeDocument/2006/relationships/hyperlink" Target="https://www.prescrire.org/Fr/202/1843/58056/0/PositionDetails.aspx" TargetMode="External"/><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4.png"/><Relationship Id="rId4" Type="http://schemas.openxmlformats.org/officeDocument/2006/relationships/hyperlink" Target="https://www.ameli.fr/assure/sante/themes/mal-gorge/que-faire-consultation-medicale" TargetMode="External"/></Relationships>
</file>

<file path=ppt/slides/_rels/slide16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has-sante.fr/upload/docs/application/pdf/ct031973.pdf" TargetMode="External"/><Relationship Id="rId7" Type="http://schemas.openxmlformats.org/officeDocument/2006/relationships/hyperlink" Target="https://www.ameli.fr/la-reunion/assure/sante/themes/toux/calmer-toux-cas-faut-consulter"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slide" Target="slide9.xml"/><Relationship Id="rId4" Type="http://schemas.openxmlformats.org/officeDocument/2006/relationships/hyperlink" Target="https://www.has-sante.fr/upload/docs/application/pdf/ct031978.pdf" TargetMode="External"/><Relationship Id="rId9" Type="http://schemas.openxmlformats.org/officeDocument/2006/relationships/image" Target="../media/image3.png"/></Relationships>
</file>

<file path=ppt/slides/_rels/slide16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has-sante.fr/upload/docs/application/pdf/ct032055.pdf"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hyperlink" Target="https://www.ameli.fr/la-reunion/assure/sante/themes/toux/calmer-toux-cas-faut-consulter" TargetMode="External"/></Relationships>
</file>

<file path=ppt/slides/_rels/slide165.xml.rels><?xml version="1.0" encoding="UTF-8" standalone="yes"?>
<Relationships xmlns="http://schemas.openxmlformats.org/package/2006/relationships"><Relationship Id="rId8" Type="http://schemas.openxmlformats.org/officeDocument/2006/relationships/hyperlink" Target="https://www.ameli.fr/la-reunion/assure/sante/themes/toux/calmer-toux-cas-faut-consulter" TargetMode="External"/><Relationship Id="rId3" Type="http://schemas.openxmlformats.org/officeDocument/2006/relationships/hyperlink" Target="https://www.has-sante.fr/upload/docs/application/pdf/ct032003.pdf"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9.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slide" Target="slide9.xml"/></Relationships>
</file>

<file path=ppt/slides/_rels/slide166.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has-sante.fr/upload/docs/application/pdf/ct031975.pdf" TargetMode="External"/><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cochranelibrary.com/cdsr/doi/10.1002/14651858.CD001287.pub6/epdf/full/fr" TargetMode="External"/><Relationship Id="rId5" Type="http://schemas.openxmlformats.org/officeDocument/2006/relationships/hyperlink" Target="https://www.ameli.fr/la-reunion/assure/sante/themes/toux/calmer-toux-cas-faut-consulter" TargetMode="External"/><Relationship Id="rId4" Type="http://schemas.openxmlformats.org/officeDocument/2006/relationships/image" Target="../media/image4.png"/><Relationship Id="rId9" Type="http://schemas.openxmlformats.org/officeDocument/2006/relationships/image" Target="../media/image8.png"/></Relationships>
</file>

<file path=ppt/slides/_rels/slide16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has-sante.fr/upload/docs/application/pdf/ct010153.pdf" TargetMode="Externa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slide" Target="slide9.xml"/><Relationship Id="rId5" Type="http://schemas.openxmlformats.org/officeDocument/2006/relationships/image" Target="../media/image9.png"/><Relationship Id="rId10" Type="http://schemas.openxmlformats.org/officeDocument/2006/relationships/hyperlink" Target="https://www.cochranelibrary.com/cdsr/doi/10.1002/14651858.CD001287.pub6/epdf/full/fr" TargetMode="External"/><Relationship Id="rId4" Type="http://schemas.openxmlformats.org/officeDocument/2006/relationships/hyperlink" Target="https://www.prescrire.org/Fr/202/1843/56003/0/PositionDetails.aspx" TargetMode="External"/><Relationship Id="rId9" Type="http://schemas.openxmlformats.org/officeDocument/2006/relationships/hyperlink" Target="https://www.ameli.fr/la-reunion/assure/sante/themes/toux/calmer-toux-cas-faut-consulter" TargetMode="External"/></Relationships>
</file>

<file path=ppt/slides/_rels/slide1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9.xml"/></Relationships>
</file>

<file path=ppt/slides/_rels/slide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has-sante.fr/upload/docs/evamed/CT-19723_IKERVIS_PIC_INS_AvisD%C3%A9f_CT19723.pdf" TargetMode="External"/><Relationship Id="rId5" Type="http://schemas.openxmlformats.org/officeDocument/2006/relationships/image" Target="../media/image8.png"/><Relationship Id="rId4" Type="http://schemas.openxmlformats.org/officeDocument/2006/relationships/slide" Target="slide9.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4.png"/></Relationships>
</file>

<file path=ppt/slides/_rels/slide170.xml.rels><?xml version="1.0" encoding="UTF-8" standalone="yes"?>
<Relationships xmlns="http://schemas.openxmlformats.org/package/2006/relationships"><Relationship Id="rId3" Type="http://schemas.openxmlformats.org/officeDocument/2006/relationships/hyperlink" Target="https://pubmed.ncbi.nlm.nih.gov/28736343/"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4.png"/></Relationships>
</file>

<file path=ppt/slides/_rels/slide17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legifrance.gouv.fr/codes/article_lc/LEGIARTI000043912140"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legifrance.gouv.fr/affichCodeArticle.do?cidTexte=LEGITEXT000006072665&amp;idArticle=LEGIARTI000006689870&amp;dateTexte=&amp;categorieLien=cid" TargetMode="External"/><Relationship Id="rId5" Type="http://schemas.openxmlformats.org/officeDocument/2006/relationships/hyperlink" Target="https://www.legifrance.gouv.fr/affichCodeArticle.do?cidTexte=LEGITEXT000006072665&amp;idArticle=LEGIARTI000006689956&amp;dateTexte=&amp;categorieLien=cid" TargetMode="External"/><Relationship Id="rId4" Type="http://schemas.openxmlformats.org/officeDocument/2006/relationships/hyperlink" Target="https://www.legifrance.gouv.fr/loda/id/LEGIARTI000043911000/2021-08-07/" TargetMode="External"/><Relationship Id="rId9" Type="http://schemas.openxmlformats.org/officeDocument/2006/relationships/hyperlink" Target="http://base-donnees-publique.medicaments.gouv.f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hyperlink" Target="https://www.has-sante.fr/upload/docs/application/pdf/ct032396.pdf" TargetMode="Externa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ameli.fr/assure/sante/themes/dyspepsie-mauvaise-digestion/bilan-medical-traitement-dyspepsie#:~:text=un%20inhibiteur%20de%20la%20pompe,est%20remplac%C3%A9%20par%20la%20l%C3%A9vofloxacine" TargetMode="External"/><Relationship Id="rId5" Type="http://schemas.openxmlformats.org/officeDocument/2006/relationships/image" Target="../media/image7.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has-sante.fr/upload/docs/evamed/CT-14209_KEAL_PIS_RI_AvisPostAud_CT14209.pdf" TargetMode="External"/><Relationship Id="rId5" Type="http://schemas.openxmlformats.org/officeDocument/2006/relationships/hyperlink" Target="https://www.has-sante.fr/upload/docs/evamed/CT-15649_KEAL_QD_REEV_Avis1_CT15649.pdf" TargetMode="Externa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slide" Target="slide9.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www.snfge.org/content/ulceres-de-lestomac-et-du-duodenum#:~:text=Le%20traitement%20de%20l%27ulc%C3%A8re,r%C3%A9cepteurs%20H2%20de%20l%27histamine"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www.has-sante.fr/upload/docs/application/pdf/2021-11/reco368_recommandations_denutrition_pa_cd_20211110_v1.pdf" TargetMode="External"/><Relationship Id="rId11" Type="http://schemas.openxmlformats.org/officeDocument/2006/relationships/image" Target="../media/image8.png"/><Relationship Id="rId5" Type="http://schemas.openxmlformats.org/officeDocument/2006/relationships/hyperlink" Target="https://www.ameli.fr/sites/default/files/Documents/5060/document/denutrition-aide-prescription-cno_assurance-maladie.pdf" TargetMode="External"/><Relationship Id="rId10" Type="http://schemas.openxmlformats.org/officeDocument/2006/relationships/slide" Target="slide9.xml"/><Relationship Id="rId4" Type="http://schemas.openxmlformats.org/officeDocument/2006/relationships/hyperlink" Target="https://www.has-sante.fr/upload/docs/evamed/CT-14901_CETORNAN_PIS_REEV_Avis2_CT14901.pdf" TargetMode="External"/><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3.png"/><Relationship Id="rId4" Type="http://schemas.openxmlformats.org/officeDocument/2006/relationships/hyperlink" Target="https://www.has-sante.fr/upload/docs/application/pdf/2015-10/dulcolax_pic_ins_pa_retrait_def_ct13820.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www.snfcp.org/wp-content/uploads/2017/12/livre-RCP-consti2017_long.pdf" TargetMode="External"/><Relationship Id="rId5" Type="http://schemas.openxmlformats.org/officeDocument/2006/relationships/hyperlink" Target="https://www.snfcp.org/wp-content/uploads/2017/Recommandations/Constipation-RPC-TC-2017.pdf" TargetMode="External"/><Relationship Id="rId4" Type="http://schemas.openxmlformats.org/officeDocument/2006/relationships/image" Target="../media/image4.png"/><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3.png"/><Relationship Id="rId4" Type="http://schemas.openxmlformats.org/officeDocument/2006/relationships/hyperlink" Target="https://www.has-sante.fr/upload/docs/application/pdf/ct032783.pdf"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slide" Target="slide9.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ansm.sante.fr/actualites/le-nifuroxazide-ercefuryl-et-ses-generiques-ne-doit-plus-etre-utilise-chez-les-enfants-et-adolescents-de-moins-de-18-ans-et-est-desormais-delivre-uniquement-sur-ordonnance" TargetMode="External"/><Relationship Id="rId5" Type="http://schemas.openxmlformats.org/officeDocument/2006/relationships/image" Target="../media/image7.png"/><Relationship Id="rId4" Type="http://schemas.openxmlformats.org/officeDocument/2006/relationships/image" Target="../media/image1.jp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3.png"/><Relationship Id="rId4" Type="http://schemas.openxmlformats.org/officeDocument/2006/relationships/hyperlink" Target="https://www.has-sante.fr/upload/docs/application/pdf/2014-05/resolor_pic_ins_pa_retiredef_ct12616.pdf"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hyperlink" Target="https://www.snfge.org/content/diarrhee-aigue" TargetMode="External"/><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has-sante.fr/upload/docs/evamed/CT-19080_DROPIZAL_PIC_INS_AvisDef_CT19080.pdf" TargetMode="External"/><Relationship Id="rId10" Type="http://schemas.openxmlformats.org/officeDocument/2006/relationships/image" Target="../media/image8.png"/><Relationship Id="rId4" Type="http://schemas.openxmlformats.org/officeDocument/2006/relationships/image" Target="../media/image1.jpg"/><Relationship Id="rId9" Type="http://schemas.openxmlformats.org/officeDocument/2006/relationships/slide" Target="slide9.xm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3.png"/><Relationship Id="rId4" Type="http://schemas.openxmlformats.org/officeDocument/2006/relationships/hyperlink" Target="https://www.has-sante.fr/upload/docs/application/pdf/ct032558.pdf"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slide" Target="slide9.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s://www.snfge.org/content/diarrhee-aigue" TargetMode="External"/><Relationship Id="rId5" Type="http://schemas.openxmlformats.org/officeDocument/2006/relationships/image" Target="../media/image7.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3.png"/><Relationship Id="rId4" Type="http://schemas.openxmlformats.org/officeDocument/2006/relationships/hyperlink" Target="https://www.has-sante.fr/upload/docs/application/pdf/ct032819.pdf" TargetMode="External"/></Relationships>
</file>

<file path=ppt/slides/_rels/slide3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slide" Target="slide9.xm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snfge.org/content/diarrhee-aigue" TargetMode="External"/><Relationship Id="rId5" Type="http://schemas.openxmlformats.org/officeDocument/2006/relationships/image" Target="../media/image7.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3.png"/><Relationship Id="rId4" Type="http://schemas.openxmlformats.org/officeDocument/2006/relationships/hyperlink" Target="https://www.has-sante.fr/upload/docs/application/pdf/ct-2826_xenical.pdf"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hyperlink" Target="https://www.ameli.fr/rhone/assure/sante/themes/surpoids-obesite-adulte/traitement-medicamenteux-chirurgical" TargetMode="External"/><Relationship Id="rId5" Type="http://schemas.openxmlformats.org/officeDocument/2006/relationships/hyperlink" Target="https://www.has-sante.fr/upload/docs/application/pdf/2022-06/reco369_recommandations_obesite_2e_3e_niveaux_preparation_mel_v4_2.pdf" TargetMode="External"/><Relationship Id="rId10" Type="http://schemas.openxmlformats.org/officeDocument/2006/relationships/image" Target="../media/image8.png"/><Relationship Id="rId4" Type="http://schemas.openxmlformats.org/officeDocument/2006/relationships/hyperlink" Target="https://www.has-sante.fr/upload/docs/application/pdf/2011-09/2011_09_27_surpoids_obesite_adulte_v5_pao.pdf" TargetMode="External"/><Relationship Id="rId9"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hyperlink" Target="https://www.atih.sante.fr/les-enquetes-medicaments"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slide" Target="slide9.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has-sante.fr/upload/docs/application/pdf/2011-05/glucovance_-_ct-7012.pdf"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slide" Target="slide9.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has-sante.fr/upload/docs/application/pdf/2010-06/vitamine_b1b6_bayer-_ct-8087.pdf" TargetMode="Externa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slide" Target="slide9.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has-sante.fr/upload/docs/application/pdf/2008-12/uvimag_-_ct-5987.pdf"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slide" Target="slide9.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has-sante.fr/upload/docs/application/pdf/2011-07/ossopan_-_ct-_9699.pdf"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slide" Target="slide9.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has-sante.fr/upload/docs/application/pdf/ct032060.pd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9.xml"/></Relationships>
</file>

<file path=ppt/slides/_rels/slide46.xml.rels><?xml version="1.0" encoding="UTF-8" standalone="yes"?>
<Relationships xmlns="http://schemas.openxmlformats.org/package/2006/relationships"><Relationship Id="rId3" Type="http://schemas.openxmlformats.org/officeDocument/2006/relationships/hyperlink" Target="https://www.has-sante.fr/upload/docs/application/pdf/ct032015.pdf" TargetMode="External"/><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3.png"/><Relationship Id="rId4" Type="http://schemas.openxmlformats.org/officeDocument/2006/relationships/hyperlink" Target="https://www.has-sante.fr/upload/docs/application/pdf/ct032016.pdf"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has-sante.fr/upload/docs/application/pdf/ct032016.pdf"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hyperlink" Target="https://ansm.sante.fr/actualites/les-sterilets-contenant-le-plus-dhormone-presenteraient-davantage-de-risque-de-troubles-depressifs" TargetMode="External"/><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7.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ncbi.nlm.nih.gov/pmc/articles/PMC4422053/"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ameli.fr/bas-rhin/assure/sante/themes/dmla/dmla-humide-traitement" TargetMode="External"/><Relationship Id="rId5" Type="http://schemas.openxmlformats.org/officeDocument/2006/relationships/image" Target="../media/image7.png"/><Relationship Id="rId4" Type="http://schemas.openxmlformats.org/officeDocument/2006/relationships/hyperlink" Target="https://www.sfcardio.fr/sites/default/files/2019-11/2015-2e_Ref_Cardio_ch23_insuffisance_veineuse.pdf" TargetMode="External"/><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has-sante.fr/upload/docs/evamed/CT-12832_TARDYFERON_B9_PIC_RI_AvisPostAud_CT12396&amp;12832.pdf"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hyperlink" Target="https://www.has-sante.fr/upload/docs/evamed/CT-12832_TARDYFERON_B9_PIC_RI_AvisPostAud_CT12396&amp;12832.pdf" TargetMode="External"/><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9.xml"/></Relationships>
</file>

<file path=ppt/slides/_rels/slide5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g"/><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hyperlink" Target="https://www.has-sante.fr/upload/docs/application/pdf/2011-10/vastarel_-_ct-10934.pdf" TargetMode="External"/><Relationship Id="rId11" Type="http://schemas.openxmlformats.org/officeDocument/2006/relationships/slide" Target="slide9.xml"/><Relationship Id="rId5" Type="http://schemas.openxmlformats.org/officeDocument/2006/relationships/hyperlink" Target="https://www.ordre.pharmacien.fr/les-communications/focus-sur/les-actualites/trimetazidine-vastarel-et-generiques-modification-des-conditions-de-prescription-et-de-delivrance" TargetMode="External"/><Relationship Id="rId10" Type="http://schemas.openxmlformats.org/officeDocument/2006/relationships/image" Target="../media/image7.png"/><Relationship Id="rId4" Type="http://schemas.openxmlformats.org/officeDocument/2006/relationships/hyperlink" Target="https://www.has-sante.fr/upload/docs/application/pdf/ct-4790_trimetazidine_zydus_.pdf" TargetMode="External"/><Relationship Id="rId9" Type="http://schemas.openxmlformats.org/officeDocument/2006/relationships/image" Target="../media/image9.svg"/></Relationships>
</file>

<file path=ppt/slides/_rels/slide5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has-sante.fr/upload/docs/application/pdf/2011-10/vastarel_-_ct-10934.pdf"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hyperlink" Target="https://www.ameli.fr/bas-rhin/assure/sante/themes/angine-de-poitrine-angor/traitement-medical#text_1335"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has-sante.fr/upload/docs/application/pdf/2011-07/multaq_-_ct-_10281.pdf"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9.pn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hyperlink" Target="https://www.prescrire.org/Fr/202/1829/55931/0/PositionDetails.aspx" TargetMode="External"/><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7.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hyperlink" Target="https://www.has-sante.fr/upload/docs/application/pdf/2020-10/rapport_reevaluation_antiarythmiques_avisdef_cteval486.pdf"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9.xml"/></Relationships>
</file>

<file path=ppt/slides/_rels/slide5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has-sante.fr/upload/docs/application/pdf/2020-10/exacor_16092020_transcription_ct17780.pdf" TargetMode="External"/><Relationship Id="rId5" Type="http://schemas.openxmlformats.org/officeDocument/2006/relationships/hyperlink" Target="https://www.has-sante.fr/upload/docs/application/pdf/2020-10/rapport_reevaluation_antiarythmiques_avisdef_cteval486.pdf" TargetMode="External"/><Relationship Id="rId10" Type="http://schemas.openxmlformats.org/officeDocument/2006/relationships/image" Target="../media/image8.png"/><Relationship Id="rId4" Type="http://schemas.openxmlformats.org/officeDocument/2006/relationships/hyperlink" Target="https://www.has-sante.fr/jcms/p_3210118/fr/exacor-cibenzoline" TargetMode="External"/><Relationship Id="rId9" Type="http://schemas.openxmlformats.org/officeDocument/2006/relationships/slide" Target="slide9.xml"/></Relationships>
</file>

<file path=ppt/slides/_rels/slide59.xml.rels><?xml version="1.0" encoding="UTF-8" standalone="yes"?>
<Relationships xmlns="http://schemas.openxmlformats.org/package/2006/relationships"><Relationship Id="rId3" Type="http://schemas.openxmlformats.org/officeDocument/2006/relationships/hyperlink" Target="https://www.has-sante.fr/upload/docs/application/pdf/2020-10/rapport_reevaluation_antiarythmiques_avisdef_cteval486.pdf" TargetMode="External"/><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7.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hyperlink" Target="https://www.has-sante.fr/upload/docs/application/pdf/2020-10/rapport_reevaluation_antiarythmiques_avisdef_cteval486.pdf" TargetMode="External"/><Relationship Id="rId4" Type="http://schemas.openxmlformats.org/officeDocument/2006/relationships/image" Target="../media/image7.png"/></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hyperlink" Target="https://www.has-sante.fr/upload/docs/application/pdf/2020-10/rapport_reevaluation_antiarythmiques_avisdef_cteval486.pdf" TargetMode="External"/><Relationship Id="rId4" Type="http://schemas.openxmlformats.org/officeDocument/2006/relationships/image" Target="../media/image7.png"/></Relationships>
</file>

<file path=ppt/slides/_rels/slide6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hyperlink" Target="https://www.prescrire.org/fr/3/31/49907/0/NewsDetails.aspx" TargetMode="External"/><Relationship Id="rId12" Type="http://schemas.openxmlformats.org/officeDocument/2006/relationships/slide" Target="slide9.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hyperlink" Target="http://www.has-sante.fr/portail/jcms/c_938890/fr/ald-n-10-syndromes-drepanocytaires-majeurs-de-l-enfant-et-de-l-adolescent" TargetMode="External"/><Relationship Id="rId11" Type="http://schemas.openxmlformats.org/officeDocument/2006/relationships/image" Target="../media/image3.png"/><Relationship Id="rId5" Type="http://schemas.openxmlformats.org/officeDocument/2006/relationships/hyperlink" Target="https://www.has-sante.fr/upload/docs/application/pdf/ct032040.pdf" TargetMode="External"/><Relationship Id="rId10" Type="http://schemas.openxmlformats.org/officeDocument/2006/relationships/image" Target="../media/image9.svg"/><Relationship Id="rId4" Type="http://schemas.openxmlformats.org/officeDocument/2006/relationships/hyperlink" Target="https://www.has-sante.fr/upload/docs/application/pdf/2010-04/ald_10_pnds_drepano_enfant_web.pdf" TargetMode="External"/><Relationship Id="rId9" Type="http://schemas.openxmlformats.org/officeDocument/2006/relationships/image" Target="../media/image9.png"/></Relationships>
</file>

<file path=ppt/slides/_rels/slide6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sfhta.eu/wp-content/uploads/2012/07/Consensus_d_experts_decembre_2014_SFHTA.pdf" TargetMode="External"/><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has-sante.fr/upload/docs/application/pdf/2017-05/dir2/pnds_-_neuropathie_amyloide_familiale_-_argumentaire.pdf" TargetMode="External"/><Relationship Id="rId4" Type="http://schemas.openxmlformats.org/officeDocument/2006/relationships/hyperlink" Target="https://www.has-sante.fr/upload/docs/evamed/CT-19778_FLUCORTAC_PIC_INS_AvisDef_CT19978.pdf" TargetMode="External"/><Relationship Id="rId9" Type="http://schemas.openxmlformats.org/officeDocument/2006/relationships/image" Target="../media/image8.png"/></Relationships>
</file>

<file path=ppt/slides/_rels/slide6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png"/><Relationship Id="rId3" Type="http://schemas.openxmlformats.org/officeDocument/2006/relationships/hyperlink" Target="https://data.ansm.sante.fr/specialite/69233747" TargetMode="External"/><Relationship Id="rId7" Type="http://schemas.openxmlformats.org/officeDocument/2006/relationships/hyperlink" Target="https://www.has-sante.fr/upload/docs/application/pdf/ct032065.pdf" TargetMode="External"/><Relationship Id="rId12"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sfhta.eu/wp-content/uploads/2012/07/Consensus_d_experts_decembre_2014_SFHTA.pdf" TargetMode="External"/><Relationship Id="rId11" Type="http://schemas.openxmlformats.org/officeDocument/2006/relationships/image" Target="../media/image7.png"/><Relationship Id="rId5" Type="http://schemas.openxmlformats.org/officeDocument/2006/relationships/hyperlink" Target="https://data.ansm.sante.fr/substance/4962" TargetMode="External"/><Relationship Id="rId10" Type="http://schemas.openxmlformats.org/officeDocument/2006/relationships/image" Target="../media/image3.png"/><Relationship Id="rId4" Type="http://schemas.openxmlformats.org/officeDocument/2006/relationships/hyperlink" Target="https://www.prescrire.org/fr/3/31/49907/0/NewsDetails.aspx" TargetMode="External"/><Relationship Id="rId9" Type="http://schemas.openxmlformats.org/officeDocument/2006/relationships/image" Target="../media/image9.svg"/></Relationships>
</file>

<file path=ppt/slides/_rels/slide6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sfhta.eu/wp-content/uploads/2012/07/Consensus_d_experts_decembre_2014_SFHTA.pdf" TargetMode="External"/><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has-sante.fr/upload/docs/evamed/CT-19778_FLUCORTAC_PIC_INS_AvisDef_CT19978.pdf" TargetMode="External"/><Relationship Id="rId4" Type="http://schemas.openxmlformats.org/officeDocument/2006/relationships/hyperlink" Target="https://data.ansm.sante.fr/substance/4962" TargetMode="External"/><Relationship Id="rId9" Type="http://schemas.openxmlformats.org/officeDocument/2006/relationships/image" Target="../media/image8.png"/></Relationships>
</file>

<file path=ppt/slides/_rels/slide66.xml.rels><?xml version="1.0" encoding="UTF-8" standalone="yes"?>
<Relationships xmlns="http://schemas.openxmlformats.org/package/2006/relationships"><Relationship Id="rId8" Type="http://schemas.openxmlformats.org/officeDocument/2006/relationships/hyperlink" Target="https://www.ameli.fr/assure/sante/themes/arterite-arteriopathie-obliterante-des-membres-inferieurs/traitement" TargetMode="External"/><Relationship Id="rId3" Type="http://schemas.openxmlformats.org/officeDocument/2006/relationships/hyperlink" Target="https://www.has-sante.fr/upload/docs/application/pdf/2011-12/torental_02-11-2011_avis_ct11353.pdf" TargetMode="External"/><Relationship Id="rId7" Type="http://schemas.openxmlformats.org/officeDocument/2006/relationships/hyperlink" Target="https://www.prescrire.org/fr/3/31/53663/0/NewsDetails.aspx"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hyperlink" Target="https://www.ameli.fr/assure/sante/themes/activite-physique-sante/preserver-sante-sentir-mieux" TargetMode="External"/><Relationship Id="rId10" Type="http://schemas.openxmlformats.org/officeDocument/2006/relationships/slide" Target="slide9.xml"/><Relationship Id="rId4" Type="http://schemas.openxmlformats.org/officeDocument/2006/relationships/image" Target="../media/image3.png"/><Relationship Id="rId9" Type="http://schemas.openxmlformats.org/officeDocument/2006/relationships/image" Target="../media/image7.png"/></Relationships>
</file>

<file path=ppt/slides/_rels/slide67.xml.rels><?xml version="1.0" encoding="UTF-8" standalone="yes"?>
<Relationships xmlns="http://schemas.openxmlformats.org/package/2006/relationships"><Relationship Id="rId8" Type="http://schemas.openxmlformats.org/officeDocument/2006/relationships/hyperlink" Target="https://www.has-sante.fr/jcms/c_2621692/fr/adalate-chronadalate-nifedipine" TargetMode="External"/><Relationship Id="rId3" Type="http://schemas.openxmlformats.org/officeDocument/2006/relationships/image" Target="../media/image1.jpg"/><Relationship Id="rId7" Type="http://schemas.openxmlformats.org/officeDocument/2006/relationships/image" Target="../media/image9.svg"/><Relationship Id="rId12"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slide" Target="slide9.xml"/><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hyperlink" Target="https://www.has-sante.fr/upload/docs/application/pdf/2011-11/carlytene_02-11-2011_avis_ct-11263.pdf" TargetMode="External"/><Relationship Id="rId9" Type="http://schemas.openxmlformats.org/officeDocument/2006/relationships/image" Target="../media/image7.png"/></Relationships>
</file>

<file path=ppt/slides/_rels/slide6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jpg"/><Relationship Id="rId7" Type="http://schemas.openxmlformats.org/officeDocument/2006/relationships/image" Target="../media/image9.svg"/><Relationship Id="rId2" Type="http://schemas.openxmlformats.org/officeDocument/2006/relationships/hyperlink" Target="https://data.ansm.sante.fr/specialite/60130742" TargetMode="Externa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hyperlink" Target="https://www.has-sante.fr/upload/docs/evamed/CT-17760_PRAXILENE_PIC_REEV_Avis2_CT17760.pdf" TargetMode="External"/><Relationship Id="rId9" Type="http://schemas.openxmlformats.org/officeDocument/2006/relationships/image" Target="../media/image8.png"/></Relationships>
</file>

<file path=ppt/slides/_rels/slide69.xml.rels><?xml version="1.0" encoding="UTF-8" standalone="yes"?>
<Relationships xmlns="http://schemas.openxmlformats.org/package/2006/relationships"><Relationship Id="rId3" Type="http://schemas.openxmlformats.org/officeDocument/2006/relationships/hyperlink" Target="https://www.has-sante.fr/upload/docs/evamed/CT-17760_PRAXILENE_PIC_REEV_Avis2_CT17760.pdf" TargetMode="External"/><Relationship Id="rId7"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9.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www.has-sante.fr/upload/docs/application/pdf/2011-12/smrinsuffisant_generalites.pdf" TargetMode="Externa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0.png"/><Relationship Id="rId7" Type="http://schemas.openxmlformats.org/officeDocument/2006/relationships/slide" Target="slide86.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has-sante.fr/upload/docs/application/pdf/ct032550.pdf" TargetMode="External"/><Relationship Id="rId9" Type="http://schemas.openxmlformats.org/officeDocument/2006/relationships/image" Target="../media/image8.png"/></Relationships>
</file>

<file path=ppt/slides/_rels/slide7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has-sante.fr/upload/docs/application/pdf/ct032659.pdf"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6.xml"/><Relationship Id="rId5" Type="http://schemas.openxmlformats.org/officeDocument/2006/relationships/image" Target="../media/image4.png"/><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has-sante.fr/upload/docs/application/pdf/ct032037.pdf"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9.xml"/><Relationship Id="rId5" Type="http://schemas.openxmlformats.org/officeDocument/2006/relationships/image" Target="../media/image4.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https://www.ncbi.nlm.nih.gov/pmc/articles/PMC4422053/"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slide" Target="slide89.xml"/><Relationship Id="rId9" Type="http://schemas.openxmlformats.org/officeDocument/2006/relationships/hyperlink" Target="https://www.ameli.fr/bas-rhin/assure/sante/themes/dmla/dmla-humide-traitement" TargetMode="External"/></Relationships>
</file>

<file path=ppt/slides/_rels/slide7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has-sante.fr/upload/docs/application/pdf/ct032036.pdf"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6.xml"/><Relationship Id="rId5" Type="http://schemas.openxmlformats.org/officeDocument/2006/relationships/image" Target="../media/image4.png"/><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has-sante.fr/upload/docs/application/pdf/ct032324.pdf"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6.xml"/><Relationship Id="rId5" Type="http://schemas.openxmlformats.org/officeDocument/2006/relationships/image" Target="../media/image4.pn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1.png"/><Relationship Id="rId7" Type="http://schemas.openxmlformats.org/officeDocument/2006/relationships/slide" Target="slide86.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has-sante.fr/upload/docs/application/pdf/ct032056.pdf" TargetMode="External"/><Relationship Id="rId9" Type="http://schemas.openxmlformats.org/officeDocument/2006/relationships/image" Target="../media/image8.png"/></Relationships>
</file>

<file path=ppt/slides/_rels/slide77.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prescrire.org/fr/3/31/57174/0/NewsDetails.aspx" TargetMode="External"/><Relationship Id="rId7" Type="http://schemas.openxmlformats.org/officeDocument/2006/relationships/image" Target="../media/image9.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hyperlink" Target="https://www.prescrire.org/Fr/202/1841/58054/0/PositionDetails.aspx" TargetMode="External"/><Relationship Id="rId9" Type="http://schemas.openxmlformats.org/officeDocument/2006/relationships/image" Target="../media/image8.png"/></Relationships>
</file>

<file path=ppt/slides/_rels/slide7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has-sante.fr/upload/docs/application/pdf/ct032011.pdf"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6.xml"/><Relationship Id="rId5" Type="http://schemas.openxmlformats.org/officeDocument/2006/relationships/image" Target="../media/image4.pn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2.png"/><Relationship Id="rId7" Type="http://schemas.openxmlformats.org/officeDocument/2006/relationships/slide" Target="slide86.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has-sante.fr/upload/docs/application/pdf/ct032071.pdf" TargetMode="External"/><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legifrance.gouv.fr/codes/article_lc/LEGIARTI000043912140"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www.legifrance.gouv.fr/codes/article_lc/LEGIARTI000044628302?fonds=CODE&amp;page=1&amp;pageSize=10&amp;query=L.+5123-2+du+Code+de+la+Sant%C3%A9+Publique&amp;searchField=ALL&amp;searchType=ALL&amp;tab_selection=all&amp;typePagination=DEFAULT" TargetMode="External"/></Relationships>
</file>

<file path=ppt/slides/_rels/slide8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12.png"/><Relationship Id="rId7" Type="http://schemas.openxmlformats.org/officeDocument/2006/relationships/slide" Target="slide8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has-sante.fr/upload/docs/application/pdf/ct032000.pdf" TargetMode="External"/><Relationship Id="rId9" Type="http://schemas.openxmlformats.org/officeDocument/2006/relationships/image" Target="../media/image8.png"/></Relationships>
</file>

<file path=ppt/slides/_rels/slide8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has-sante.fr/upload/docs/application/pdf/ct032050.pdf"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6.xml"/><Relationship Id="rId5" Type="http://schemas.openxmlformats.org/officeDocument/2006/relationships/image" Target="../media/image4.pn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86.xm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has-sante.fr/upload/docs/application/pdf/ct032044.pdf" TargetMode="External"/><Relationship Id="rId5" Type="http://schemas.openxmlformats.org/officeDocument/2006/relationships/image" Target="../media/image3.png"/><Relationship Id="rId4" Type="http://schemas.openxmlformats.org/officeDocument/2006/relationships/slide" Target="slide89.xml"/><Relationship Id="rId9" Type="http://schemas.openxmlformats.org/officeDocument/2006/relationships/image" Target="../media/image8.png"/></Relationships>
</file>

<file path=ppt/slides/_rels/slide8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has-sante.fr/upload/docs/application/pdf/ct032018.pdf"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9.xml"/><Relationship Id="rId5" Type="http://schemas.openxmlformats.org/officeDocument/2006/relationships/image" Target="../media/image3.png"/><Relationship Id="rId4" Type="http://schemas.openxmlformats.org/officeDocument/2006/relationships/hyperlink" Target="https://www.has-sante.fr/upload/docs/application/pdf/ct032017.pdf" TargetMode="External"/><Relationship Id="rId9" Type="http://schemas.openxmlformats.org/officeDocument/2006/relationships/image" Target="../media/image8.png"/></Relationships>
</file>

<file path=ppt/slides/_rels/slide8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has-sante.fr/upload/docs/application/pdf/ct-2443_titanoreine.pdf"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6.xml"/><Relationship Id="rId5" Type="http://schemas.openxmlformats.org/officeDocument/2006/relationships/image" Target="../media/image4.png"/><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has-sante.fr/upload/docs/application/pdf/2010-12/tronothane_-_ct-_8705.pdf" TargetMode="External"/><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 Target="slide86.xml"/><Relationship Id="rId5" Type="http://schemas.openxmlformats.org/officeDocument/2006/relationships/image" Target="../media/image4.png"/><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9.xml"/></Relationships>
</file>

<file path=ppt/slides/_rels/slide8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slide" Target="slide9.xm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hyperlink" Target="https://www.fmcgastro.org/wp-content/uploads/2021/05/055_021_HIGUERO.pdf" TargetMode="External"/></Relationships>
</file>

<file path=ppt/slides/_rels/slide8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fmcgastro.org/wp-content/uploads/2021/05/055_021_HIGUERO.pdf" TargetMode="External"/><Relationship Id="rId7" Type="http://schemas.openxmlformats.org/officeDocument/2006/relationships/hyperlink" Target="https://www.ameli.fr/somme/assure/sante/themes/hemorroides/que-faire-quand-consulter" TargetMode="External"/><Relationship Id="rId12"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ameli.fr/somme/assure/sante/themes/hemorroides/traitement" TargetMode="External"/><Relationship Id="rId11" Type="http://schemas.openxmlformats.org/officeDocument/2006/relationships/slide" Target="slide9.xml"/><Relationship Id="rId5" Type="http://schemas.openxmlformats.org/officeDocument/2006/relationships/hyperlink" Target="https://www.vidal.fr/maladies/recommandations/hemorroides-2739.html#prise-en-charge" TargetMode="External"/><Relationship Id="rId10" Type="http://schemas.openxmlformats.org/officeDocument/2006/relationships/image" Target="../media/image4.png"/><Relationship Id="rId4" Type="http://schemas.openxmlformats.org/officeDocument/2006/relationships/hyperlink" Target="https://www.snfge.org/content/hemorroides" TargetMode="External"/><Relationship Id="rId9" Type="http://schemas.openxmlformats.org/officeDocument/2006/relationships/image" Target="../media/image7.png"/></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5.png"/><Relationship Id="rId3" Type="http://schemas.openxmlformats.org/officeDocument/2006/relationships/image" Target="../media/image14.png"/><Relationship Id="rId7" Type="http://schemas.openxmlformats.org/officeDocument/2006/relationships/hyperlink" Target="https://esvs.org/wp-content/uploads/2022/02/2022-CVD-guidelines-extensive-version-24.01.2022-1.pdf" TargetMode="External"/><Relationship Id="rId12" Type="http://schemas.openxmlformats.org/officeDocument/2006/relationships/hyperlink" Target="https://www.ameli.fr/somme/assure/sante/themes/jambes-lourdes/consultation-medicale-traitement-contention" TargetMode="External"/><Relationship Id="rId2" Type="http://schemas.openxmlformats.org/officeDocument/2006/relationships/image" Target="../media/image1.jpg"/><Relationship Id="rId16"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hyperlink" Target="https://www.ameli.fr/somme/assure/sante/themes/varices-jambes/preserver-capital-veineux-jambes" TargetMode="External"/><Relationship Id="rId5" Type="http://schemas.openxmlformats.org/officeDocument/2006/relationships/image" Target="../media/image16.png"/><Relationship Id="rId15" Type="http://schemas.openxmlformats.org/officeDocument/2006/relationships/slide" Target="slide9.xml"/><Relationship Id="rId10" Type="http://schemas.openxmlformats.org/officeDocument/2006/relationships/hyperlink" Target="https://www.vidal.fr/maladies/recommandations/insuffisance-veineuse-chronique-4045.html#prise-en-charge" TargetMode="External"/><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7.png"/></Relationships>
</file>

<file path=ppt/slides/_rels/slide91.xml.rels><?xml version="1.0" encoding="UTF-8" standalone="yes"?>
<Relationships xmlns="http://schemas.openxmlformats.org/package/2006/relationships"><Relationship Id="rId3" Type="http://schemas.openxmlformats.org/officeDocument/2006/relationships/hyperlink" Target="https://www.has-sante.fr/upload/docs/evamed/CT-17611_TRIPLIXAM_PIC_INS_Avis2_CT17611.pdf"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slide" Target="slide9.xml"/><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8" Type="http://schemas.openxmlformats.org/officeDocument/2006/relationships/hyperlink" Target="https://prescrire.org/fr/3/31/64448/0/NewsDetails.aspx" TargetMode="External"/><Relationship Id="rId3" Type="http://schemas.openxmlformats.org/officeDocument/2006/relationships/hyperlink" Target="https://www.has-sante.fr/jcms/p_3409800/fr/alteis-olmesartan-medoxomil-hypertension-arterielle-essentielle-de-l-adulte" TargetMode="External"/><Relationship Id="rId7" Type="http://schemas.openxmlformats.org/officeDocument/2006/relationships/hyperlink" Target="https://www.has-sante.fr/jcms/c_2059286/fr/prise-en-charge-de-l-hypertension-arterielle-de-l-adulte" TargetMode="External"/><Relationship Id="rId12"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slide" Target="slide9.xml"/><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9.png"/></Relationships>
</file>

<file path=ppt/slides/_rels/slide93.xml.rels><?xml version="1.0" encoding="UTF-8" standalone="yes"?>
<Relationships xmlns="http://schemas.openxmlformats.org/package/2006/relationships"><Relationship Id="rId8" Type="http://schemas.openxmlformats.org/officeDocument/2006/relationships/hyperlink" Target="https://www.prescrire.org/fr/3/31/64515/0/NewsDetails.aspx" TargetMode="External"/><Relationship Id="rId3" Type="http://schemas.openxmlformats.org/officeDocument/2006/relationships/hyperlink" Target="https://www.has-sante.fr/jcms/c_1774141/fr/omacor-omega-3-esters-ethyliques-d-acides-poisson" TargetMode="External"/><Relationship Id="rId7" Type="http://schemas.openxmlformats.org/officeDocument/2006/relationships/image" Target="../media/image9.sv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slide" Target="slide9.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9.xml"/></Relationships>
</file>

<file path=ppt/slides/_rels/slide95.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has-sante.fr/jcms/c_903962/fr/solaraze-diclofenac" TargetMode="External"/><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dermato-info.fr/fr/les-maladies-de-la-peau/la-k%C3%A9ratose-actinique" TargetMode="External"/><Relationship Id="rId9" Type="http://schemas.openxmlformats.org/officeDocument/2006/relationships/image" Target="../media/image8.png"/></Relationships>
</file>

<file path=ppt/slides/_rels/slide9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has-sante.fr/upload/docs/application/pdf/2008-12/biafine_-_ct-5791.pdf" TargetMode="Externa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slide" Target="slide9.xml"/><Relationship Id="rId5" Type="http://schemas.openxmlformats.org/officeDocument/2006/relationships/image" Target="../media/image5.png"/><Relationship Id="rId10" Type="http://schemas.openxmlformats.org/officeDocument/2006/relationships/hyperlink" Target="https://www.afsos.org/wp-content/uploads/2016/09/2014-12-12-_J2R_tox_cutanee_radioinduite_VF.pdf" TargetMode="External"/><Relationship Id="rId4" Type="http://schemas.openxmlformats.org/officeDocument/2006/relationships/hyperlink" Target="https://www.has-sante.fr/jcms/pprd_2985667/fr/lamiderm-trolamine" TargetMode="External"/><Relationship Id="rId9" Type="http://schemas.openxmlformats.org/officeDocument/2006/relationships/image" Target="../media/image7.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slide" Target="slide9.xml"/></Relationships>
</file>

<file path=ppt/slides/_rels/slide98.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hyperlink" Target="https://www.has-sante.fr/jcms/c_1050826/fr/abufene-beta-alanine" TargetMode="External"/><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prescrire.org/fr/3/31/47802/0/NewsDetails.aspx" TargetMode="External"/><Relationship Id="rId9" Type="http://schemas.openxmlformats.org/officeDocument/2006/relationships/image" Target="../media/image8.png"/></Relationships>
</file>

<file path=ppt/slides/_rels/slide99.xml.rels><?xml version="1.0" encoding="UTF-8" standalone="yes"?>
<Relationships xmlns="http://schemas.openxmlformats.org/package/2006/relationships"><Relationship Id="rId8" Type="http://schemas.openxmlformats.org/officeDocument/2006/relationships/hyperlink" Target="https://ansm.sante.fr/dossiers-thematiques/contraception" TargetMode="External"/><Relationship Id="rId3" Type="http://schemas.openxmlformats.org/officeDocument/2006/relationships/hyperlink" Target="https://www.has-sante.fr/jcms/c_1320857/fr/desogestrel-ethinylestradiol-biogaran-ethinylestradiol/-desogestrel" TargetMode="External"/><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slide" Target="slide9.xml"/><Relationship Id="rId4" Type="http://schemas.openxmlformats.org/officeDocument/2006/relationships/hyperlink" Target="https://www.has-sante.fr/upload/docs/application/pdf/2012-10/varnolinecontinu_varnoline_mercilon_cycleane_19092012_avis_ct12268.pdf" TargetMode="External"/><Relationship Id="rId9" Type="http://schemas.openxmlformats.org/officeDocument/2006/relationships/hyperlink" Target="https://www.has-sante.fr/jcms/c_2872512/fr/contraception-travaux-de-la-ha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a:t>
            </a:fld>
            <a:endParaRPr lang="fr-FR"/>
          </a:p>
        </p:txBody>
      </p:sp>
      <p:pic>
        <p:nvPicPr>
          <p:cNvPr id="36" name="Image 2"/>
          <p:cNvPicPr>
            <a:picLocks noChangeAspect="1"/>
          </p:cNvPicPr>
          <p:nvPr/>
        </p:nvPicPr>
        <p:blipFill>
          <a:blip r:embed="rId2"/>
          <a:stretch/>
        </p:blipFill>
        <p:spPr bwMode="auto">
          <a:xfrm>
            <a:off x="8629085" y="1294650"/>
            <a:ext cx="3247887" cy="2473126"/>
          </a:xfrm>
          <a:prstGeom prst="rect">
            <a:avLst/>
          </a:prstGeom>
        </p:spPr>
      </p:pic>
      <p:grpSp>
        <p:nvGrpSpPr>
          <p:cNvPr id="2" name="Groupe 1"/>
          <p:cNvGrpSpPr/>
          <p:nvPr/>
        </p:nvGrpSpPr>
        <p:grpSpPr>
          <a:xfrm>
            <a:off x="8328248" y="3905990"/>
            <a:ext cx="3737813" cy="2099114"/>
            <a:chOff x="10586873" y="95601"/>
            <a:chExt cx="1503855" cy="571220"/>
          </a:xfrm>
        </p:grpSpPr>
        <p:sp>
          <p:nvSpPr>
            <p:cNvPr id="7" name="Organigramme : Connecteur 56"/>
            <p:cNvSpPr/>
            <p:nvPr/>
          </p:nvSpPr>
          <p:spPr bwMode="auto">
            <a:xfrm>
              <a:off x="11161093" y="235030"/>
              <a:ext cx="233362" cy="17171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43158" y="450232"/>
              <a:ext cx="147570" cy="9874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70913"/>
              <a:ext cx="268941" cy="19590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830233" y="95601"/>
              <a:ext cx="248613"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a:stCxn id="7" idx="7"/>
              <a:endCxn id="10" idx="2"/>
            </p:cNvCxnSpPr>
            <p:nvPr/>
          </p:nvCxnSpPr>
          <p:spPr bwMode="auto">
            <a:xfrm flipV="1">
              <a:off x="11360280" y="189730"/>
              <a:ext cx="469953" cy="7044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a:endCxn id="10" idx="4"/>
            </p:cNvCxnSpPr>
            <p:nvPr/>
          </p:nvCxnSpPr>
          <p:spPr bwMode="auto">
            <a:xfrm flipV="1">
              <a:off x="11624010" y="283859"/>
              <a:ext cx="330529" cy="21574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stCxn id="9" idx="6"/>
              <a:endCxn id="8" idx="2"/>
            </p:cNvCxnSpPr>
            <p:nvPr/>
          </p:nvCxnSpPr>
          <p:spPr bwMode="auto">
            <a:xfrm flipV="1">
              <a:off x="11663396" y="499603"/>
              <a:ext cx="279762" cy="6926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a:stCxn id="18" idx="7"/>
              <a:endCxn id="7" idx="3"/>
            </p:cNvCxnSpPr>
            <p:nvPr/>
          </p:nvCxnSpPr>
          <p:spPr bwMode="auto">
            <a:xfrm flipV="1">
              <a:off x="11052954" y="381601"/>
              <a:ext cx="142314" cy="10706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81329" y="564783"/>
              <a:ext cx="352512" cy="73349"/>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73192"/>
              <a:ext cx="140637" cy="1056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34099"/>
              <a:ext cx="116541" cy="8987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4" name="Organigramme : Connecteur 84"/>
            <p:cNvSpPr/>
            <p:nvPr/>
          </p:nvSpPr>
          <p:spPr bwMode="auto">
            <a:xfrm>
              <a:off x="10843125" y="118269"/>
              <a:ext cx="179574" cy="13892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6020"/>
              <a:ext cx="229556" cy="3709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6" cy="2900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a:endCxn id="24" idx="5"/>
            </p:cNvCxnSpPr>
            <p:nvPr/>
          </p:nvCxnSpPr>
          <p:spPr bwMode="auto">
            <a:xfrm flipH="1" flipV="1">
              <a:off x="10996401" y="236845"/>
              <a:ext cx="164692" cy="84044"/>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4" name="Rectangle 6"/>
          <p:cNvSpPr/>
          <p:nvPr/>
        </p:nvSpPr>
        <p:spPr bwMode="auto">
          <a:xfrm>
            <a:off x="12305" y="890996"/>
            <a:ext cx="8191701" cy="5211176"/>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spcAft>
                <a:spcPts val="1200"/>
              </a:spcAft>
              <a:defRPr/>
            </a:pPr>
            <a:r>
              <a:rPr lang="fr-FR" sz="3600" dirty="0">
                <a:solidFill>
                  <a:schemeClr val="bg1"/>
                </a:solidFill>
                <a:latin typeface="Konnect" panose="00000500000000000000" pitchFamily="50" charset="0"/>
              </a:rPr>
              <a:t>Médicaments avec</a:t>
            </a:r>
            <a:r>
              <a:rPr lang="fr-FR" sz="4000" dirty="0">
                <a:solidFill>
                  <a:schemeClr val="bg1"/>
                </a:solidFill>
                <a:latin typeface="Konnect" panose="00000500000000000000" pitchFamily="50" charset="0"/>
              </a:rPr>
              <a:t> </a:t>
            </a:r>
          </a:p>
          <a:p>
            <a:pPr lvl="1">
              <a:defRPr/>
            </a:pPr>
            <a:r>
              <a:rPr lang="fr-FR" sz="4400" dirty="0">
                <a:solidFill>
                  <a:schemeClr val="bg1"/>
                </a:solidFill>
                <a:effectLst>
                  <a:outerShdw blurRad="38100" dist="38100" dir="2700000" algn="tl">
                    <a:srgbClr val="000000">
                      <a:alpha val="43137"/>
                    </a:srgbClr>
                  </a:outerShdw>
                </a:effectLst>
                <a:latin typeface="Konnect Bold" panose="00000800000000000000" pitchFamily="50" charset="0"/>
              </a:rPr>
              <a:t>Service Médical Rendu </a:t>
            </a:r>
          </a:p>
          <a:p>
            <a:pPr lvl="1">
              <a:spcAft>
                <a:spcPts val="600"/>
              </a:spcAft>
              <a:defRPr/>
            </a:pPr>
            <a:r>
              <a:rPr lang="fr-FR" sz="4400" dirty="0">
                <a:solidFill>
                  <a:schemeClr val="bg1"/>
                </a:solidFill>
                <a:effectLst>
                  <a:outerShdw blurRad="38100" dist="38100" dir="2700000" algn="tl">
                    <a:srgbClr val="000000">
                      <a:alpha val="43137"/>
                    </a:srgbClr>
                  </a:outerShdw>
                </a:effectLst>
                <a:latin typeface="Konnect Bold" panose="00000800000000000000" pitchFamily="50" charset="0"/>
              </a:rPr>
              <a:t>Insuffisant (SMRI) :</a:t>
            </a:r>
          </a:p>
          <a:p>
            <a:pPr marL="1143000" lvl="1" indent="-685800">
              <a:buFont typeface="Arial" panose="020B0604020202020204" pitchFamily="34" charset="0"/>
              <a:buChar char="•"/>
              <a:defRPr/>
            </a:pPr>
            <a:endParaRPr lang="fr-FR" sz="2400" dirty="0">
              <a:solidFill>
                <a:schemeClr val="bg1"/>
              </a:solidFill>
              <a:latin typeface="Konnect Bold Italic" panose="00000800000000000000" pitchFamily="50" charset="0"/>
            </a:endParaRPr>
          </a:p>
          <a:p>
            <a:pPr marL="1614488" lvl="1" indent="-447675">
              <a:buFont typeface="Arial" panose="020B0604020202020204" pitchFamily="34" charset="0"/>
              <a:buChar char="•"/>
              <a:defRPr/>
            </a:pPr>
            <a:r>
              <a:rPr lang="fr-FR" sz="2000" dirty="0">
                <a:solidFill>
                  <a:schemeClr val="bg1"/>
                </a:solidFill>
                <a:latin typeface="Konnect Bold Italic" panose="00000800000000000000" pitchFamily="50" charset="0"/>
              </a:rPr>
              <a:t>Quid du SMRI ?</a:t>
            </a:r>
          </a:p>
          <a:p>
            <a:pPr marL="1614488" lvl="1" indent="-447675">
              <a:buFont typeface="Arial" panose="020B0604020202020204" pitchFamily="34" charset="0"/>
              <a:buChar char="•"/>
              <a:defRPr/>
            </a:pPr>
            <a:r>
              <a:rPr lang="fr-FR" sz="2000" dirty="0">
                <a:solidFill>
                  <a:schemeClr val="bg1"/>
                </a:solidFill>
                <a:latin typeface="Konnect Bold Italic" panose="00000800000000000000" pitchFamily="50" charset="0"/>
              </a:rPr>
              <a:t>Alternatives thérapeutiques</a:t>
            </a:r>
          </a:p>
        </p:txBody>
      </p:sp>
      <p:cxnSp>
        <p:nvCxnSpPr>
          <p:cNvPr id="44" name="Connecteur droit 63"/>
          <p:cNvCxnSpPr>
            <a:cxnSpLocks/>
            <a:stCxn id="9" idx="1"/>
            <a:endCxn id="7" idx="5"/>
          </p:cNvCxnSpPr>
          <p:nvPr/>
        </p:nvCxnSpPr>
        <p:spPr bwMode="auto">
          <a:xfrm flipH="1" flipV="1">
            <a:off x="10250541" y="4956978"/>
            <a:ext cx="182834" cy="43363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0" name="Connecteur droit 62"/>
          <p:cNvCxnSpPr>
            <a:cxnSpLocks/>
            <a:stCxn id="10" idx="5"/>
            <a:endCxn id="8" idx="0"/>
          </p:cNvCxnSpPr>
          <p:nvPr/>
        </p:nvCxnSpPr>
        <p:spPr bwMode="auto">
          <a:xfrm flipH="1">
            <a:off x="11882670" y="4496486"/>
            <a:ext cx="63366" cy="712699"/>
          </a:xfrm>
          <a:prstGeom prst="line">
            <a:avLst/>
          </a:prstGeom>
          <a:ln/>
        </p:spPr>
        <p:style>
          <a:lnRef idx="1">
            <a:schemeClr val="accent6"/>
          </a:lnRef>
          <a:fillRef idx="0">
            <a:schemeClr val="accent6"/>
          </a:fillRef>
          <a:effectRef idx="0">
            <a:schemeClr val="accent6"/>
          </a:effectRef>
          <a:fontRef idx="minor">
            <a:schemeClr val="tx1"/>
          </a:fontRef>
        </p:style>
      </p:cxnSp>
      <p:sp>
        <p:nvSpPr>
          <p:cNvPr id="73" name="Rectangle 8"/>
          <p:cNvSpPr/>
          <p:nvPr/>
        </p:nvSpPr>
        <p:spPr bwMode="auto">
          <a:xfrm>
            <a:off x="0" y="6157867"/>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3" name="ZoneTexte 2">
            <a:extLst>
              <a:ext uri="{FF2B5EF4-FFF2-40B4-BE49-F238E27FC236}">
                <a16:creationId xmlns:a16="http://schemas.microsoft.com/office/drawing/2014/main" id="{F0354624-2ACF-4FD2-B054-9350CCA5FF56}"/>
              </a:ext>
            </a:extLst>
          </p:cNvPr>
          <p:cNvSpPr txBox="1"/>
          <p:nvPr/>
        </p:nvSpPr>
        <p:spPr>
          <a:xfrm>
            <a:off x="3125165" y="5448753"/>
            <a:ext cx="2158678" cy="369332"/>
          </a:xfrm>
          <a:prstGeom prst="rect">
            <a:avLst/>
          </a:prstGeom>
          <a:noFill/>
        </p:spPr>
        <p:txBody>
          <a:bodyPr wrap="square" rtlCol="0">
            <a:spAutoFit/>
          </a:bodyPr>
          <a:lstStyle/>
          <a:p>
            <a:pPr algn="ctr"/>
            <a:r>
              <a:rPr lang="fr-FR" dirty="0" smtClean="0">
                <a:solidFill>
                  <a:schemeClr val="bg1"/>
                </a:solidFill>
                <a:effectLst>
                  <a:outerShdw blurRad="38100" dist="38100" dir="2700000" algn="tl">
                    <a:srgbClr val="000000">
                      <a:alpha val="43137"/>
                    </a:srgbClr>
                  </a:outerShdw>
                </a:effectLst>
                <a:latin typeface="Konnect" panose="00000500000000000000" pitchFamily="50" charset="0"/>
              </a:rPr>
              <a:t>Novembre 2023</a:t>
            </a:r>
            <a:endParaRPr lang="fr-FR" dirty="0">
              <a:solidFill>
                <a:schemeClr val="bg1"/>
              </a:solidFill>
              <a:effectLst>
                <a:outerShdw blurRad="38100" dist="38100" dir="2700000" algn="tl">
                  <a:srgbClr val="000000">
                    <a:alpha val="43137"/>
                  </a:srgbClr>
                </a:outerShdw>
              </a:effectLst>
              <a:latin typeface="Konnect" panose="00000500000000000000" pitchFamily="50" charset="0"/>
            </a:endParaRPr>
          </a:p>
        </p:txBody>
      </p:sp>
    </p:spTree>
    <p:extLst>
      <p:ext uri="{BB962C8B-B14F-4D97-AF65-F5344CB8AC3E}">
        <p14:creationId xmlns:p14="http://schemas.microsoft.com/office/powerpoint/2010/main" val="1785526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76152"/>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b="1" dirty="0">
                <a:solidFill>
                  <a:schemeClr val="bg1"/>
                </a:solidFill>
                <a:ea typeface="Tahoma" panose="020B0604030504040204" pitchFamily="34" charset="0"/>
                <a:cs typeface="Tahoma" panose="020B0604030504040204" pitchFamily="34" charset="0"/>
              </a:rPr>
              <a:t>Index par domaine thérapeutique</a:t>
            </a:r>
            <a:endParaRPr sz="2400" b="1" dirty="0">
              <a:solidFill>
                <a:schemeClr val="bg1"/>
              </a:solidFill>
            </a:endParaRP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10</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a:extLst>
              <a:ext uri="{FF2B5EF4-FFF2-40B4-BE49-F238E27FC236}">
                <a16:creationId xmlns:a16="http://schemas.microsoft.com/office/drawing/2014/main" id="{56A0F5F6-9949-494F-A84A-3F4D8CD67F0A}"/>
              </a:ext>
            </a:extLst>
          </p:cNvPr>
          <p:cNvSpPr txBox="1"/>
          <p:nvPr/>
        </p:nvSpPr>
        <p:spPr>
          <a:xfrm>
            <a:off x="593125" y="2078511"/>
            <a:ext cx="11338934" cy="2169825"/>
          </a:xfrm>
          <a:prstGeom prst="rect">
            <a:avLst/>
          </a:prstGeom>
          <a:noFill/>
        </p:spPr>
        <p:txBody>
          <a:bodyPr wrap="square" numCol="2" rtlCol="0">
            <a:spAutoFit/>
          </a:bodyPr>
          <a:lstStyle/>
          <a:p>
            <a:pPr marL="285750" indent="-285750">
              <a:lnSpc>
                <a:spcPct val="150000"/>
              </a:lnSpc>
              <a:buFontTx/>
              <a:buChar char="-"/>
            </a:pPr>
            <a:r>
              <a:rPr lang="fr-FR" dirty="0">
                <a:hlinkClick r:id="rId3" action="ppaction://hlinksldjump"/>
              </a:rPr>
              <a:t>Système digestif et métabolisme </a:t>
            </a:r>
            <a:endParaRPr lang="fr-FR" dirty="0"/>
          </a:p>
          <a:p>
            <a:pPr marL="285750" indent="-285750">
              <a:lnSpc>
                <a:spcPct val="150000"/>
              </a:lnSpc>
              <a:buFontTx/>
              <a:buChar char="-"/>
            </a:pPr>
            <a:r>
              <a:rPr lang="fr-FR" dirty="0">
                <a:hlinkClick r:id="rId4" action="ppaction://hlinksldjump"/>
              </a:rPr>
              <a:t>Sang et organes hématopoïétiques</a:t>
            </a:r>
            <a:endParaRPr lang="fr-FR" b="1" dirty="0">
              <a:solidFill>
                <a:schemeClr val="bg1"/>
              </a:solidFill>
            </a:endParaRPr>
          </a:p>
          <a:p>
            <a:pPr marL="285750" indent="-285750">
              <a:lnSpc>
                <a:spcPct val="150000"/>
              </a:lnSpc>
              <a:buFontTx/>
              <a:buChar char="-"/>
            </a:pPr>
            <a:r>
              <a:rPr lang="fr-FR" dirty="0">
                <a:hlinkClick r:id="rId5" action="ppaction://hlinksldjump"/>
              </a:rPr>
              <a:t>Système cardio-vasculaire</a:t>
            </a:r>
            <a:endParaRPr lang="fr-FR" dirty="0"/>
          </a:p>
          <a:p>
            <a:pPr marL="285750" indent="-285750">
              <a:lnSpc>
                <a:spcPct val="150000"/>
              </a:lnSpc>
              <a:buFontTx/>
              <a:buChar char="-"/>
            </a:pPr>
            <a:r>
              <a:rPr lang="fr-FR" dirty="0">
                <a:hlinkClick r:id="rId6" action="ppaction://hlinksldjump"/>
              </a:rPr>
              <a:t>Dermatologie</a:t>
            </a:r>
            <a:endParaRPr lang="fr-FR" dirty="0"/>
          </a:p>
          <a:p>
            <a:pPr marL="285750" indent="-285750">
              <a:lnSpc>
                <a:spcPct val="150000"/>
              </a:lnSpc>
              <a:buFontTx/>
              <a:buChar char="-"/>
            </a:pPr>
            <a:r>
              <a:rPr lang="fr-FR" dirty="0">
                <a:hlinkClick r:id="rId7" action="ppaction://hlinksldjump"/>
              </a:rPr>
              <a:t>Système génito-urinaire et hormones sexuelles</a:t>
            </a:r>
            <a:endParaRPr lang="fr-FR" dirty="0"/>
          </a:p>
          <a:p>
            <a:pPr marL="285750" indent="-285750">
              <a:lnSpc>
                <a:spcPct val="150000"/>
              </a:lnSpc>
              <a:buFontTx/>
              <a:buChar char="-"/>
            </a:pPr>
            <a:r>
              <a:rPr lang="fr-FR" dirty="0">
                <a:hlinkClick r:id="rId8" action="ppaction://hlinksldjump"/>
              </a:rPr>
              <a:t>Agents anti-infectieux à usage systémique</a:t>
            </a:r>
            <a:endParaRPr lang="fr-FR" dirty="0"/>
          </a:p>
          <a:p>
            <a:pPr marL="285750" indent="-285750">
              <a:lnSpc>
                <a:spcPct val="150000"/>
              </a:lnSpc>
              <a:buFontTx/>
              <a:buChar char="-"/>
            </a:pPr>
            <a:r>
              <a:rPr lang="fr-FR" dirty="0">
                <a:hlinkClick r:id="rId9" action="ppaction://hlinksldjump"/>
              </a:rPr>
              <a:t>Système musculosquelettique</a:t>
            </a:r>
            <a:endParaRPr lang="fr-FR" dirty="0"/>
          </a:p>
          <a:p>
            <a:pPr marL="285750" indent="-285750">
              <a:lnSpc>
                <a:spcPct val="150000"/>
              </a:lnSpc>
              <a:buFontTx/>
              <a:buChar char="-"/>
            </a:pPr>
            <a:r>
              <a:rPr lang="fr-FR" dirty="0">
                <a:hlinkClick r:id="rId10" action="ppaction://hlinksldjump"/>
              </a:rPr>
              <a:t>Système nerveux</a:t>
            </a:r>
            <a:endParaRPr lang="fr-FR" dirty="0"/>
          </a:p>
          <a:p>
            <a:pPr marL="285750" indent="-285750">
              <a:lnSpc>
                <a:spcPct val="150000"/>
              </a:lnSpc>
              <a:buFontTx/>
              <a:buChar char="-"/>
            </a:pPr>
            <a:r>
              <a:rPr lang="fr-FR" dirty="0">
                <a:hlinkClick r:id="rId11" action="ppaction://hlinksldjump"/>
              </a:rPr>
              <a:t>Système respiratoire</a:t>
            </a:r>
            <a:endParaRPr lang="fr-FR" dirty="0"/>
          </a:p>
          <a:p>
            <a:pPr marL="285750" indent="-285750">
              <a:lnSpc>
                <a:spcPct val="150000"/>
              </a:lnSpc>
              <a:buFontTx/>
              <a:buChar char="-"/>
            </a:pPr>
            <a:r>
              <a:rPr lang="fr-FR" dirty="0">
                <a:hlinkClick r:id="rId12" action="ppaction://hlinksldjump"/>
              </a:rPr>
              <a:t>Organes sensoriels</a:t>
            </a:r>
            <a:endParaRPr lang="fr-FR" b="1" dirty="0">
              <a:solidFill>
                <a:schemeClr val="bg1"/>
              </a:solidFill>
            </a:endParaRPr>
          </a:p>
        </p:txBody>
      </p:sp>
    </p:spTree>
    <p:extLst>
      <p:ext uri="{BB962C8B-B14F-4D97-AF65-F5344CB8AC3E}">
        <p14:creationId xmlns:p14="http://schemas.microsoft.com/office/powerpoint/2010/main" val="40931501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51911"/>
            <a:ext cx="12192000" cy="700723"/>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ea typeface="Tahoma" panose="020B0604030504040204" pitchFamily="34" charset="0"/>
                <a:cs typeface="Tahoma" panose="020B0604030504040204" pitchFamily="34" charset="0"/>
              </a:rPr>
              <a:t>GESTODENE/ETHINYLESTRADIOL  </a:t>
            </a:r>
          </a:p>
          <a:p>
            <a:pPr>
              <a:defRPr/>
            </a:pPr>
            <a:r>
              <a:rPr lang="fr-FR" b="1" dirty="0" err="1">
                <a:ea typeface="Tahoma" panose="020B0604030504040204" pitchFamily="34" charset="0"/>
                <a:cs typeface="Tahoma" panose="020B0604030504040204" pitchFamily="34" charset="0"/>
              </a:rPr>
              <a:t>Harmonet</a:t>
            </a:r>
            <a:r>
              <a:rPr lang="fr-FR" b="1" baseline="30000" dirty="0">
                <a:ea typeface="Tahoma" panose="020B0604030504040204" pitchFamily="34" charset="0"/>
                <a:cs typeface="Tahoma" panose="020B0604030504040204" pitchFamily="34" charset="0"/>
              </a:rPr>
              <a:t>®</a:t>
            </a:r>
            <a:r>
              <a:rPr lang="fr-FR" b="1" dirty="0">
                <a:ea typeface="Tahoma" panose="020B0604030504040204" pitchFamily="34" charset="0"/>
                <a:cs typeface="Tahoma" panose="020B0604030504040204" pitchFamily="34" charset="0"/>
              </a:rPr>
              <a:t>, </a:t>
            </a:r>
            <a:r>
              <a:rPr lang="fr-FR" b="1" dirty="0" err="1">
                <a:ea typeface="Tahoma" panose="020B0604030504040204" pitchFamily="34" charset="0"/>
                <a:cs typeface="Tahoma" panose="020B0604030504040204" pitchFamily="34" charset="0"/>
              </a:rPr>
              <a:t>Minulet</a:t>
            </a:r>
            <a:r>
              <a:rPr lang="fr-FR" b="1" baseline="30000" dirty="0">
                <a:ea typeface="Tahoma" panose="020B0604030504040204" pitchFamily="34" charset="0"/>
                <a:cs typeface="Tahoma" panose="020B0604030504040204" pitchFamily="34" charset="0"/>
              </a:rPr>
              <a:t>®</a:t>
            </a:r>
            <a:r>
              <a:rPr lang="fr-FR" b="1" dirty="0">
                <a:ea typeface="Tahoma" panose="020B0604030504040204" pitchFamily="34" charset="0"/>
                <a:cs typeface="Tahoma" panose="020B0604030504040204" pitchFamily="34" charset="0"/>
              </a:rPr>
              <a:t>, </a:t>
            </a:r>
            <a:r>
              <a:rPr lang="fr-FR" b="1" dirty="0" err="1">
                <a:ea typeface="Tahoma" panose="020B0604030504040204" pitchFamily="34" charset="0"/>
                <a:cs typeface="Tahoma" panose="020B0604030504040204" pitchFamily="34" charset="0"/>
              </a:rPr>
              <a:t>Meliane</a:t>
            </a:r>
            <a:r>
              <a:rPr lang="fr-FR" b="1" baseline="30000" dirty="0">
                <a:ea typeface="Tahoma" panose="020B0604030504040204" pitchFamily="34" charset="0"/>
                <a:cs typeface="Tahoma" panose="020B0604030504040204" pitchFamily="34" charset="0"/>
              </a:rPr>
              <a:t>®</a:t>
            </a:r>
            <a:r>
              <a:rPr lang="fr-FR" b="1" dirty="0">
                <a:ea typeface="Tahoma" panose="020B0604030504040204" pitchFamily="34" charset="0"/>
                <a:cs typeface="Tahoma" panose="020B0604030504040204" pitchFamily="34" charset="0"/>
              </a:rPr>
              <a:t>, </a:t>
            </a:r>
            <a:r>
              <a:rPr lang="fr-FR" b="1" dirty="0" err="1">
                <a:ea typeface="Tahoma" panose="020B0604030504040204" pitchFamily="34" charset="0"/>
                <a:cs typeface="Tahoma" panose="020B0604030504040204" pitchFamily="34" charset="0"/>
              </a:rPr>
              <a:t>Minesse</a:t>
            </a:r>
            <a:r>
              <a:rPr lang="fr-FR" b="1" baseline="30000" dirty="0">
                <a:ea typeface="Tahoma" panose="020B0604030504040204" pitchFamily="34" charset="0"/>
                <a:cs typeface="Tahoma" panose="020B0604030504040204" pitchFamily="34" charset="0"/>
              </a:rPr>
              <a:t>®</a:t>
            </a:r>
            <a:r>
              <a:rPr lang="fr-FR" b="1" dirty="0">
                <a:ea typeface="Tahoma" panose="020B0604030504040204" pitchFamily="34" charset="0"/>
                <a:cs typeface="Tahoma" panose="020B0604030504040204" pitchFamily="34" charset="0"/>
              </a:rPr>
              <a:t>, </a:t>
            </a:r>
            <a:r>
              <a:rPr lang="fr-FR" b="1" dirty="0" err="1">
                <a:ea typeface="Tahoma" panose="020B0604030504040204" pitchFamily="34" charset="0"/>
                <a:cs typeface="Tahoma" panose="020B0604030504040204" pitchFamily="34" charset="0"/>
              </a:rPr>
              <a:t>Melodia</a:t>
            </a:r>
            <a:r>
              <a:rPr lang="fr-FR" b="1" baseline="30000" dirty="0">
                <a:ea typeface="Tahoma" panose="020B0604030504040204" pitchFamily="34" charset="0"/>
                <a:cs typeface="Tahoma" panose="020B0604030504040204" pitchFamily="34" charset="0"/>
              </a:rPr>
              <a:t>®</a:t>
            </a:r>
            <a:r>
              <a:rPr lang="fr-FR" b="1" dirty="0">
                <a:ea typeface="Tahoma" panose="020B0604030504040204" pitchFamily="34" charset="0"/>
                <a:cs typeface="Tahoma" panose="020B0604030504040204" pitchFamily="34" charset="0"/>
              </a:rPr>
              <a:t> et spécialités génériques, </a:t>
            </a:r>
            <a:r>
              <a:rPr lang="fr-FR" b="1" dirty="0" err="1">
                <a:ea typeface="Tahoma" panose="020B0604030504040204" pitchFamily="34" charset="0"/>
                <a:cs typeface="Tahoma" panose="020B0604030504040204" pitchFamily="34" charset="0"/>
              </a:rPr>
              <a:t>Perleane</a:t>
            </a:r>
            <a:r>
              <a:rPr lang="fr-FR" b="1" baseline="30000" dirty="0">
                <a:ea typeface="Tahoma" panose="020B0604030504040204" pitchFamily="34" charset="0"/>
                <a:cs typeface="Tahoma" panose="020B0604030504040204" pitchFamily="34" charset="0"/>
              </a:rPr>
              <a:t>®</a:t>
            </a:r>
            <a:r>
              <a:rPr lang="fr-FR" b="1" dirty="0">
                <a:ea typeface="Tahoma" panose="020B0604030504040204" pitchFamily="34" charset="0"/>
                <a:cs typeface="Tahoma" panose="020B0604030504040204" pitchFamily="34" charset="0"/>
              </a:rPr>
              <a:t> </a:t>
            </a:r>
            <a:endParaRPr b="1" dirty="0">
              <a:solidFill>
                <a:schemeClr val="bg1"/>
              </a:solidFill>
            </a:endParaRP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100</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565008" y="4517470"/>
            <a:ext cx="11216643" cy="584775"/>
          </a:xfrm>
          <a:prstGeom prst="rect">
            <a:avLst/>
          </a:prstGeom>
          <a:noFill/>
        </p:spPr>
        <p:txBody>
          <a:bodyPr wrap="square" rtlCol="0">
            <a:spAutoFit/>
          </a:bodyPr>
          <a:lstStyle/>
          <a:p>
            <a:pPr marL="285750" indent="-285750" algn="just">
              <a:buFontTx/>
              <a:buChar char="-"/>
            </a:pPr>
            <a:r>
              <a:rPr lang="fr-FR" sz="1600" dirty="0" smtClean="0"/>
              <a:t>Contraceptifs </a:t>
            </a:r>
            <a:r>
              <a:rPr lang="fr-FR" sz="1600" dirty="0"/>
              <a:t>estroprogestatifs de 2</a:t>
            </a:r>
            <a:r>
              <a:rPr lang="fr-FR" sz="1600" baseline="30000" dirty="0"/>
              <a:t>ème</a:t>
            </a:r>
            <a:r>
              <a:rPr lang="fr-FR" sz="1600" dirty="0"/>
              <a:t> g</a:t>
            </a:r>
            <a:r>
              <a:rPr lang="fr-FR" sz="1600" dirty="0" smtClean="0"/>
              <a:t>énération </a:t>
            </a:r>
            <a:r>
              <a:rPr lang="fr-FR" sz="1600" dirty="0"/>
              <a:t>: lévonorgestrel/</a:t>
            </a:r>
            <a:r>
              <a:rPr lang="fr-FR" sz="1600" dirty="0" err="1"/>
              <a:t>éthinylestradiol</a:t>
            </a:r>
            <a:r>
              <a:rPr lang="fr-FR" sz="1600" dirty="0"/>
              <a:t> ; </a:t>
            </a:r>
            <a:endParaRPr lang="fr-FR" sz="1600" dirty="0" smtClean="0"/>
          </a:p>
          <a:p>
            <a:pPr marL="285750" indent="-285750" algn="just">
              <a:buFontTx/>
              <a:buChar char="-"/>
            </a:pPr>
            <a:r>
              <a:rPr lang="fr-FR" sz="1600" dirty="0" smtClean="0"/>
              <a:t>Contraceptifs </a:t>
            </a:r>
            <a:r>
              <a:rPr lang="fr-FR" sz="1600" dirty="0"/>
              <a:t>uniquement progestatifs.</a:t>
            </a:r>
          </a:p>
        </p:txBody>
      </p:sp>
      <p:sp>
        <p:nvSpPr>
          <p:cNvPr id="38" name="ZoneTexte 37">
            <a:extLst>
              <a:ext uri="{FF2B5EF4-FFF2-40B4-BE49-F238E27FC236}">
                <a16:creationId xmlns:a16="http://schemas.microsoft.com/office/drawing/2014/main" id="{6E7AA596-4C81-40A3-986A-1DDC81A16967}"/>
              </a:ext>
            </a:extLst>
          </p:cNvPr>
          <p:cNvSpPr txBox="1"/>
          <p:nvPr/>
        </p:nvSpPr>
        <p:spPr bwMode="auto">
          <a:xfrm>
            <a:off x="567384" y="2579990"/>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4E7C13D7-B6D9-48CB-BE07-4EF9082AB5D2}"/>
              </a:ext>
            </a:extLst>
          </p:cNvPr>
          <p:cNvPicPr>
            <a:picLocks noChangeAspect="1"/>
          </p:cNvPicPr>
          <p:nvPr/>
        </p:nvPicPr>
        <p:blipFill>
          <a:blip r:embed="rId3"/>
          <a:stretch>
            <a:fillRect/>
          </a:stretch>
        </p:blipFill>
        <p:spPr bwMode="auto">
          <a:xfrm>
            <a:off x="45133" y="2448057"/>
            <a:ext cx="572757" cy="646275"/>
          </a:xfrm>
          <a:prstGeom prst="rect">
            <a:avLst/>
          </a:prstGeom>
        </p:spPr>
      </p:pic>
      <p:pic>
        <p:nvPicPr>
          <p:cNvPr id="40" name="Image 39">
            <a:extLst>
              <a:ext uri="{FF2B5EF4-FFF2-40B4-BE49-F238E27FC236}">
                <a16:creationId xmlns:a16="http://schemas.microsoft.com/office/drawing/2014/main" id="{CB51F469-6D69-4271-8010-F40F38C53217}"/>
              </a:ext>
            </a:extLst>
          </p:cNvPr>
          <p:cNvPicPr>
            <a:picLocks noChangeAspect="1"/>
          </p:cNvPicPr>
          <p:nvPr/>
        </p:nvPicPr>
        <p:blipFill>
          <a:blip r:embed="rId4"/>
          <a:stretch>
            <a:fillRect/>
          </a:stretch>
        </p:blipFill>
        <p:spPr bwMode="auto">
          <a:xfrm>
            <a:off x="149745" y="3842676"/>
            <a:ext cx="432047" cy="684362"/>
          </a:xfrm>
          <a:prstGeom prst="rect">
            <a:avLst/>
          </a:prstGeom>
        </p:spPr>
      </p:pic>
      <p:sp>
        <p:nvSpPr>
          <p:cNvPr id="41" name="ZoneTexte 40">
            <a:extLst>
              <a:ext uri="{FF2B5EF4-FFF2-40B4-BE49-F238E27FC236}">
                <a16:creationId xmlns:a16="http://schemas.microsoft.com/office/drawing/2014/main" id="{F758005A-4399-4460-ADE3-6A42779EE859}"/>
              </a:ext>
            </a:extLst>
          </p:cNvPr>
          <p:cNvSpPr txBox="1"/>
          <p:nvPr/>
        </p:nvSpPr>
        <p:spPr bwMode="auto">
          <a:xfrm>
            <a:off x="565008" y="4144092"/>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42" name="ZoneTexte 41">
            <a:extLst>
              <a:ext uri="{FF2B5EF4-FFF2-40B4-BE49-F238E27FC236}">
                <a16:creationId xmlns:a16="http://schemas.microsoft.com/office/drawing/2014/main" id="{7A46F052-A2DC-4A0E-9EFA-A6C6F728456D}"/>
              </a:ext>
            </a:extLst>
          </p:cNvPr>
          <p:cNvSpPr txBox="1"/>
          <p:nvPr/>
        </p:nvSpPr>
        <p:spPr bwMode="auto">
          <a:xfrm>
            <a:off x="2250587" y="5612145"/>
            <a:ext cx="9334886" cy="885371"/>
          </a:xfrm>
          <a:prstGeom prst="rect">
            <a:avLst/>
          </a:prstGeom>
          <a:noFill/>
        </p:spPr>
        <p:txBody>
          <a:bodyPr wrap="square" rtlCol="0">
            <a:spAutoFit/>
          </a:bodyPr>
          <a:lstStyle/>
          <a:p>
            <a:pPr lvl="0" rtl="0">
              <a:lnSpc>
                <a:spcPct val="90000"/>
              </a:lnSpc>
              <a:spcBef>
                <a:spcPts val="1000"/>
              </a:spcBef>
            </a:pPr>
            <a:r>
              <a:rPr lang="fr-FR" sz="1600" dirty="0">
                <a:hlinkClick r:id="rId5"/>
              </a:rPr>
              <a:t>Pilules contraceptives ou contraceptifs d'urgence commercialisés en France : Classement par niveau de risque thromboembolique veineux, ANSM, juillet 2023</a:t>
            </a:r>
            <a:endParaRPr lang="fr-FR" sz="1600" dirty="0"/>
          </a:p>
          <a:p>
            <a:pPr rtl="0">
              <a:lnSpc>
                <a:spcPct val="90000"/>
              </a:lnSpc>
              <a:spcBef>
                <a:spcPts val="1000"/>
              </a:spcBef>
            </a:pPr>
            <a:r>
              <a:rPr lang="fr-FR" sz="1600" dirty="0">
                <a:hlinkClick r:id="rId6"/>
              </a:rPr>
              <a:t>Contraception - Travaux de la HAS, des outils pour les professionnels, HAS, septembre 2018</a:t>
            </a:r>
            <a:endParaRPr lang="fr-FR" sz="1600" dirty="0"/>
          </a:p>
        </p:txBody>
      </p:sp>
      <p:pic>
        <p:nvPicPr>
          <p:cNvPr id="43" name="Image 42">
            <a:extLst>
              <a:ext uri="{FF2B5EF4-FFF2-40B4-BE49-F238E27FC236}">
                <a16:creationId xmlns:a16="http://schemas.microsoft.com/office/drawing/2014/main" id="{1CCA357F-4014-4C01-9FD2-90C6A6350D1E}"/>
              </a:ext>
            </a:extLst>
          </p:cNvPr>
          <p:cNvPicPr>
            <a:picLocks noChangeAspect="1"/>
          </p:cNvPicPr>
          <p:nvPr/>
        </p:nvPicPr>
        <p:blipFill>
          <a:blip r:embed="rId7"/>
          <a:stretch>
            <a:fillRect/>
          </a:stretch>
        </p:blipFill>
        <p:spPr bwMode="auto">
          <a:xfrm>
            <a:off x="0" y="5573675"/>
            <a:ext cx="696641" cy="406838"/>
          </a:xfrm>
          <a:prstGeom prst="rect">
            <a:avLst/>
          </a:prstGeom>
        </p:spPr>
      </p:pic>
      <p:sp>
        <p:nvSpPr>
          <p:cNvPr id="3" name="Rectangle 2">
            <a:extLst>
              <a:ext uri="{FF2B5EF4-FFF2-40B4-BE49-F238E27FC236}">
                <a16:creationId xmlns:a16="http://schemas.microsoft.com/office/drawing/2014/main" id="{659A3766-64C1-4F52-A9FC-DF74199824FB}"/>
              </a:ext>
            </a:extLst>
          </p:cNvPr>
          <p:cNvSpPr/>
          <p:nvPr/>
        </p:nvSpPr>
        <p:spPr>
          <a:xfrm>
            <a:off x="2565746" y="862369"/>
            <a:ext cx="7040041" cy="830997"/>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G03AA10</a:t>
            </a:r>
            <a:r>
              <a:rPr lang="fr-FR" sz="1600" kern="1200" dirty="0"/>
              <a:t>, </a:t>
            </a:r>
            <a:r>
              <a:rPr lang="fr-FR" sz="1600" dirty="0"/>
              <a:t>progestatifs et estrogènes en association fixe, </a:t>
            </a:r>
          </a:p>
          <a:p>
            <a:r>
              <a:rPr lang="fr-FR" sz="1600" dirty="0"/>
              <a:t>PERLEANE : G03AB06, progestatifs et estrogènes pour administration séquentielle, (système génito-urinaire et hormones sexuelles).</a:t>
            </a:r>
          </a:p>
        </p:txBody>
      </p:sp>
      <p:sp>
        <p:nvSpPr>
          <p:cNvPr id="44" name="Rectangle 43">
            <a:extLst>
              <a:ext uri="{FF2B5EF4-FFF2-40B4-BE49-F238E27FC236}">
                <a16:creationId xmlns:a16="http://schemas.microsoft.com/office/drawing/2014/main" id="{25218F75-FC1F-4E1A-AA6D-25884CE669FF}"/>
              </a:ext>
            </a:extLst>
          </p:cNvPr>
          <p:cNvSpPr/>
          <p:nvPr/>
        </p:nvSpPr>
        <p:spPr>
          <a:xfrm>
            <a:off x="227203" y="1916042"/>
            <a:ext cx="2791149" cy="338554"/>
          </a:xfrm>
          <a:prstGeom prst="rect">
            <a:avLst/>
          </a:prstGeom>
          <a:noFill/>
          <a:ln w="19050">
            <a:solidFill>
              <a:srgbClr val="FF00FF"/>
            </a:solidFill>
          </a:ln>
        </p:spPr>
        <p:txBody>
          <a:bodyPr wrap="square" rtlCol="0">
            <a:spAutoFit/>
          </a:bodyPr>
          <a:lstStyle/>
          <a:p>
            <a:pPr algn="just"/>
            <a:r>
              <a:rPr lang="fr-FR" sz="1600" dirty="0"/>
              <a:t>Contraception hormonale orale</a:t>
            </a:r>
          </a:p>
        </p:txBody>
      </p:sp>
      <p:sp>
        <p:nvSpPr>
          <p:cNvPr id="45" name="Rectangle 44">
            <a:extLst>
              <a:ext uri="{FF2B5EF4-FFF2-40B4-BE49-F238E27FC236}">
                <a16:creationId xmlns:a16="http://schemas.microsoft.com/office/drawing/2014/main" id="{9803B80F-29B8-4497-85DD-5A2431868E6A}"/>
              </a:ext>
            </a:extLst>
          </p:cNvPr>
          <p:cNvSpPr/>
          <p:nvPr/>
        </p:nvSpPr>
        <p:spPr>
          <a:xfrm>
            <a:off x="617890" y="2851477"/>
            <a:ext cx="11314168" cy="1077218"/>
          </a:xfrm>
          <a:prstGeom prst="rect">
            <a:avLst/>
          </a:prstGeom>
        </p:spPr>
        <p:txBody>
          <a:bodyPr wrap="square">
            <a:spAutoFit/>
          </a:bodyPr>
          <a:lstStyle/>
          <a:p>
            <a:pPr algn="just"/>
            <a:r>
              <a:rPr lang="fr-FR" sz="1600" u="sng" dirty="0">
                <a:hlinkClick r:id="rId8"/>
              </a:rPr>
              <a:t>Avis CT HAS 19/09/2012 </a:t>
            </a:r>
            <a:r>
              <a:rPr lang="fr-FR" sz="1600" u="sng" dirty="0"/>
              <a:t>et </a:t>
            </a:r>
            <a:r>
              <a:rPr lang="fr-FR" sz="1600" u="sng" dirty="0">
                <a:hlinkClick r:id="rId9"/>
              </a:rPr>
              <a:t>20/06/2012</a:t>
            </a:r>
            <a:r>
              <a:rPr lang="fr-FR" sz="1600" u="sng" dirty="0"/>
              <a:t> </a:t>
            </a:r>
          </a:p>
          <a:p>
            <a:pPr algn="just"/>
            <a:r>
              <a:rPr lang="fr-FR" sz="1600" dirty="0"/>
              <a:t>Les données disponibles ne permettent plus de positionner les contraceptifs oraux de 3</a:t>
            </a:r>
            <a:r>
              <a:rPr lang="fr-FR" sz="1600" baseline="30000" dirty="0"/>
              <a:t>ème</a:t>
            </a:r>
            <a:r>
              <a:rPr lang="fr-FR" sz="1600" dirty="0"/>
              <a:t> génération en deuxième intention. </a:t>
            </a:r>
          </a:p>
          <a:p>
            <a:pPr algn="just"/>
            <a:r>
              <a:rPr lang="fr-FR" sz="1600" dirty="0"/>
              <a:t>Surrisque d'événements thrombo-emboliques veineux et absence d'avantage démontré en termes de tolérance clinique pour les femmes exposées aux contraceptifs oraux de 3</a:t>
            </a:r>
            <a:r>
              <a:rPr lang="fr-FR" sz="1600" baseline="30000" dirty="0"/>
              <a:t>ème</a:t>
            </a:r>
            <a:r>
              <a:rPr lang="fr-FR" sz="1600" dirty="0"/>
              <a:t> génération par rapport aux contraceptifs oraux de 2</a:t>
            </a:r>
            <a:r>
              <a:rPr lang="fr-FR" sz="1600" baseline="30000" dirty="0"/>
              <a:t>ème </a:t>
            </a:r>
            <a:r>
              <a:rPr lang="fr-FR" sz="1600" dirty="0"/>
              <a:t>ou de 1</a:t>
            </a:r>
            <a:r>
              <a:rPr lang="fr-FR" sz="1600" baseline="30000" dirty="0"/>
              <a:t>ère</a:t>
            </a:r>
            <a:r>
              <a:rPr lang="fr-FR" sz="1600" dirty="0"/>
              <a:t> génération.</a:t>
            </a:r>
          </a:p>
        </p:txBody>
      </p:sp>
      <p:sp>
        <p:nvSpPr>
          <p:cNvPr id="46" name="ZoneTexte 45">
            <a:extLst>
              <a:ext uri="{FF2B5EF4-FFF2-40B4-BE49-F238E27FC236}">
                <a16:creationId xmlns:a16="http://schemas.microsoft.com/office/drawing/2014/main" id="{A676247C-8EE9-43E1-9FC1-67BA5D33E597}"/>
              </a:ext>
            </a:extLst>
          </p:cNvPr>
          <p:cNvSpPr txBox="1"/>
          <p:nvPr/>
        </p:nvSpPr>
        <p:spPr bwMode="auto">
          <a:xfrm>
            <a:off x="617889" y="5612145"/>
            <a:ext cx="1710619" cy="369332"/>
          </a:xfrm>
          <a:prstGeom prst="rect">
            <a:avLst/>
          </a:prstGeom>
          <a:noFill/>
        </p:spPr>
        <p:txBody>
          <a:bodyPr wrap="square" rtlCol="0">
            <a:spAutoFit/>
          </a:bodyPr>
          <a:lstStyle/>
          <a:p>
            <a:r>
              <a:rPr lang="fr-FR" b="1" dirty="0" smtClean="0">
                <a:solidFill>
                  <a:srgbClr val="000099"/>
                </a:solidFill>
              </a:rPr>
              <a:t>Sources utiles </a:t>
            </a:r>
            <a:r>
              <a:rPr lang="fr-FR" b="1" dirty="0">
                <a:solidFill>
                  <a:srgbClr val="000099"/>
                </a:solidFill>
              </a:rPr>
              <a:t>: </a:t>
            </a:r>
          </a:p>
        </p:txBody>
      </p:sp>
      <p:pic>
        <p:nvPicPr>
          <p:cNvPr id="47" name="Image 46">
            <a:hlinkClick r:id="rId10" action="ppaction://hlinksldjump"/>
            <a:extLst>
              <a:ext uri="{FF2B5EF4-FFF2-40B4-BE49-F238E27FC236}">
                <a16:creationId xmlns:a16="http://schemas.microsoft.com/office/drawing/2014/main" id="{F740419D-5525-4D8F-B196-8F580017A3D3}"/>
              </a:ext>
            </a:extLst>
          </p:cNvPr>
          <p:cNvPicPr>
            <a:picLocks noChangeAspect="1"/>
          </p:cNvPicPr>
          <p:nvPr/>
        </p:nvPicPr>
        <p:blipFill>
          <a:blip r:embed="rId11"/>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1833820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ea typeface="Tahoma" panose="020B0604030504040204" pitchFamily="34" charset="0"/>
                <a:cs typeface="Tahoma" panose="020B0604030504040204" pitchFamily="34" charset="0"/>
              </a:rPr>
              <a:t>ETHINYLESTRADIOL/NORGESTIMATE  </a:t>
            </a:r>
            <a:br>
              <a:rPr lang="fr-FR" dirty="0">
                <a:solidFill>
                  <a:schemeClr val="bg1"/>
                </a:solidFill>
                <a:ea typeface="Tahoma" panose="020B0604030504040204" pitchFamily="34" charset="0"/>
                <a:cs typeface="Tahoma" panose="020B0604030504040204" pitchFamily="34" charset="0"/>
              </a:rPr>
            </a:br>
            <a:r>
              <a:rPr lang="fr-FR" b="1" dirty="0" err="1">
                <a:solidFill>
                  <a:schemeClr val="bg1"/>
                </a:solidFill>
                <a:ea typeface="Tahoma" panose="020B0604030504040204" pitchFamily="34" charset="0"/>
                <a:cs typeface="Tahoma" panose="020B0604030504040204" pitchFamily="34" charset="0"/>
              </a:rPr>
              <a:t>Optikinzy</a:t>
            </a:r>
            <a:r>
              <a:rPr lang="fr-FR" b="1" baseline="30000" dirty="0">
                <a:solidFill>
                  <a:schemeClr val="bg1"/>
                </a:solidFill>
                <a:ea typeface="Tahoma" panose="020B0604030504040204" pitchFamily="34" charset="0"/>
                <a:cs typeface="Tahoma" panose="020B0604030504040204" pitchFamily="34" charset="0"/>
              </a:rPr>
              <a:t>®</a:t>
            </a:r>
            <a:r>
              <a:rPr lang="fr-FR" b="1" dirty="0">
                <a:solidFill>
                  <a:schemeClr val="bg1"/>
                </a:solidFill>
                <a:ea typeface="Tahoma" panose="020B0604030504040204" pitchFamily="34" charset="0"/>
                <a:cs typeface="Tahoma" panose="020B0604030504040204" pitchFamily="34" charset="0"/>
              </a:rPr>
              <a:t> 250mcg/35mcg</a:t>
            </a:r>
            <a:endParaRPr b="1" dirty="0">
              <a:solidFill>
                <a:schemeClr val="bg1"/>
              </a:solidFill>
              <a:ea typeface="Tahoma" panose="020B0604030504040204" pitchFamily="34" charset="0"/>
              <a:cs typeface="Tahoma" panose="020B0604030504040204" pitchFamily="34" charset="0"/>
            </a:endParaRP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101</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594238" y="4521272"/>
            <a:ext cx="11216643" cy="584775"/>
          </a:xfrm>
          <a:prstGeom prst="rect">
            <a:avLst/>
          </a:prstGeom>
          <a:noFill/>
        </p:spPr>
        <p:txBody>
          <a:bodyPr wrap="square" rtlCol="0">
            <a:spAutoFit/>
          </a:bodyPr>
          <a:lstStyle/>
          <a:p>
            <a:pPr algn="just"/>
            <a:r>
              <a:rPr lang="fr-FR" sz="1600" dirty="0"/>
              <a:t>- Contraceptifs </a:t>
            </a:r>
            <a:r>
              <a:rPr lang="fr-FR" sz="1600" dirty="0" err="1"/>
              <a:t>estroprogestatifs</a:t>
            </a:r>
            <a:r>
              <a:rPr lang="fr-FR" sz="1600" dirty="0"/>
              <a:t> de 2</a:t>
            </a:r>
            <a:r>
              <a:rPr lang="fr-FR" sz="1600" baseline="30000" dirty="0"/>
              <a:t>ème</a:t>
            </a:r>
            <a:r>
              <a:rPr lang="fr-FR" sz="1600" dirty="0"/>
              <a:t> génération : </a:t>
            </a:r>
            <a:r>
              <a:rPr lang="fr-FR" sz="1600" dirty="0" err="1"/>
              <a:t>lévonorgestrel</a:t>
            </a:r>
            <a:r>
              <a:rPr lang="fr-FR" sz="1600" dirty="0"/>
              <a:t>/</a:t>
            </a:r>
            <a:r>
              <a:rPr lang="fr-FR" sz="1600" dirty="0" err="1"/>
              <a:t>éthinylestradiol</a:t>
            </a:r>
            <a:r>
              <a:rPr lang="fr-FR" sz="1600" dirty="0"/>
              <a:t> </a:t>
            </a:r>
          </a:p>
          <a:p>
            <a:pPr algn="just">
              <a:buFontTx/>
              <a:buChar char="-"/>
            </a:pPr>
            <a:r>
              <a:rPr lang="fr-FR" sz="1600" dirty="0"/>
              <a:t> Contraceptifs uniquement progestatifs : désogestrel ou lévonorgestrel.</a:t>
            </a:r>
          </a:p>
        </p:txBody>
      </p:sp>
      <p:sp>
        <p:nvSpPr>
          <p:cNvPr id="38" name="ZoneTexte 37">
            <a:extLst>
              <a:ext uri="{FF2B5EF4-FFF2-40B4-BE49-F238E27FC236}">
                <a16:creationId xmlns:a16="http://schemas.microsoft.com/office/drawing/2014/main" id="{92093B6D-B209-4B0D-86C3-CDAF79D1ED8D}"/>
              </a:ext>
            </a:extLst>
          </p:cNvPr>
          <p:cNvSpPr txBox="1"/>
          <p:nvPr/>
        </p:nvSpPr>
        <p:spPr bwMode="auto">
          <a:xfrm>
            <a:off x="665400" y="2432470"/>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54AF4697-6D2A-4153-A3BB-BAEF0AFE4B2F}"/>
              </a:ext>
            </a:extLst>
          </p:cNvPr>
          <p:cNvPicPr>
            <a:picLocks noChangeAspect="1"/>
          </p:cNvPicPr>
          <p:nvPr/>
        </p:nvPicPr>
        <p:blipFill>
          <a:blip r:embed="rId3"/>
          <a:stretch>
            <a:fillRect/>
          </a:stretch>
        </p:blipFill>
        <p:spPr bwMode="auto">
          <a:xfrm>
            <a:off x="143149" y="2300537"/>
            <a:ext cx="572757" cy="646275"/>
          </a:xfrm>
          <a:prstGeom prst="rect">
            <a:avLst/>
          </a:prstGeom>
        </p:spPr>
      </p:pic>
      <p:pic>
        <p:nvPicPr>
          <p:cNvPr id="40" name="Image 39">
            <a:extLst>
              <a:ext uri="{FF2B5EF4-FFF2-40B4-BE49-F238E27FC236}">
                <a16:creationId xmlns:a16="http://schemas.microsoft.com/office/drawing/2014/main" id="{C0D3363D-D6A6-413F-A6C5-B967981AFE5A}"/>
              </a:ext>
            </a:extLst>
          </p:cNvPr>
          <p:cNvPicPr>
            <a:picLocks noChangeAspect="1"/>
          </p:cNvPicPr>
          <p:nvPr/>
        </p:nvPicPr>
        <p:blipFill>
          <a:blip r:embed="rId4"/>
          <a:stretch>
            <a:fillRect/>
          </a:stretch>
        </p:blipFill>
        <p:spPr bwMode="auto">
          <a:xfrm>
            <a:off x="143149" y="3852144"/>
            <a:ext cx="432047" cy="684362"/>
          </a:xfrm>
          <a:prstGeom prst="rect">
            <a:avLst/>
          </a:prstGeom>
        </p:spPr>
      </p:pic>
      <p:sp>
        <p:nvSpPr>
          <p:cNvPr id="41" name="ZoneTexte 40">
            <a:extLst>
              <a:ext uri="{FF2B5EF4-FFF2-40B4-BE49-F238E27FC236}">
                <a16:creationId xmlns:a16="http://schemas.microsoft.com/office/drawing/2014/main" id="{C757BBB8-10AA-4B8E-B166-23FFFF0B7061}"/>
              </a:ext>
            </a:extLst>
          </p:cNvPr>
          <p:cNvSpPr txBox="1"/>
          <p:nvPr/>
        </p:nvSpPr>
        <p:spPr bwMode="auto">
          <a:xfrm>
            <a:off x="720740" y="4144701"/>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42" name="ZoneTexte 41">
            <a:extLst>
              <a:ext uri="{FF2B5EF4-FFF2-40B4-BE49-F238E27FC236}">
                <a16:creationId xmlns:a16="http://schemas.microsoft.com/office/drawing/2014/main" id="{FCD7A0C9-7223-4C41-811D-50DFD198D017}"/>
              </a:ext>
            </a:extLst>
          </p:cNvPr>
          <p:cNvSpPr txBox="1"/>
          <p:nvPr/>
        </p:nvSpPr>
        <p:spPr bwMode="auto">
          <a:xfrm>
            <a:off x="839790" y="5668369"/>
            <a:ext cx="3406237" cy="369332"/>
          </a:xfrm>
          <a:prstGeom prst="rect">
            <a:avLst/>
          </a:prstGeom>
          <a:noFill/>
        </p:spPr>
        <p:txBody>
          <a:bodyPr wrap="square" rtlCol="0">
            <a:spAutoFit/>
          </a:bodyPr>
          <a:lstStyle/>
          <a:p>
            <a:r>
              <a:rPr lang="fr-FR" b="1" dirty="0" smtClean="0">
                <a:solidFill>
                  <a:srgbClr val="000099"/>
                </a:solidFill>
              </a:rPr>
              <a:t>Sources utiles </a:t>
            </a:r>
            <a:r>
              <a:rPr lang="fr-FR" b="1" dirty="0">
                <a:solidFill>
                  <a:srgbClr val="000099"/>
                </a:solidFill>
              </a:rPr>
              <a:t>: </a:t>
            </a:r>
          </a:p>
        </p:txBody>
      </p:sp>
      <p:pic>
        <p:nvPicPr>
          <p:cNvPr id="43" name="Image 42">
            <a:extLst>
              <a:ext uri="{FF2B5EF4-FFF2-40B4-BE49-F238E27FC236}">
                <a16:creationId xmlns:a16="http://schemas.microsoft.com/office/drawing/2014/main" id="{F69DDB73-88F3-4052-A201-15169CF28EFA}"/>
              </a:ext>
            </a:extLst>
          </p:cNvPr>
          <p:cNvPicPr>
            <a:picLocks noChangeAspect="1"/>
          </p:cNvPicPr>
          <p:nvPr/>
        </p:nvPicPr>
        <p:blipFill>
          <a:blip r:embed="rId5"/>
          <a:stretch>
            <a:fillRect/>
          </a:stretch>
        </p:blipFill>
        <p:spPr bwMode="auto">
          <a:xfrm>
            <a:off x="143149" y="5627643"/>
            <a:ext cx="696641" cy="406838"/>
          </a:xfrm>
          <a:prstGeom prst="rect">
            <a:avLst/>
          </a:prstGeom>
        </p:spPr>
      </p:pic>
      <p:sp>
        <p:nvSpPr>
          <p:cNvPr id="3" name="Rectangle 2">
            <a:extLst>
              <a:ext uri="{FF2B5EF4-FFF2-40B4-BE49-F238E27FC236}">
                <a16:creationId xmlns:a16="http://schemas.microsoft.com/office/drawing/2014/main" id="{00A7E90B-2596-487A-BF70-8BAEA513B45D}"/>
              </a:ext>
            </a:extLst>
          </p:cNvPr>
          <p:cNvSpPr/>
          <p:nvPr/>
        </p:nvSpPr>
        <p:spPr>
          <a:xfrm>
            <a:off x="1466740" y="854137"/>
            <a:ext cx="9694353" cy="584775"/>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G03AA11</a:t>
            </a:r>
            <a:r>
              <a:rPr lang="fr-FR" sz="1600" kern="1200" dirty="0"/>
              <a:t>, </a:t>
            </a:r>
            <a:r>
              <a:rPr lang="fr-FR" sz="1600" dirty="0"/>
              <a:t>progestatifs et estrogènes en association fixe, (système génito-urinaire </a:t>
            </a:r>
          </a:p>
          <a:p>
            <a:r>
              <a:rPr lang="fr-FR" sz="1600" dirty="0"/>
              <a:t>et hormones sexuelles)</a:t>
            </a:r>
          </a:p>
        </p:txBody>
      </p:sp>
      <p:sp>
        <p:nvSpPr>
          <p:cNvPr id="44" name="Rectangle 43">
            <a:extLst>
              <a:ext uri="{FF2B5EF4-FFF2-40B4-BE49-F238E27FC236}">
                <a16:creationId xmlns:a16="http://schemas.microsoft.com/office/drawing/2014/main" id="{CF795078-8728-471E-A058-03AF0C992128}"/>
              </a:ext>
            </a:extLst>
          </p:cNvPr>
          <p:cNvSpPr/>
          <p:nvPr/>
        </p:nvSpPr>
        <p:spPr bwMode="auto">
          <a:xfrm>
            <a:off x="266494" y="1653265"/>
            <a:ext cx="1844619" cy="338554"/>
          </a:xfrm>
          <a:prstGeom prst="rect">
            <a:avLst/>
          </a:prstGeom>
          <a:noFill/>
          <a:ln w="19050">
            <a:solidFill>
              <a:srgbClr val="FF00FF"/>
            </a:solidFill>
          </a:ln>
        </p:spPr>
        <p:txBody>
          <a:bodyPr wrap="square" rtlCol="0">
            <a:spAutoFit/>
          </a:bodyPr>
          <a:lstStyle/>
          <a:p>
            <a:pPr algn="just"/>
            <a:r>
              <a:rPr lang="fr-FR" sz="1600" dirty="0"/>
              <a:t>Contraception orale</a:t>
            </a:r>
          </a:p>
        </p:txBody>
      </p:sp>
      <p:sp>
        <p:nvSpPr>
          <p:cNvPr id="45" name="Rectangle 44">
            <a:extLst>
              <a:ext uri="{FF2B5EF4-FFF2-40B4-BE49-F238E27FC236}">
                <a16:creationId xmlns:a16="http://schemas.microsoft.com/office/drawing/2014/main" id="{78B42723-FF9D-46B9-9573-2EB05BC898CF}"/>
              </a:ext>
            </a:extLst>
          </p:cNvPr>
          <p:cNvSpPr/>
          <p:nvPr/>
        </p:nvSpPr>
        <p:spPr>
          <a:xfrm>
            <a:off x="663024" y="2754544"/>
            <a:ext cx="11528976" cy="1077218"/>
          </a:xfrm>
          <a:prstGeom prst="rect">
            <a:avLst/>
          </a:prstGeom>
        </p:spPr>
        <p:txBody>
          <a:bodyPr wrap="square">
            <a:spAutoFit/>
          </a:bodyPr>
          <a:lstStyle/>
          <a:p>
            <a:pPr algn="just"/>
            <a:r>
              <a:rPr lang="fr-FR" sz="1600" u="sng" dirty="0">
                <a:hlinkClick r:id="rId6"/>
              </a:rPr>
              <a:t>Avis CT HAS 25/07/18 </a:t>
            </a:r>
            <a:endParaRPr lang="fr-FR" sz="1600" u="sng" dirty="0"/>
          </a:p>
          <a:p>
            <a:pPr algn="just"/>
            <a:r>
              <a:rPr lang="fr-FR" sz="1600" dirty="0"/>
              <a:t>Risque d’augmentation d’événement thromboembolique avec la dose d’</a:t>
            </a:r>
            <a:r>
              <a:rPr lang="fr-FR" sz="1600" dirty="0" err="1"/>
              <a:t>éthinylestradiol</a:t>
            </a:r>
            <a:r>
              <a:rPr lang="fr-FR" sz="1600" dirty="0"/>
              <a:t> égale à 35 µg.</a:t>
            </a:r>
          </a:p>
          <a:p>
            <a:pPr algn="just"/>
            <a:r>
              <a:rPr lang="fr-FR" sz="1600" dirty="0"/>
              <a:t>Absence d’avantage démontré sur le plan de l’efficacité ou de la tolérance clinique par rapport aux contraceptifs oraux </a:t>
            </a:r>
            <a:r>
              <a:rPr lang="fr-FR" sz="1600" dirty="0" err="1"/>
              <a:t>estroprogestatifs</a:t>
            </a:r>
            <a:r>
              <a:rPr lang="fr-FR" sz="1600" dirty="0"/>
              <a:t> contenant du lévonorgestrel.</a:t>
            </a:r>
          </a:p>
        </p:txBody>
      </p:sp>
      <p:sp>
        <p:nvSpPr>
          <p:cNvPr id="46" name="ZoneTexte 45">
            <a:extLst>
              <a:ext uri="{FF2B5EF4-FFF2-40B4-BE49-F238E27FC236}">
                <a16:creationId xmlns:a16="http://schemas.microsoft.com/office/drawing/2014/main" id="{9F4BE052-0BEC-4A61-ABD2-C0EE31AD7497}"/>
              </a:ext>
            </a:extLst>
          </p:cNvPr>
          <p:cNvSpPr txBox="1"/>
          <p:nvPr/>
        </p:nvSpPr>
        <p:spPr bwMode="auto">
          <a:xfrm>
            <a:off x="2334174" y="5716327"/>
            <a:ext cx="9289837" cy="885371"/>
          </a:xfrm>
          <a:prstGeom prst="rect">
            <a:avLst/>
          </a:prstGeom>
          <a:noFill/>
        </p:spPr>
        <p:txBody>
          <a:bodyPr wrap="square" rtlCol="0">
            <a:spAutoFit/>
          </a:bodyPr>
          <a:lstStyle/>
          <a:p>
            <a:pPr lvl="0" rtl="0">
              <a:lnSpc>
                <a:spcPct val="90000"/>
              </a:lnSpc>
              <a:spcBef>
                <a:spcPts val="1000"/>
              </a:spcBef>
            </a:pPr>
            <a:r>
              <a:rPr lang="fr-FR" sz="1600" dirty="0">
                <a:hlinkClick r:id="rId7"/>
              </a:rPr>
              <a:t>Pilules contraceptives ou contraceptifs d'urgence commercialisés en France : Classement par niveau de risque thromboembolique veineux, ANSM, juillet 2023</a:t>
            </a:r>
            <a:endParaRPr lang="fr-FR" sz="1600" dirty="0"/>
          </a:p>
          <a:p>
            <a:pPr rtl="0">
              <a:lnSpc>
                <a:spcPct val="90000"/>
              </a:lnSpc>
              <a:spcBef>
                <a:spcPts val="1000"/>
              </a:spcBef>
            </a:pPr>
            <a:r>
              <a:rPr lang="fr-FR" sz="1600" dirty="0">
                <a:hlinkClick r:id="rId8"/>
              </a:rPr>
              <a:t>Contraception - Travaux de la HAS, des outils pour les professionnels, HAS, septembre 2018</a:t>
            </a:r>
            <a:endParaRPr lang="fr-FR" sz="1600" dirty="0"/>
          </a:p>
        </p:txBody>
      </p:sp>
      <p:pic>
        <p:nvPicPr>
          <p:cNvPr id="47" name="Image 46">
            <a:hlinkClick r:id="rId9" action="ppaction://hlinksldjump"/>
            <a:extLst>
              <a:ext uri="{FF2B5EF4-FFF2-40B4-BE49-F238E27FC236}">
                <a16:creationId xmlns:a16="http://schemas.microsoft.com/office/drawing/2014/main" id="{8A6D9E41-1166-4BD2-8EAC-20AF08B7B5CA}"/>
              </a:ext>
            </a:extLst>
          </p:cNvPr>
          <p:cNvPicPr>
            <a:picLocks noChangeAspect="1"/>
          </p:cNvPicPr>
          <p:nvPr/>
        </p:nvPicPr>
        <p:blipFill>
          <a:blip r:embed="rId10"/>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1915360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ea typeface="Tahoma" panose="020B0604030504040204" pitchFamily="34" charset="0"/>
                <a:cs typeface="Tahoma" panose="020B0604030504040204" pitchFamily="34" charset="0"/>
              </a:rPr>
              <a:t>ESTRADIOL/DYDROGESTERONE  </a:t>
            </a:r>
            <a:br>
              <a:rPr lang="fr-FR" dirty="0">
                <a:solidFill>
                  <a:schemeClr val="bg1"/>
                </a:solidFill>
                <a:ea typeface="Tahoma" panose="020B0604030504040204" pitchFamily="34" charset="0"/>
                <a:cs typeface="Tahoma" panose="020B0604030504040204" pitchFamily="34" charset="0"/>
              </a:rPr>
            </a:br>
            <a:r>
              <a:rPr lang="fr-FR" b="1" dirty="0" err="1">
                <a:solidFill>
                  <a:schemeClr val="bg1"/>
                </a:solidFill>
                <a:ea typeface="Tahoma" panose="020B0604030504040204" pitchFamily="34" charset="0"/>
                <a:cs typeface="Tahoma" panose="020B0604030504040204" pitchFamily="34" charset="0"/>
              </a:rPr>
              <a:t>Climaston</a:t>
            </a:r>
            <a:r>
              <a:rPr lang="fr-FR" b="1" baseline="30000" dirty="0">
                <a:solidFill>
                  <a:schemeClr val="bg1"/>
                </a:solidFill>
                <a:ea typeface="Tahoma" panose="020B0604030504040204" pitchFamily="34" charset="0"/>
                <a:cs typeface="Tahoma" panose="020B0604030504040204" pitchFamily="34" charset="0"/>
              </a:rPr>
              <a:t>® </a:t>
            </a:r>
            <a:r>
              <a:rPr lang="fr-FR" b="1" dirty="0">
                <a:solidFill>
                  <a:schemeClr val="bg1"/>
                </a:solidFill>
                <a:ea typeface="Tahoma" panose="020B0604030504040204" pitchFamily="34" charset="0"/>
                <a:cs typeface="Tahoma" panose="020B0604030504040204" pitchFamily="34" charset="0"/>
              </a:rPr>
              <a:t>0,5 mg/2,5 mg</a:t>
            </a:r>
            <a:endParaRPr b="1" dirty="0">
              <a:solidFill>
                <a:schemeClr val="bg1"/>
              </a:solidFill>
              <a:ea typeface="Tahoma" panose="020B0604030504040204" pitchFamily="34" charset="0"/>
              <a:cs typeface="Tahoma" panose="020B0604030504040204" pitchFamily="34" charset="0"/>
            </a:endParaRP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102</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572559" y="4719654"/>
            <a:ext cx="11279132" cy="1077218"/>
          </a:xfrm>
          <a:prstGeom prst="rect">
            <a:avLst/>
          </a:prstGeom>
          <a:noFill/>
        </p:spPr>
        <p:txBody>
          <a:bodyPr wrap="square" rtlCol="0">
            <a:spAutoFit/>
          </a:bodyPr>
          <a:lstStyle/>
          <a:p>
            <a:pPr algn="just"/>
            <a:r>
              <a:rPr lang="fr-FR" sz="1600" dirty="0">
                <a:solidFill>
                  <a:srgbClr val="000000"/>
                </a:solidFill>
              </a:rPr>
              <a:t>Il existe de nombreuses alternatives indiquées dans le traitement hormonal substitutif (THS) des symptômes de déficit en estrogènes chez les femmes ménopausées : </a:t>
            </a:r>
          </a:p>
          <a:p>
            <a:pPr marL="285750" indent="-285750" algn="just">
              <a:buFontTx/>
              <a:buChar char="-"/>
            </a:pPr>
            <a:r>
              <a:rPr lang="fr-FR" sz="1600" dirty="0">
                <a:solidFill>
                  <a:srgbClr val="000000"/>
                </a:solidFill>
              </a:rPr>
              <a:t>Associations estroprogestatives fixes ou séquentielles (</a:t>
            </a:r>
            <a:r>
              <a:rPr lang="fr-FR" sz="1600" dirty="0" err="1">
                <a:solidFill>
                  <a:srgbClr val="000000"/>
                </a:solidFill>
              </a:rPr>
              <a:t>Climaston</a:t>
            </a:r>
            <a:r>
              <a:rPr lang="fr-FR" sz="1600" dirty="0">
                <a:solidFill>
                  <a:srgbClr val="000000"/>
                </a:solidFill>
              </a:rPr>
              <a:t>® </a:t>
            </a:r>
            <a:r>
              <a:rPr lang="fr-FR" sz="1600" dirty="0"/>
              <a:t>1 mg/5 mg</a:t>
            </a:r>
            <a:r>
              <a:rPr lang="fr-FR" sz="1600" b="1" dirty="0"/>
              <a:t>, </a:t>
            </a:r>
            <a:r>
              <a:rPr lang="fr-FR" sz="1600" dirty="0"/>
              <a:t>1 mg/10 mg, 2 mg/10 mg);</a:t>
            </a:r>
            <a:endParaRPr lang="fr-FR" sz="1600" dirty="0">
              <a:solidFill>
                <a:srgbClr val="000000"/>
              </a:solidFill>
            </a:endParaRPr>
          </a:p>
          <a:p>
            <a:pPr marL="285750" indent="-285750" algn="just">
              <a:buFontTx/>
              <a:buChar char="-"/>
            </a:pPr>
            <a:r>
              <a:rPr lang="fr-FR" sz="1600" dirty="0">
                <a:solidFill>
                  <a:srgbClr val="000000"/>
                </a:solidFill>
              </a:rPr>
              <a:t>Estrogènes seuls.</a:t>
            </a:r>
          </a:p>
        </p:txBody>
      </p:sp>
      <p:sp>
        <p:nvSpPr>
          <p:cNvPr id="38" name="ZoneTexte 37">
            <a:extLst>
              <a:ext uri="{FF2B5EF4-FFF2-40B4-BE49-F238E27FC236}">
                <a16:creationId xmlns:a16="http://schemas.microsoft.com/office/drawing/2014/main" id="{6C7B12E9-3632-4237-BB89-C300EA02FC75}"/>
              </a:ext>
            </a:extLst>
          </p:cNvPr>
          <p:cNvSpPr txBox="1"/>
          <p:nvPr/>
        </p:nvSpPr>
        <p:spPr bwMode="auto">
          <a:xfrm>
            <a:off x="613146" y="2707172"/>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48C34D89-3F70-43DA-90D6-AA54B80CFC93}"/>
              </a:ext>
            </a:extLst>
          </p:cNvPr>
          <p:cNvPicPr>
            <a:picLocks noChangeAspect="1"/>
          </p:cNvPicPr>
          <p:nvPr/>
        </p:nvPicPr>
        <p:blipFill>
          <a:blip r:embed="rId3"/>
          <a:stretch>
            <a:fillRect/>
          </a:stretch>
        </p:blipFill>
        <p:spPr bwMode="auto">
          <a:xfrm>
            <a:off x="90895" y="2575239"/>
            <a:ext cx="572757" cy="646275"/>
          </a:xfrm>
          <a:prstGeom prst="rect">
            <a:avLst/>
          </a:prstGeom>
        </p:spPr>
      </p:pic>
      <p:pic>
        <p:nvPicPr>
          <p:cNvPr id="40" name="Image 39">
            <a:extLst>
              <a:ext uri="{FF2B5EF4-FFF2-40B4-BE49-F238E27FC236}">
                <a16:creationId xmlns:a16="http://schemas.microsoft.com/office/drawing/2014/main" id="{81CF564F-E2DD-4BCA-A45D-1B6CB36BC406}"/>
              </a:ext>
            </a:extLst>
          </p:cNvPr>
          <p:cNvPicPr>
            <a:picLocks noChangeAspect="1"/>
          </p:cNvPicPr>
          <p:nvPr/>
        </p:nvPicPr>
        <p:blipFill>
          <a:blip r:embed="rId4"/>
          <a:stretch>
            <a:fillRect/>
          </a:stretch>
        </p:blipFill>
        <p:spPr bwMode="auto">
          <a:xfrm>
            <a:off x="178723" y="4067525"/>
            <a:ext cx="432047" cy="684362"/>
          </a:xfrm>
          <a:prstGeom prst="rect">
            <a:avLst/>
          </a:prstGeom>
        </p:spPr>
      </p:pic>
      <p:sp>
        <p:nvSpPr>
          <p:cNvPr id="41" name="ZoneTexte 40">
            <a:extLst>
              <a:ext uri="{FF2B5EF4-FFF2-40B4-BE49-F238E27FC236}">
                <a16:creationId xmlns:a16="http://schemas.microsoft.com/office/drawing/2014/main" id="{74761EF5-37D9-4E1C-A0E5-60E0C44F8506}"/>
              </a:ext>
            </a:extLst>
          </p:cNvPr>
          <p:cNvSpPr txBox="1"/>
          <p:nvPr/>
        </p:nvSpPr>
        <p:spPr bwMode="auto">
          <a:xfrm>
            <a:off x="593986" y="4368941"/>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42" name="ZoneTexte 41">
            <a:extLst>
              <a:ext uri="{FF2B5EF4-FFF2-40B4-BE49-F238E27FC236}">
                <a16:creationId xmlns:a16="http://schemas.microsoft.com/office/drawing/2014/main" id="{3AA1425B-587D-47F9-987B-59AC4F1A21B5}"/>
              </a:ext>
            </a:extLst>
          </p:cNvPr>
          <p:cNvSpPr txBox="1"/>
          <p:nvPr/>
        </p:nvSpPr>
        <p:spPr bwMode="auto">
          <a:xfrm>
            <a:off x="774206" y="6186474"/>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3" name="Image 42">
            <a:extLst>
              <a:ext uri="{FF2B5EF4-FFF2-40B4-BE49-F238E27FC236}">
                <a16:creationId xmlns:a16="http://schemas.microsoft.com/office/drawing/2014/main" id="{805E83BA-162F-4133-8C3C-31CFB1E88C23}"/>
              </a:ext>
            </a:extLst>
          </p:cNvPr>
          <p:cNvPicPr>
            <a:picLocks noChangeAspect="1"/>
          </p:cNvPicPr>
          <p:nvPr/>
        </p:nvPicPr>
        <p:blipFill>
          <a:blip r:embed="rId5"/>
          <a:stretch>
            <a:fillRect/>
          </a:stretch>
        </p:blipFill>
        <p:spPr bwMode="auto">
          <a:xfrm>
            <a:off x="90895" y="6124080"/>
            <a:ext cx="696641" cy="406838"/>
          </a:xfrm>
          <a:prstGeom prst="rect">
            <a:avLst/>
          </a:prstGeom>
        </p:spPr>
      </p:pic>
      <p:sp>
        <p:nvSpPr>
          <p:cNvPr id="3" name="Rectangle 2">
            <a:extLst>
              <a:ext uri="{FF2B5EF4-FFF2-40B4-BE49-F238E27FC236}">
                <a16:creationId xmlns:a16="http://schemas.microsoft.com/office/drawing/2014/main" id="{9EFD4641-2AE8-4475-8F2A-83EEE9E1B478}"/>
              </a:ext>
            </a:extLst>
          </p:cNvPr>
          <p:cNvSpPr/>
          <p:nvPr/>
        </p:nvSpPr>
        <p:spPr>
          <a:xfrm>
            <a:off x="610771" y="879047"/>
            <a:ext cx="9887746"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G03FA14, progestatifs et estrogènes en association fixe, (système génito-urinaire et hormones sexuelles)</a:t>
            </a:r>
          </a:p>
        </p:txBody>
      </p:sp>
      <p:sp>
        <p:nvSpPr>
          <p:cNvPr id="44" name="Rectangle 43">
            <a:extLst>
              <a:ext uri="{FF2B5EF4-FFF2-40B4-BE49-F238E27FC236}">
                <a16:creationId xmlns:a16="http://schemas.microsoft.com/office/drawing/2014/main" id="{5829F26D-5151-41EA-8AEE-700839FF9556}"/>
              </a:ext>
            </a:extLst>
          </p:cNvPr>
          <p:cNvSpPr/>
          <p:nvPr/>
        </p:nvSpPr>
        <p:spPr>
          <a:xfrm>
            <a:off x="356845" y="1357194"/>
            <a:ext cx="9494991" cy="830997"/>
          </a:xfrm>
          <a:prstGeom prst="rect">
            <a:avLst/>
          </a:prstGeom>
          <a:noFill/>
          <a:ln w="19050">
            <a:solidFill>
              <a:srgbClr val="FF00FF"/>
            </a:solidFill>
          </a:ln>
        </p:spPr>
        <p:txBody>
          <a:bodyPr wrap="square" rtlCol="0">
            <a:spAutoFit/>
          </a:bodyPr>
          <a:lstStyle/>
          <a:p>
            <a:pPr algn="just"/>
            <a:r>
              <a:rPr lang="fr-FR" sz="1600" dirty="0"/>
              <a:t>Traitement hormonal substitutif (THS) des symptômes de déficit en estrogènes chez les femmes ménopausées. </a:t>
            </a:r>
          </a:p>
          <a:p>
            <a:pPr algn="just"/>
            <a:r>
              <a:rPr lang="fr-FR" sz="1600" dirty="0"/>
              <a:t>CLIMASTON® </a:t>
            </a:r>
            <a:r>
              <a:rPr lang="fr-FR" sz="1600" b="1" dirty="0"/>
              <a:t>0,5 mg/2,5 mg </a:t>
            </a:r>
            <a:r>
              <a:rPr lang="fr-FR" sz="1600" dirty="0"/>
              <a:t>ne doit être utilisé que chez les femmes en ménopause confirmée (plus de 12 mois après les dernières règles spontanées)</a:t>
            </a:r>
          </a:p>
        </p:txBody>
      </p:sp>
      <p:sp>
        <p:nvSpPr>
          <p:cNvPr id="45" name="Rectangle 44">
            <a:extLst>
              <a:ext uri="{FF2B5EF4-FFF2-40B4-BE49-F238E27FC236}">
                <a16:creationId xmlns:a16="http://schemas.microsoft.com/office/drawing/2014/main" id="{F8FDDF11-7212-4555-A81F-5B89441929F0}"/>
              </a:ext>
            </a:extLst>
          </p:cNvPr>
          <p:cNvSpPr/>
          <p:nvPr/>
        </p:nvSpPr>
        <p:spPr>
          <a:xfrm>
            <a:off x="610770" y="2986944"/>
            <a:ext cx="11279132" cy="1077218"/>
          </a:xfrm>
          <a:prstGeom prst="rect">
            <a:avLst/>
          </a:prstGeom>
        </p:spPr>
        <p:txBody>
          <a:bodyPr wrap="square">
            <a:spAutoFit/>
          </a:bodyPr>
          <a:lstStyle/>
          <a:p>
            <a:pPr algn="just"/>
            <a:r>
              <a:rPr lang="fr-FR" sz="1600" u="sng" dirty="0">
                <a:hlinkClick r:id="rId6"/>
              </a:rPr>
              <a:t>Avis CT HAS </a:t>
            </a:r>
            <a:r>
              <a:rPr lang="fr-FR" sz="1600" u="sng" dirty="0">
                <a:solidFill>
                  <a:srgbClr val="000000"/>
                </a:solidFill>
                <a:hlinkClick r:id="rId6"/>
              </a:rPr>
              <a:t>28/05/14</a:t>
            </a:r>
            <a:endParaRPr lang="fr-FR" sz="1600" u="sng" dirty="0">
              <a:solidFill>
                <a:srgbClr val="000000"/>
              </a:solidFill>
            </a:endParaRPr>
          </a:p>
          <a:p>
            <a:pPr algn="just"/>
            <a:r>
              <a:rPr lang="fr-FR" sz="1600" dirty="0">
                <a:solidFill>
                  <a:srgbClr val="000000"/>
                </a:solidFill>
              </a:rPr>
              <a:t>En raison d’une efficacité non cliniquement pertinente sur les bouffées de chaleur et de l’absence de démonstration d’une tolérance acceptable à long terme des doses d’estradiol et de </a:t>
            </a:r>
            <a:r>
              <a:rPr lang="fr-FR" sz="1600" dirty="0" err="1">
                <a:solidFill>
                  <a:srgbClr val="000000"/>
                </a:solidFill>
              </a:rPr>
              <a:t>dydrogestérone</a:t>
            </a:r>
            <a:r>
              <a:rPr lang="fr-FR" sz="1600" dirty="0">
                <a:solidFill>
                  <a:srgbClr val="000000"/>
                </a:solidFill>
              </a:rPr>
              <a:t> contenues dans cette présentation par rapport à celles déjà disponibles, le rapport efficacité/effets indésirables de </a:t>
            </a:r>
            <a:r>
              <a:rPr lang="fr-FR" sz="1600" dirty="0" err="1">
                <a:solidFill>
                  <a:srgbClr val="000000"/>
                </a:solidFill>
              </a:rPr>
              <a:t>Climaston</a:t>
            </a:r>
            <a:r>
              <a:rPr lang="fr-FR" sz="1600" dirty="0">
                <a:solidFill>
                  <a:srgbClr val="000000"/>
                </a:solidFill>
              </a:rPr>
              <a:t>® 0,5 mg/2,5 mg est insuffisant.</a:t>
            </a:r>
          </a:p>
        </p:txBody>
      </p:sp>
      <p:sp>
        <p:nvSpPr>
          <p:cNvPr id="46" name="Rectangle 45">
            <a:extLst>
              <a:ext uri="{FF2B5EF4-FFF2-40B4-BE49-F238E27FC236}">
                <a16:creationId xmlns:a16="http://schemas.microsoft.com/office/drawing/2014/main" id="{AA9796CB-30C4-49B2-BE42-6B8D6D232CA3}"/>
              </a:ext>
            </a:extLst>
          </p:cNvPr>
          <p:cNvSpPr/>
          <p:nvPr/>
        </p:nvSpPr>
        <p:spPr>
          <a:xfrm>
            <a:off x="2093974" y="6186474"/>
            <a:ext cx="6290505" cy="338554"/>
          </a:xfrm>
          <a:prstGeom prst="rect">
            <a:avLst/>
          </a:prstGeom>
        </p:spPr>
        <p:txBody>
          <a:bodyPr wrap="none">
            <a:spAutoFit/>
          </a:bodyPr>
          <a:lstStyle/>
          <a:p>
            <a:r>
              <a:rPr lang="fr-FR" sz="1600" dirty="0">
                <a:solidFill>
                  <a:srgbClr val="000000"/>
                </a:solidFill>
                <a:hlinkClick r:id="rId7"/>
              </a:rPr>
              <a:t>Traitements hormonaux de la ménopause,</a:t>
            </a:r>
            <a:r>
              <a:rPr lang="fr-FR" sz="1600" dirty="0">
                <a:solidFill>
                  <a:srgbClr val="000000"/>
                </a:solidFill>
              </a:rPr>
              <a:t> communiqué HAS, juillet 2014</a:t>
            </a:r>
          </a:p>
        </p:txBody>
      </p:sp>
      <p:pic>
        <p:nvPicPr>
          <p:cNvPr id="47" name="Image 46">
            <a:hlinkClick r:id="rId8" action="ppaction://hlinksldjump"/>
            <a:extLst>
              <a:ext uri="{FF2B5EF4-FFF2-40B4-BE49-F238E27FC236}">
                <a16:creationId xmlns:a16="http://schemas.microsoft.com/office/drawing/2014/main" id="{8DAC3EF7-BA05-40AF-BE01-2B598E52D8A7}"/>
              </a:ext>
            </a:extLst>
          </p:cNvPr>
          <p:cNvPicPr>
            <a:picLocks noChangeAspect="1"/>
          </p:cNvPicPr>
          <p:nvPr/>
        </p:nvPicPr>
        <p:blipFill>
          <a:blip r:embed="rId9"/>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0800826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ea typeface="Tahoma" panose="020B0604030504040204" pitchFamily="34" charset="0"/>
                <a:cs typeface="Tahoma" panose="020B0604030504040204" pitchFamily="34" charset="0"/>
              </a:rPr>
              <a:t>MIRABEGRON </a:t>
            </a:r>
          </a:p>
          <a:p>
            <a:pPr>
              <a:defRPr/>
            </a:pPr>
            <a:r>
              <a:rPr lang="fr-FR" b="1" dirty="0" err="1">
                <a:solidFill>
                  <a:schemeClr val="bg1"/>
                </a:solidFill>
                <a:ea typeface="Tahoma" panose="020B0604030504040204" pitchFamily="34" charset="0"/>
                <a:cs typeface="Tahoma" panose="020B0604030504040204" pitchFamily="34" charset="0"/>
              </a:rPr>
              <a:t>Betmiga</a:t>
            </a:r>
            <a:r>
              <a:rPr lang="fr-FR" b="1" baseline="30000" dirty="0">
                <a:solidFill>
                  <a:schemeClr val="bg1"/>
                </a:solidFill>
                <a:ea typeface="Tahoma" panose="020B0604030504040204" pitchFamily="34" charset="0"/>
                <a:cs typeface="Tahoma" panose="020B0604030504040204" pitchFamily="34" charset="0"/>
              </a:rPr>
              <a:t>®</a:t>
            </a:r>
            <a:r>
              <a:rPr lang="fr-FR" b="1" dirty="0">
                <a:solidFill>
                  <a:schemeClr val="bg1"/>
                </a:solidFill>
                <a:ea typeface="Tahoma" panose="020B0604030504040204" pitchFamily="34" charset="0"/>
                <a:cs typeface="Tahoma" panose="020B0604030504040204" pitchFamily="34" charset="0"/>
              </a:rPr>
              <a:t> 25 mg LP et 50 mg LP </a:t>
            </a:r>
            <a:endParaRPr b="1" dirty="0">
              <a:solidFill>
                <a:schemeClr val="bg1"/>
              </a:solidFill>
              <a:ea typeface="Tahoma" panose="020B0604030504040204" pitchFamily="34" charset="0"/>
              <a:cs typeface="Tahoma" panose="020B0604030504040204" pitchFamily="34" charset="0"/>
            </a:endParaRP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103</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587783" y="2601861"/>
            <a:ext cx="11484266" cy="1668149"/>
          </a:xfrm>
          <a:prstGeom prst="rect">
            <a:avLst/>
          </a:prstGeom>
          <a:noFill/>
        </p:spPr>
        <p:txBody>
          <a:bodyPr wrap="square" rtlCol="0">
            <a:spAutoFit/>
          </a:bodyPr>
          <a:lstStyle/>
          <a:p>
            <a:pPr algn="just"/>
            <a:r>
              <a:rPr lang="fr-FR" sz="1600" u="sng" dirty="0">
                <a:hlinkClick r:id="rId3"/>
              </a:rPr>
              <a:t>Avis CT HAS </a:t>
            </a:r>
            <a:r>
              <a:rPr lang="en-US" sz="1600" u="sng" dirty="0">
                <a:hlinkClick r:id="rId3"/>
              </a:rPr>
              <a:t>11/10/2017</a:t>
            </a:r>
            <a:endParaRPr lang="fr-FR" sz="1600" b="1" dirty="0"/>
          </a:p>
          <a:p>
            <a:pPr algn="just">
              <a:lnSpc>
                <a:spcPct val="110000"/>
              </a:lnSpc>
            </a:pPr>
            <a:r>
              <a:rPr lang="fr-FR" sz="1600" dirty="0">
                <a:solidFill>
                  <a:srgbClr val="000000"/>
                </a:solidFill>
              </a:rPr>
              <a:t>Le bénéfice du traitement par mirabegron était apparu faible par rapport au placebo lors de la 1</a:t>
            </a:r>
            <a:r>
              <a:rPr lang="fr-FR" sz="1600" baseline="30000" dirty="0">
                <a:solidFill>
                  <a:srgbClr val="000000"/>
                </a:solidFill>
              </a:rPr>
              <a:t>ère</a:t>
            </a:r>
            <a:r>
              <a:rPr lang="fr-FR" sz="1600" dirty="0">
                <a:solidFill>
                  <a:srgbClr val="000000"/>
                </a:solidFill>
              </a:rPr>
              <a:t> évaluation par la Commission dans son avis du 23/07/2014.</a:t>
            </a:r>
          </a:p>
          <a:p>
            <a:pPr algn="just">
              <a:lnSpc>
                <a:spcPct val="110000"/>
              </a:lnSpc>
            </a:pPr>
            <a:r>
              <a:rPr lang="fr-FR" sz="1600" dirty="0">
                <a:solidFill>
                  <a:srgbClr val="000000"/>
                </a:solidFill>
              </a:rPr>
              <a:t>Rapport efficacité/effets indésirables mal établi ; l’étude BEYOND n’ayant pas permis de démontrer la non infériorité de </a:t>
            </a:r>
            <a:r>
              <a:rPr lang="fr-FR" sz="1600" dirty="0" err="1">
                <a:solidFill>
                  <a:srgbClr val="000000"/>
                </a:solidFill>
              </a:rPr>
              <a:t>Betmiga</a:t>
            </a:r>
            <a:r>
              <a:rPr lang="fr-FR" sz="1600" dirty="0">
                <a:solidFill>
                  <a:srgbClr val="000000"/>
                </a:solidFill>
              </a:rPr>
              <a:t>® par rapport à </a:t>
            </a:r>
            <a:r>
              <a:rPr lang="fr-FR" sz="1600" dirty="0" err="1">
                <a:solidFill>
                  <a:srgbClr val="000000"/>
                </a:solidFill>
              </a:rPr>
              <a:t>Vesicare</a:t>
            </a:r>
            <a:r>
              <a:rPr lang="fr-FR" sz="1600" dirty="0">
                <a:solidFill>
                  <a:srgbClr val="000000"/>
                </a:solidFill>
              </a:rPr>
              <a:t>® sur un critère principal reposant uniquement sur le nombre moyen de mictions par jour. </a:t>
            </a:r>
          </a:p>
          <a:p>
            <a:pPr algn="just"/>
            <a:r>
              <a:rPr lang="fr-FR" sz="1600" dirty="0">
                <a:solidFill>
                  <a:srgbClr val="000000"/>
                </a:solidFill>
              </a:rPr>
              <a:t>Incertitude sur la tolérance cardio-vasculaire (qui fait toujours l’objet d’un suivi).</a:t>
            </a:r>
            <a:endParaRPr lang="fr-FR" dirty="0"/>
          </a:p>
        </p:txBody>
      </p:sp>
      <p:sp>
        <p:nvSpPr>
          <p:cNvPr id="38" name="ZoneTexte 37">
            <a:extLst>
              <a:ext uri="{FF2B5EF4-FFF2-40B4-BE49-F238E27FC236}">
                <a16:creationId xmlns:a16="http://schemas.microsoft.com/office/drawing/2014/main" id="{C78ECB33-209E-48CF-B209-1CE42FE30424}"/>
              </a:ext>
            </a:extLst>
          </p:cNvPr>
          <p:cNvSpPr txBox="1"/>
          <p:nvPr/>
        </p:nvSpPr>
        <p:spPr bwMode="auto">
          <a:xfrm>
            <a:off x="567384" y="2272707"/>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06773F58-F48A-4881-AC32-33018B65EB12}"/>
              </a:ext>
            </a:extLst>
          </p:cNvPr>
          <p:cNvPicPr>
            <a:picLocks noChangeAspect="1"/>
          </p:cNvPicPr>
          <p:nvPr/>
        </p:nvPicPr>
        <p:blipFill>
          <a:blip r:embed="rId4"/>
          <a:stretch>
            <a:fillRect/>
          </a:stretch>
        </p:blipFill>
        <p:spPr bwMode="auto">
          <a:xfrm>
            <a:off x="45133" y="2140774"/>
            <a:ext cx="572757" cy="646275"/>
          </a:xfrm>
          <a:prstGeom prst="rect">
            <a:avLst/>
          </a:prstGeom>
        </p:spPr>
      </p:pic>
      <p:pic>
        <p:nvPicPr>
          <p:cNvPr id="40" name="Image 39">
            <a:extLst>
              <a:ext uri="{FF2B5EF4-FFF2-40B4-BE49-F238E27FC236}">
                <a16:creationId xmlns:a16="http://schemas.microsoft.com/office/drawing/2014/main" id="{F08A204F-BA92-4812-83FA-305BB1F309F2}"/>
              </a:ext>
            </a:extLst>
          </p:cNvPr>
          <p:cNvPicPr>
            <a:picLocks noChangeAspect="1"/>
          </p:cNvPicPr>
          <p:nvPr/>
        </p:nvPicPr>
        <p:blipFill>
          <a:blip r:embed="rId5"/>
          <a:stretch>
            <a:fillRect/>
          </a:stretch>
        </p:blipFill>
        <p:spPr bwMode="auto">
          <a:xfrm>
            <a:off x="111697" y="4356072"/>
            <a:ext cx="432047" cy="684362"/>
          </a:xfrm>
          <a:prstGeom prst="rect">
            <a:avLst/>
          </a:prstGeom>
        </p:spPr>
      </p:pic>
      <p:sp>
        <p:nvSpPr>
          <p:cNvPr id="41" name="ZoneTexte 40">
            <a:extLst>
              <a:ext uri="{FF2B5EF4-FFF2-40B4-BE49-F238E27FC236}">
                <a16:creationId xmlns:a16="http://schemas.microsoft.com/office/drawing/2014/main" id="{ED7FE9EF-5A7B-47D7-8933-C640062C41F0}"/>
              </a:ext>
            </a:extLst>
          </p:cNvPr>
          <p:cNvSpPr txBox="1"/>
          <p:nvPr/>
        </p:nvSpPr>
        <p:spPr bwMode="auto">
          <a:xfrm>
            <a:off x="526960" y="4657488"/>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3" name="Rectangle 2">
            <a:extLst>
              <a:ext uri="{FF2B5EF4-FFF2-40B4-BE49-F238E27FC236}">
                <a16:creationId xmlns:a16="http://schemas.microsoft.com/office/drawing/2014/main" id="{D3BCDAB8-557B-4AB7-B9A9-5EA0EA9DC152}"/>
              </a:ext>
            </a:extLst>
          </p:cNvPr>
          <p:cNvSpPr/>
          <p:nvPr/>
        </p:nvSpPr>
        <p:spPr>
          <a:xfrm>
            <a:off x="3566981" y="878430"/>
            <a:ext cx="5525872" cy="338554"/>
          </a:xfrm>
          <a:prstGeom prst="rect">
            <a:avLst/>
          </a:prstGeom>
        </p:spPr>
        <p:txBody>
          <a:bodyPr wrap="none">
            <a:spAutoFit/>
          </a:bodyPr>
          <a:lstStyle/>
          <a:p>
            <a:pPr algn="ct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G04BD12</a:t>
            </a:r>
            <a:r>
              <a:rPr lang="fr-FR" sz="1600" kern="1200" dirty="0"/>
              <a:t>, </a:t>
            </a:r>
            <a:r>
              <a:rPr lang="fr-FR" sz="1600" dirty="0"/>
              <a:t>urologiques, antispasmodiques urinaires</a:t>
            </a:r>
          </a:p>
        </p:txBody>
      </p:sp>
      <p:sp>
        <p:nvSpPr>
          <p:cNvPr id="44" name="Rectangle 43">
            <a:extLst>
              <a:ext uri="{FF2B5EF4-FFF2-40B4-BE49-F238E27FC236}">
                <a16:creationId xmlns:a16="http://schemas.microsoft.com/office/drawing/2014/main" id="{E5A34B10-BCB6-4906-A8D3-6FF8C390CACD}"/>
              </a:ext>
            </a:extLst>
          </p:cNvPr>
          <p:cNvSpPr/>
          <p:nvPr/>
        </p:nvSpPr>
        <p:spPr>
          <a:xfrm>
            <a:off x="266086" y="1291534"/>
            <a:ext cx="9339701" cy="584775"/>
          </a:xfrm>
          <a:prstGeom prst="rect">
            <a:avLst/>
          </a:prstGeom>
          <a:noFill/>
          <a:ln w="19050">
            <a:solidFill>
              <a:srgbClr val="FF00FF"/>
            </a:solidFill>
          </a:ln>
        </p:spPr>
        <p:txBody>
          <a:bodyPr wrap="square" rtlCol="0">
            <a:spAutoFit/>
          </a:bodyPr>
          <a:lstStyle/>
          <a:p>
            <a:pPr algn="just"/>
            <a:r>
              <a:rPr lang="fr-FR" sz="1600" dirty="0"/>
              <a:t>Traitement symptomatique de l'impériosité urinaire et de la pollakiurie et/ou de l'incontinence urinaire par impériosité pouvant survenir chez les patients adultes présentant un syndrome d'hyperactivité vésicale (HAV)</a:t>
            </a:r>
          </a:p>
        </p:txBody>
      </p:sp>
      <p:sp>
        <p:nvSpPr>
          <p:cNvPr id="45" name="Rectangle 44">
            <a:extLst>
              <a:ext uri="{FF2B5EF4-FFF2-40B4-BE49-F238E27FC236}">
                <a16:creationId xmlns:a16="http://schemas.microsoft.com/office/drawing/2014/main" id="{FFBC9BD1-908B-40DC-A785-3F6E4802F86D}"/>
              </a:ext>
            </a:extLst>
          </p:cNvPr>
          <p:cNvSpPr/>
          <p:nvPr/>
        </p:nvSpPr>
        <p:spPr>
          <a:xfrm>
            <a:off x="526961" y="4937820"/>
            <a:ext cx="11334300" cy="1323439"/>
          </a:xfrm>
          <a:prstGeom prst="rect">
            <a:avLst/>
          </a:prstGeom>
        </p:spPr>
        <p:txBody>
          <a:bodyPr wrap="square">
            <a:spAutoFit/>
          </a:bodyPr>
          <a:lstStyle/>
          <a:p>
            <a:pPr marL="285750" lvl="0" indent="-285750" algn="just" rtl="0">
              <a:buFontTx/>
              <a:buChar char="-"/>
            </a:pPr>
            <a:r>
              <a:rPr lang="fr-FR" sz="1600" kern="1200" dirty="0">
                <a:solidFill>
                  <a:srgbClr val="000000"/>
                </a:solidFill>
              </a:rPr>
              <a:t>Comparateurs cliniquement pertinents (mais de classes pharmaco-thérapeutiques non identiques) avec SMR modérés et remboursés : </a:t>
            </a:r>
            <a:r>
              <a:rPr lang="fr-FR" sz="1600" kern="1200" dirty="0" err="1">
                <a:solidFill>
                  <a:srgbClr val="000000"/>
                </a:solidFill>
              </a:rPr>
              <a:t>oxybutynine</a:t>
            </a:r>
            <a:r>
              <a:rPr lang="fr-FR" sz="1600" kern="1200" dirty="0">
                <a:solidFill>
                  <a:srgbClr val="000000"/>
                </a:solidFill>
              </a:rPr>
              <a:t>, </a:t>
            </a:r>
            <a:r>
              <a:rPr lang="fr-FR" sz="1600" kern="1200" dirty="0" err="1">
                <a:solidFill>
                  <a:srgbClr val="000000"/>
                </a:solidFill>
              </a:rPr>
              <a:t>trospium</a:t>
            </a:r>
            <a:r>
              <a:rPr lang="fr-FR" sz="1600" kern="1200" dirty="0">
                <a:solidFill>
                  <a:srgbClr val="000000"/>
                </a:solidFill>
              </a:rPr>
              <a:t>, </a:t>
            </a:r>
            <a:r>
              <a:rPr lang="fr-FR" sz="1600" kern="1200" dirty="0" err="1" smtClean="0">
                <a:solidFill>
                  <a:srgbClr val="000000"/>
                </a:solidFill>
              </a:rPr>
              <a:t>solifénacine</a:t>
            </a:r>
            <a:r>
              <a:rPr lang="fr-FR" sz="1600" kern="1200" dirty="0" smtClean="0">
                <a:solidFill>
                  <a:srgbClr val="000000"/>
                </a:solidFill>
              </a:rPr>
              <a:t>, </a:t>
            </a:r>
            <a:r>
              <a:rPr lang="fr-FR" sz="1600" kern="1200" dirty="0" err="1">
                <a:solidFill>
                  <a:srgbClr val="000000"/>
                </a:solidFill>
              </a:rPr>
              <a:t>fésotérodine</a:t>
            </a:r>
            <a:r>
              <a:rPr lang="fr-FR" sz="1600" kern="1200" dirty="0">
                <a:solidFill>
                  <a:srgbClr val="000000"/>
                </a:solidFill>
              </a:rPr>
              <a:t>.</a:t>
            </a:r>
          </a:p>
          <a:p>
            <a:pPr marL="285750" lvl="0" indent="-285750" algn="just" rtl="0">
              <a:buFontTx/>
              <a:buChar char="-"/>
            </a:pPr>
            <a:endParaRPr lang="fr-FR" sz="1600" kern="1200" dirty="0">
              <a:solidFill>
                <a:srgbClr val="000000"/>
              </a:solidFill>
            </a:endParaRPr>
          </a:p>
          <a:p>
            <a:pPr marL="285750" lvl="0" indent="-285750" algn="just" rtl="0">
              <a:buFontTx/>
              <a:buChar char="-"/>
            </a:pPr>
            <a:r>
              <a:rPr lang="fr-FR" sz="1600" kern="1200" dirty="0">
                <a:solidFill>
                  <a:srgbClr val="000000"/>
                </a:solidFill>
              </a:rPr>
              <a:t>Comparateurs non médicamenteux : les traitements comportementaux (adaptation des apports liquidiens, reprogrammation mictionnelle, tenue d’un calendrier mictionnel), la rééducation </a:t>
            </a:r>
            <a:r>
              <a:rPr lang="fr-FR" sz="1600" kern="1200" dirty="0" err="1">
                <a:solidFill>
                  <a:srgbClr val="000000"/>
                </a:solidFill>
              </a:rPr>
              <a:t>périnéo</a:t>
            </a:r>
            <a:r>
              <a:rPr lang="fr-FR" sz="1600" kern="1200" dirty="0">
                <a:solidFill>
                  <a:srgbClr val="000000"/>
                </a:solidFill>
              </a:rPr>
              <a:t>-sphinctérienne, la chirurgie.</a:t>
            </a:r>
            <a:endParaRPr lang="fr-FR" sz="1600" kern="1200" dirty="0">
              <a:solidFill>
                <a:prstClr val="black"/>
              </a:solidFill>
            </a:endParaRPr>
          </a:p>
        </p:txBody>
      </p:sp>
      <p:pic>
        <p:nvPicPr>
          <p:cNvPr id="43" name="Image 42">
            <a:hlinkClick r:id="rId6" action="ppaction://hlinksldjump"/>
            <a:extLst>
              <a:ext uri="{FF2B5EF4-FFF2-40B4-BE49-F238E27FC236}">
                <a16:creationId xmlns:a16="http://schemas.microsoft.com/office/drawing/2014/main" id="{D1B7A10F-398D-48E2-B90A-7E338633C88A}"/>
              </a:ext>
            </a:extLst>
          </p:cNvPr>
          <p:cNvPicPr>
            <a:picLocks noChangeAspect="1"/>
          </p:cNvPicPr>
          <p:nvPr/>
        </p:nvPicPr>
        <p:blipFill>
          <a:blip r:embed="rId7"/>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9664036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2035725"/>
            <a:ext cx="12192000" cy="181365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solidFill>
                  <a:schemeClr val="bg1"/>
                </a:solidFill>
              </a:rPr>
              <a:t>Hormones systémiques</a:t>
            </a:r>
            <a:endParaRPr sz="2400" dirty="0">
              <a:solidFill>
                <a:schemeClr val="bg1"/>
              </a:solidFill>
            </a:endParaRPr>
          </a:p>
        </p:txBody>
      </p:sp>
      <p:sp>
        <p:nvSpPr>
          <p:cNvPr id="5" name="Rectangle 8"/>
          <p:cNvSpPr/>
          <p:nvPr/>
        </p:nvSpPr>
        <p:spPr bwMode="auto">
          <a:xfrm>
            <a:off x="0" y="3906199"/>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104</a:t>
            </a:fld>
            <a:endParaRPr lang="fr-FR"/>
          </a:p>
        </p:txBody>
      </p:sp>
      <p:pic>
        <p:nvPicPr>
          <p:cNvPr id="37" name="Image 36"/>
          <p:cNvPicPr>
            <a:picLocks noChangeAspect="1"/>
          </p:cNvPicPr>
          <p:nvPr/>
        </p:nvPicPr>
        <p:blipFill>
          <a:blip r:embed="rId2"/>
          <a:stretch/>
        </p:blipFill>
        <p:spPr bwMode="auto">
          <a:xfrm>
            <a:off x="3660731" y="163269"/>
            <a:ext cx="1614488" cy="1229363"/>
          </a:xfrm>
          <a:prstGeom prst="rect">
            <a:avLst/>
          </a:prstGeom>
        </p:spPr>
      </p:pic>
      <p:pic>
        <p:nvPicPr>
          <p:cNvPr id="2" name="Image 1">
            <a:extLst>
              <a:ext uri="{FF2B5EF4-FFF2-40B4-BE49-F238E27FC236}">
                <a16:creationId xmlns:a16="http://schemas.microsoft.com/office/drawing/2014/main" id="{185F1A6C-405D-43AF-B1AA-A03923B7253E}"/>
              </a:ext>
            </a:extLst>
          </p:cNvPr>
          <p:cNvPicPr>
            <a:picLocks noChangeAspect="1"/>
          </p:cNvPicPr>
          <p:nvPr/>
        </p:nvPicPr>
        <p:blipFill>
          <a:blip r:embed="rId3"/>
          <a:stretch>
            <a:fillRect/>
          </a:stretch>
        </p:blipFill>
        <p:spPr>
          <a:xfrm>
            <a:off x="5615709" y="394182"/>
            <a:ext cx="2633700" cy="609653"/>
          </a:xfrm>
          <a:prstGeom prst="rect">
            <a:avLst/>
          </a:prstGeom>
        </p:spPr>
      </p:pic>
      <p:sp>
        <p:nvSpPr>
          <p:cNvPr id="3" name="ZoneTexte 2">
            <a:extLst>
              <a:ext uri="{FF2B5EF4-FFF2-40B4-BE49-F238E27FC236}">
                <a16:creationId xmlns:a16="http://schemas.microsoft.com/office/drawing/2014/main" id="{5872841C-CF69-4496-B089-816380F0641B}"/>
              </a:ext>
            </a:extLst>
          </p:cNvPr>
          <p:cNvSpPr txBox="1"/>
          <p:nvPr/>
        </p:nvSpPr>
        <p:spPr>
          <a:xfrm>
            <a:off x="298174" y="4492469"/>
            <a:ext cx="11904651" cy="923330"/>
          </a:xfrm>
          <a:prstGeom prst="rect">
            <a:avLst/>
          </a:prstGeom>
          <a:noFill/>
        </p:spPr>
        <p:txBody>
          <a:bodyPr wrap="square" numCol="2" rtlCol="0">
            <a:spAutoFit/>
          </a:bodyPr>
          <a:lstStyle/>
          <a:p>
            <a:pPr marL="285750" indent="-285750">
              <a:buFontTx/>
              <a:buChar char="-"/>
            </a:pPr>
            <a:r>
              <a:rPr lang="fr-FR" dirty="0"/>
              <a:t>Hormones de la post hypophyse</a:t>
            </a:r>
          </a:p>
          <a:p>
            <a:pPr marL="285750" indent="-285750">
              <a:buFontTx/>
              <a:buChar char="-"/>
            </a:pPr>
            <a:r>
              <a:rPr lang="fr-FR" dirty="0"/>
              <a:t>Agents anti-parathyroïdiens </a:t>
            </a:r>
          </a:p>
          <a:p>
            <a:pPr marL="285750" indent="-285750">
              <a:buFontTx/>
              <a:buChar char="-"/>
            </a:pPr>
            <a:endParaRPr lang="fr-FR" dirty="0"/>
          </a:p>
          <a:p>
            <a:pPr marL="285750" indent="-285750">
              <a:buFontTx/>
              <a:buChar char="-"/>
            </a:pPr>
            <a:endParaRPr lang="fr-FR" dirty="0"/>
          </a:p>
        </p:txBody>
      </p:sp>
      <p:pic>
        <p:nvPicPr>
          <p:cNvPr id="8" name="Image 7">
            <a:hlinkClick r:id="rId4" action="ppaction://hlinksldjump"/>
            <a:extLst>
              <a:ext uri="{FF2B5EF4-FFF2-40B4-BE49-F238E27FC236}">
                <a16:creationId xmlns:a16="http://schemas.microsoft.com/office/drawing/2014/main" id="{BA9C45DF-732F-469C-A789-CC4D05FDED4F}"/>
              </a:ext>
            </a:extLst>
          </p:cNvPr>
          <p:cNvPicPr>
            <a:picLocks noChangeAspect="1"/>
          </p:cNvPicPr>
          <p:nvPr/>
        </p:nvPicPr>
        <p:blipFill>
          <a:blip r:embed="rId5"/>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18955058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ARGIPRESSINE</a:t>
            </a:r>
          </a:p>
          <a:p>
            <a:pPr>
              <a:defRPr/>
            </a:pPr>
            <a:r>
              <a:rPr lang="fr-FR" b="1" dirty="0" err="1"/>
              <a:t>Reverpleg</a:t>
            </a:r>
            <a:r>
              <a:rPr lang="fr-FR" b="1" dirty="0"/>
              <a:t>® </a:t>
            </a:r>
            <a:r>
              <a:rPr lang="fr-FR" b="1" dirty="0" smtClean="0"/>
              <a:t>40 UI</a:t>
            </a:r>
            <a:endParaRPr b="1"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60DF15CA-89CA-6E45-1082-8145A4A63267}" type="slidenum">
              <a:rPr lang="fr-FR"/>
              <a:t>105</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1" y="983279"/>
            <a:ext cx="10141746"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477613" y="881284"/>
            <a:ext cx="1614486" cy="1229361"/>
          </a:xfrm>
          <a:prstGeom prst="rect">
            <a:avLst/>
          </a:prstGeom>
        </p:spPr>
      </p:pic>
      <p:sp>
        <p:nvSpPr>
          <p:cNvPr id="38" name="ZoneTexte 1"/>
          <p:cNvSpPr>
            <a:spLocks/>
          </p:cNvSpPr>
          <p:nvPr/>
        </p:nvSpPr>
        <p:spPr bwMode="auto">
          <a:xfrm>
            <a:off x="532187" y="2390236"/>
            <a:ext cx="11399868" cy="5604220"/>
          </a:xfrm>
          <a:prstGeom prst="rect">
            <a:avLst/>
          </a:prstGeom>
          <a:noFill/>
        </p:spPr>
        <p:txBody>
          <a:bodyPr wrap="square" rtlCol="0">
            <a:noAutofit/>
          </a:bodyPr>
          <a:lstStyle/>
          <a:p>
            <a:pPr algn="just">
              <a:defRPr/>
            </a:pPr>
            <a:endParaRPr lang="fr-FR" sz="1600" dirty="0"/>
          </a:p>
          <a:p>
            <a:pPr algn="just">
              <a:defRPr/>
            </a:pPr>
            <a:r>
              <a:rPr lang="fr-FR" sz="1600" u="sng" dirty="0">
                <a:hlinkClick r:id="rId3"/>
              </a:rPr>
              <a:t>Avis CT HAS du 27/02/2019</a:t>
            </a:r>
            <a:endParaRPr lang="fr-FR" sz="1600" dirty="0"/>
          </a:p>
          <a:p>
            <a:pPr algn="just"/>
            <a:r>
              <a:rPr lang="fr-FR" sz="1600" dirty="0"/>
              <a:t>Son efficacité hémodynamique a été démontrée sur le maintien </a:t>
            </a:r>
            <a:r>
              <a:rPr lang="fr-FR" sz="1600" dirty="0" smtClean="0"/>
              <a:t>de la </a:t>
            </a:r>
            <a:r>
              <a:rPr lang="fr-FR" sz="1600" dirty="0"/>
              <a:t>pression artérielle moyenne (PAM) cible, avec une réduction des doses de noradrénaline, chez des patients ayant un choc septique déjà stabilisé (hors-AMM). Il n’existe pas de donnée de bon niveau de preuve démontrant une efficacité en termes de réduction de la </a:t>
            </a:r>
            <a:r>
              <a:rPr lang="fr-FR" sz="1600" dirty="0" err="1"/>
              <a:t>morbi</a:t>
            </a:r>
            <a:r>
              <a:rPr lang="fr-FR" sz="1600" dirty="0"/>
              <a:t>-mortalité chez des patients atteints d’hypotension artérielle du choc septique réfractaire aux catécholamines.</a:t>
            </a:r>
          </a:p>
          <a:p>
            <a:pPr algn="just"/>
            <a:r>
              <a:rPr lang="fr-FR" sz="1600" dirty="0"/>
              <a:t>Son impact sur la </a:t>
            </a:r>
            <a:r>
              <a:rPr lang="fr-FR" sz="1600" dirty="0" err="1"/>
              <a:t>morbi</a:t>
            </a:r>
            <a:r>
              <a:rPr lang="fr-FR" sz="1600" dirty="0"/>
              <a:t>-mortalité n’est pas démontré.</a:t>
            </a:r>
          </a:p>
          <a:p>
            <a:pPr algn="just"/>
            <a:r>
              <a:rPr lang="fr-FR" sz="1600" dirty="0"/>
              <a:t>L’intérêt clinique de diminuer les doses de noradrénaline en ajoutant un autre vasopresseur, sans avantage supplémentaire démontré en termes d’efficacité et/ou de tolérance n’est pas établi.</a:t>
            </a:r>
          </a:p>
          <a:p>
            <a:pPr algn="just"/>
            <a:r>
              <a:rPr lang="fr-FR" sz="1600" dirty="0"/>
              <a:t>Il persiste des incertitudes sur les posologies de </a:t>
            </a:r>
            <a:r>
              <a:rPr lang="fr-FR" sz="1600" dirty="0" err="1"/>
              <a:t>Reverpleg</a:t>
            </a:r>
            <a:r>
              <a:rPr lang="fr-FR" sz="1600" dirty="0"/>
              <a:t>® qui seront utilisées en conditions réelles d’utilisation dans le choc septique et sur le risque de toxicité associé.</a:t>
            </a:r>
          </a:p>
          <a:p>
            <a:pPr algn="just"/>
            <a:endParaRPr lang="fr-FR" sz="1600" b="1" dirty="0"/>
          </a:p>
          <a:p>
            <a:pPr algn="just"/>
            <a:r>
              <a:rPr lang="fr-FR" sz="1600" dirty="0"/>
              <a:t>Intérêt clinique insuffisant pour justifier son remboursement dans le traitement de l’hypotension réfractaire aux catécholamines consécutive à un choc septique.</a:t>
            </a:r>
          </a:p>
          <a:p>
            <a:pPr algn="just"/>
            <a:endParaRPr lang="fr-FR" sz="1600" b="1" dirty="0"/>
          </a:p>
          <a:p>
            <a:pPr algn="just">
              <a:defRPr/>
            </a:pPr>
            <a:endParaRPr lang="fr-FR" sz="1600" dirty="0"/>
          </a:p>
        </p:txBody>
      </p:sp>
      <p:sp>
        <p:nvSpPr>
          <p:cNvPr id="2" name="Rectangle 1">
            <a:extLst>
              <a:ext uri="{FF2B5EF4-FFF2-40B4-BE49-F238E27FC236}">
                <a16:creationId xmlns:a16="http://schemas.microsoft.com/office/drawing/2014/main" id="{B74BAD13-51BD-458D-9E74-8A82557FF4DD}"/>
              </a:ext>
            </a:extLst>
          </p:cNvPr>
          <p:cNvSpPr/>
          <p:nvPr/>
        </p:nvSpPr>
        <p:spPr>
          <a:xfrm>
            <a:off x="277389" y="1330019"/>
            <a:ext cx="9888279" cy="584775"/>
          </a:xfrm>
          <a:prstGeom prst="rect">
            <a:avLst/>
          </a:prstGeom>
          <a:noFill/>
          <a:ln w="19050">
            <a:solidFill>
              <a:srgbClr val="FF00FF"/>
            </a:solidFill>
          </a:ln>
        </p:spPr>
        <p:txBody>
          <a:bodyPr wrap="square" rtlCol="0">
            <a:spAutoFit/>
          </a:bodyPr>
          <a:lstStyle/>
          <a:p>
            <a:pPr algn="just"/>
            <a:r>
              <a:rPr lang="fr-FR" sz="1600" dirty="0"/>
              <a:t>Traitement de l’hypotension réfractaire aux catécholamines consécutive à un choc septique chez les patients âgés de plus de 18 ans. </a:t>
            </a:r>
            <a:endParaRPr lang="fr-FR" sz="1600" dirty="0">
              <a:hlinkClick r:id="rId4"/>
            </a:endParaRPr>
          </a:p>
        </p:txBody>
      </p:sp>
      <p:sp>
        <p:nvSpPr>
          <p:cNvPr id="39" name="ZoneTexte 38">
            <a:extLst>
              <a:ext uri="{FF2B5EF4-FFF2-40B4-BE49-F238E27FC236}">
                <a16:creationId xmlns:a16="http://schemas.microsoft.com/office/drawing/2014/main" id="{B3A24243-A05D-4110-B4F3-0AFCC2377A97}"/>
              </a:ext>
            </a:extLst>
          </p:cNvPr>
          <p:cNvSpPr txBox="1"/>
          <p:nvPr/>
        </p:nvSpPr>
        <p:spPr bwMode="auto">
          <a:xfrm>
            <a:off x="567384" y="2272707"/>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56325194-5133-4673-9153-7B120A010ACD}"/>
              </a:ext>
            </a:extLst>
          </p:cNvPr>
          <p:cNvPicPr>
            <a:picLocks noChangeAspect="1"/>
          </p:cNvPicPr>
          <p:nvPr/>
        </p:nvPicPr>
        <p:blipFill>
          <a:blip r:embed="rId5"/>
          <a:stretch>
            <a:fillRect/>
          </a:stretch>
        </p:blipFill>
        <p:spPr bwMode="auto">
          <a:xfrm>
            <a:off x="45133" y="2140774"/>
            <a:ext cx="572757" cy="646275"/>
          </a:xfrm>
          <a:prstGeom prst="rect">
            <a:avLst/>
          </a:prstGeom>
        </p:spPr>
      </p:pic>
      <p:pic>
        <p:nvPicPr>
          <p:cNvPr id="41" name="Image 40">
            <a:hlinkClick r:id="rId6" action="ppaction://hlinksldjump"/>
            <a:extLst>
              <a:ext uri="{FF2B5EF4-FFF2-40B4-BE49-F238E27FC236}">
                <a16:creationId xmlns:a16="http://schemas.microsoft.com/office/drawing/2014/main" id="{AEAD43B5-412D-43DA-A56A-26EE7B5537CA}"/>
              </a:ext>
            </a:extLst>
          </p:cNvPr>
          <p:cNvPicPr>
            <a:picLocks noChangeAspect="1"/>
          </p:cNvPicPr>
          <p:nvPr/>
        </p:nvPicPr>
        <p:blipFill>
          <a:blip r:embed="rId7"/>
          <a:stretch>
            <a:fillRect/>
          </a:stretch>
        </p:blipFill>
        <p:spPr bwMode="auto">
          <a:xfrm>
            <a:off x="11480049" y="6083686"/>
            <a:ext cx="628651" cy="774314"/>
          </a:xfrm>
          <a:prstGeom prst="rect">
            <a:avLst/>
          </a:prstGeom>
        </p:spPr>
      </p:pic>
      <p:sp>
        <p:nvSpPr>
          <p:cNvPr id="3" name="Rectangle 2">
            <a:extLst>
              <a:ext uri="{FF2B5EF4-FFF2-40B4-BE49-F238E27FC236}">
                <a16:creationId xmlns:a16="http://schemas.microsoft.com/office/drawing/2014/main" id="{0EEE986C-E98A-4AED-BE98-AA83D5CCA938}"/>
              </a:ext>
            </a:extLst>
          </p:cNvPr>
          <p:cNvSpPr/>
          <p:nvPr/>
        </p:nvSpPr>
        <p:spPr>
          <a:xfrm>
            <a:off x="3512893" y="868015"/>
            <a:ext cx="4780476"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H01BA01, Hormones de la post hypophyse</a:t>
            </a:r>
            <a:endParaRPr lang="fr-FR" sz="1600"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 name="Rectangle 6">
            <a:extLst>
              <a:ext uri="{FF2B5EF4-FFF2-40B4-BE49-F238E27FC236}">
                <a16:creationId xmlns:a16="http://schemas.microsoft.com/office/drawing/2014/main" id="{4F7D1C45-9D67-4460-9E53-391EEAF66B75}"/>
              </a:ext>
            </a:extLst>
          </p:cNvPr>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ARGIPRESSINE</a:t>
            </a:r>
          </a:p>
          <a:p>
            <a:pPr>
              <a:defRPr/>
            </a:pPr>
            <a:r>
              <a:rPr lang="fr-FR" b="1" dirty="0" err="1"/>
              <a:t>Reverpleg</a:t>
            </a:r>
            <a:r>
              <a:rPr lang="fr-FR" b="1" dirty="0"/>
              <a:t>® 40UI</a:t>
            </a:r>
            <a:endParaRPr b="1"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D833E4EB-4F38-98AF-9CF1-BA78B4851FFC}" type="slidenum">
              <a:rPr lang="fr-FR"/>
              <a:t>106</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1" y="983279"/>
            <a:ext cx="10141746"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18" y="849147"/>
            <a:ext cx="1614486" cy="1229361"/>
          </a:xfrm>
          <a:prstGeom prst="rect">
            <a:avLst/>
          </a:prstGeom>
        </p:spPr>
      </p:pic>
      <p:sp>
        <p:nvSpPr>
          <p:cNvPr id="38" name="ZoneTexte 37"/>
          <p:cNvSpPr>
            <a:spLocks/>
          </p:cNvSpPr>
          <p:nvPr/>
        </p:nvSpPr>
        <p:spPr bwMode="auto">
          <a:xfrm>
            <a:off x="453789" y="1584211"/>
            <a:ext cx="11612877" cy="4524315"/>
          </a:xfrm>
          <a:prstGeom prst="rect">
            <a:avLst/>
          </a:prstGeom>
          <a:noFill/>
        </p:spPr>
        <p:txBody>
          <a:bodyPr wrap="square" rtlCol="0">
            <a:spAutoFit/>
          </a:bodyPr>
          <a:lstStyle/>
          <a:p>
            <a:pPr marL="285750" indent="-285750">
              <a:buFont typeface="Arial" panose="020B0604020202020204" pitchFamily="34" charset="0"/>
              <a:buChar char="•"/>
              <a:defRPr/>
            </a:pPr>
            <a:r>
              <a:rPr lang="fr-FR" sz="1600" b="1" i="1" u="sng" dirty="0"/>
              <a:t>Recommandations de prise en charge hémodynamique du choc septique</a:t>
            </a:r>
            <a:endParaRPr sz="1600" b="1" i="1" u="none" dirty="0"/>
          </a:p>
          <a:p>
            <a:pPr marL="285750" indent="-285750">
              <a:buFontTx/>
              <a:buChar char="-"/>
              <a:defRPr/>
            </a:pPr>
            <a:r>
              <a:rPr lang="fr-FR" sz="1600" u="none" dirty="0"/>
              <a:t>1</a:t>
            </a:r>
            <a:r>
              <a:rPr lang="fr-FR" sz="1600" u="none" baseline="30000" dirty="0"/>
              <a:t>ère</a:t>
            </a:r>
            <a:r>
              <a:rPr lang="fr-FR" sz="1600" u="none" dirty="0"/>
              <a:t> intention : </a:t>
            </a:r>
            <a:r>
              <a:rPr lang="fr-FR" sz="1600" u="none" dirty="0" smtClean="0"/>
              <a:t>remplissage </a:t>
            </a:r>
            <a:r>
              <a:rPr lang="fr-FR" sz="1600" u="none" dirty="0"/>
              <a:t>vasculaire précoce et expansion volémique ultérieure</a:t>
            </a:r>
          </a:p>
          <a:p>
            <a:pPr marL="285750" indent="-285750">
              <a:buFontTx/>
              <a:buChar char="-"/>
              <a:defRPr/>
            </a:pPr>
            <a:r>
              <a:rPr lang="fr-FR" sz="1600" dirty="0"/>
              <a:t>Instauration d’un traitement vasoactif en cas d’hypotension réfractaire au remplissage vasculaire approprié afin de maintenir une PAM ≥ 65 mmHg au début de la réanimation du choc septique. </a:t>
            </a:r>
          </a:p>
          <a:p>
            <a:pPr>
              <a:defRPr/>
            </a:pPr>
            <a:endParaRPr lang="fr-FR" sz="1600" dirty="0"/>
          </a:p>
          <a:p>
            <a:pPr>
              <a:defRPr/>
            </a:pPr>
            <a:r>
              <a:rPr lang="fr-FR" sz="1600" dirty="0"/>
              <a:t>→ Le choix du vasopresseur doit notamment tenir compte des comorbidités et de la physiopathologie des patients. </a:t>
            </a:r>
          </a:p>
          <a:p>
            <a:pPr>
              <a:defRPr/>
            </a:pPr>
            <a:endParaRPr lang="fr-FR" sz="1600" dirty="0"/>
          </a:p>
          <a:p>
            <a:pPr marL="285750" indent="-285750">
              <a:buFontTx/>
              <a:buChar char="-"/>
              <a:defRPr/>
            </a:pPr>
            <a:r>
              <a:rPr lang="fr-FR" sz="1600" dirty="0"/>
              <a:t>La noradrénaline est le vasopresseur recommandé en première intention pour la prise en charge du choc septique (forte recommandation avec une qualité modérée des preuves). Si l’hypotension persiste, la vasopressine à faible dose (maximum de 0,03 U/min) (faible recommandation avec une qualité modérée des preuves) ou l’adrénaline (faible recommandation avec une faible qualité des preuves) sont à envisager en association à la noradrénaline pour augmenter la PAM à la valeur cible (seconde intention). </a:t>
            </a:r>
          </a:p>
          <a:p>
            <a:pPr marL="285750" indent="-285750">
              <a:buFontTx/>
              <a:buChar char="-"/>
              <a:defRPr/>
            </a:pPr>
            <a:r>
              <a:rPr lang="fr-FR" sz="1600" dirty="0"/>
              <a:t>Les dernières recommandations internationales suggèrent d’ajouter la vasopressine à la noradrénaline (seconde intention) dans l’objectif de diminuer les doses de noradrénaline (faible recommandation avec une qualité modérée des preuves), sans notion d’utilisation dans le cas d’une hypotension réfractaire). </a:t>
            </a:r>
          </a:p>
          <a:p>
            <a:pPr marL="285750" indent="-285750">
              <a:buFontTx/>
              <a:buChar char="-"/>
              <a:defRPr/>
            </a:pPr>
            <a:r>
              <a:rPr lang="fr-FR" sz="1600" dirty="0"/>
              <a:t>La dopamine n’est recommandée en première intention à la place de la noradrénaline que chez des patients hautement sélectionnés, tels que les patients présentant une bradycardie ou un risque faible de tachyarythmies, en raison de son risque augmenté d’arythmies. </a:t>
            </a:r>
          </a:p>
          <a:p>
            <a:pPr marL="285750" indent="-285750">
              <a:buFontTx/>
              <a:buChar char="-"/>
              <a:defRPr/>
            </a:pPr>
            <a:r>
              <a:rPr lang="fr-FR" sz="1600" dirty="0"/>
              <a:t>La dobutamine peut être utilisée en cas de défaillance myocardique septique associée chez les patients qui présentent des signes d’hypoperfusion persistants sous vasopresseurs. </a:t>
            </a:r>
          </a:p>
        </p:txBody>
      </p:sp>
      <p:pic>
        <p:nvPicPr>
          <p:cNvPr id="39" name="Image 38">
            <a:extLst>
              <a:ext uri="{FF2B5EF4-FFF2-40B4-BE49-F238E27FC236}">
                <a16:creationId xmlns:a16="http://schemas.microsoft.com/office/drawing/2014/main" id="{3C5D6341-765E-4A47-9D97-2DE174768633}"/>
              </a:ext>
            </a:extLst>
          </p:cNvPr>
          <p:cNvPicPr>
            <a:picLocks noChangeAspect="1"/>
          </p:cNvPicPr>
          <p:nvPr/>
        </p:nvPicPr>
        <p:blipFill>
          <a:blip r:embed="rId3"/>
          <a:stretch>
            <a:fillRect/>
          </a:stretch>
        </p:blipFill>
        <p:spPr bwMode="auto">
          <a:xfrm>
            <a:off x="8474" y="890581"/>
            <a:ext cx="432047" cy="684362"/>
          </a:xfrm>
          <a:prstGeom prst="rect">
            <a:avLst/>
          </a:prstGeom>
        </p:spPr>
      </p:pic>
      <p:sp>
        <p:nvSpPr>
          <p:cNvPr id="40" name="ZoneTexte 39">
            <a:extLst>
              <a:ext uri="{FF2B5EF4-FFF2-40B4-BE49-F238E27FC236}">
                <a16:creationId xmlns:a16="http://schemas.microsoft.com/office/drawing/2014/main" id="{DB400AF4-D5C2-49C0-8783-CCE38971325E}"/>
              </a:ext>
            </a:extLst>
          </p:cNvPr>
          <p:cNvSpPr txBox="1"/>
          <p:nvPr/>
        </p:nvSpPr>
        <p:spPr bwMode="auto">
          <a:xfrm>
            <a:off x="423737" y="1191997"/>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41" name="ZoneTexte 40">
            <a:extLst>
              <a:ext uri="{FF2B5EF4-FFF2-40B4-BE49-F238E27FC236}">
                <a16:creationId xmlns:a16="http://schemas.microsoft.com/office/drawing/2014/main" id="{2D8284CF-3999-4B22-9178-399499685754}"/>
              </a:ext>
            </a:extLst>
          </p:cNvPr>
          <p:cNvSpPr txBox="1"/>
          <p:nvPr/>
        </p:nvSpPr>
        <p:spPr bwMode="auto">
          <a:xfrm>
            <a:off x="2098885" y="6200358"/>
            <a:ext cx="3406237" cy="338554"/>
          </a:xfrm>
          <a:prstGeom prst="rect">
            <a:avLst/>
          </a:prstGeom>
          <a:noFill/>
        </p:spPr>
        <p:txBody>
          <a:bodyPr wrap="square" rtlCol="0">
            <a:spAutoFit/>
          </a:bodyPr>
          <a:lstStyle/>
          <a:p>
            <a:pPr>
              <a:defRPr/>
            </a:pPr>
            <a:r>
              <a:rPr lang="fr-FR" sz="1600" dirty="0">
                <a:hlinkClick r:id="rId4"/>
              </a:rPr>
              <a:t>Avis de la CT HAS du 27/02/2019</a:t>
            </a:r>
            <a:endParaRPr lang="fr-FR" sz="1600" dirty="0"/>
          </a:p>
        </p:txBody>
      </p:sp>
      <p:pic>
        <p:nvPicPr>
          <p:cNvPr id="42" name="Image 41">
            <a:extLst>
              <a:ext uri="{FF2B5EF4-FFF2-40B4-BE49-F238E27FC236}">
                <a16:creationId xmlns:a16="http://schemas.microsoft.com/office/drawing/2014/main" id="{051D0756-A0CF-4D4B-9267-6794F1DCC686}"/>
              </a:ext>
            </a:extLst>
          </p:cNvPr>
          <p:cNvPicPr>
            <a:picLocks noChangeAspect="1"/>
          </p:cNvPicPr>
          <p:nvPr/>
        </p:nvPicPr>
        <p:blipFill>
          <a:blip r:embed="rId5"/>
          <a:stretch>
            <a:fillRect/>
          </a:stretch>
        </p:blipFill>
        <p:spPr bwMode="auto">
          <a:xfrm>
            <a:off x="90895" y="6124080"/>
            <a:ext cx="696641" cy="406838"/>
          </a:xfrm>
          <a:prstGeom prst="rect">
            <a:avLst/>
          </a:prstGeom>
        </p:spPr>
      </p:pic>
      <p:sp>
        <p:nvSpPr>
          <p:cNvPr id="43" name="ZoneTexte 42">
            <a:extLst>
              <a:ext uri="{FF2B5EF4-FFF2-40B4-BE49-F238E27FC236}">
                <a16:creationId xmlns:a16="http://schemas.microsoft.com/office/drawing/2014/main" id="{5C24D9E0-C024-4234-B8FB-A23401C49202}"/>
              </a:ext>
            </a:extLst>
          </p:cNvPr>
          <p:cNvSpPr txBox="1"/>
          <p:nvPr/>
        </p:nvSpPr>
        <p:spPr bwMode="auto">
          <a:xfrm>
            <a:off x="774206" y="6186474"/>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5" name="Image 44">
            <a:hlinkClick r:id="rId6" action="ppaction://hlinksldjump"/>
            <a:extLst>
              <a:ext uri="{FF2B5EF4-FFF2-40B4-BE49-F238E27FC236}">
                <a16:creationId xmlns:a16="http://schemas.microsoft.com/office/drawing/2014/main" id="{158A387F-F2CE-488E-B016-08D622B5013E}"/>
              </a:ext>
            </a:extLst>
          </p:cNvPr>
          <p:cNvPicPr>
            <a:picLocks noChangeAspect="1"/>
          </p:cNvPicPr>
          <p:nvPr/>
        </p:nvPicPr>
        <p:blipFill>
          <a:blip r:embed="rId7"/>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8132624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CALCITONINE INJECTABLE</a:t>
            </a:r>
          </a:p>
          <a:p>
            <a:pPr>
              <a:defRPr/>
            </a:pPr>
            <a:r>
              <a:rPr lang="fr-FR" b="1" dirty="0" err="1"/>
              <a:t>Calsyn</a:t>
            </a:r>
            <a:r>
              <a:rPr lang="fr-FR" b="1" dirty="0"/>
              <a:t>® 50 et 100 UI, </a:t>
            </a:r>
            <a:r>
              <a:rPr lang="fr-FR" b="1" dirty="0" err="1"/>
              <a:t>Miacalcic</a:t>
            </a:r>
            <a:r>
              <a:rPr lang="fr-FR" b="1" dirty="0"/>
              <a:t>® 50 et 80 UI, et spécialités génériques</a:t>
            </a:r>
            <a:endParaRPr b="1"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60DF15CA-89CA-6E45-1082-8145A4A63267}" type="slidenum">
              <a:rPr lang="fr-FR"/>
              <a:t>107</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1" y="983279"/>
            <a:ext cx="10141746"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477613" y="881284"/>
            <a:ext cx="1614486" cy="1229361"/>
          </a:xfrm>
          <a:prstGeom prst="rect">
            <a:avLst/>
          </a:prstGeom>
        </p:spPr>
      </p:pic>
      <p:sp>
        <p:nvSpPr>
          <p:cNvPr id="38" name="ZoneTexte 1"/>
          <p:cNvSpPr>
            <a:spLocks/>
          </p:cNvSpPr>
          <p:nvPr/>
        </p:nvSpPr>
        <p:spPr bwMode="auto">
          <a:xfrm>
            <a:off x="539275" y="3124065"/>
            <a:ext cx="11559912" cy="1854689"/>
          </a:xfrm>
          <a:prstGeom prst="rect">
            <a:avLst/>
          </a:prstGeom>
          <a:noFill/>
        </p:spPr>
        <p:txBody>
          <a:bodyPr wrap="square" rtlCol="0">
            <a:noAutofit/>
          </a:bodyPr>
          <a:lstStyle/>
          <a:p>
            <a:pPr algn="just">
              <a:defRPr/>
            </a:pPr>
            <a:r>
              <a:rPr lang="en-US" sz="1600" u="sng" dirty="0">
                <a:hlinkClick r:id="rId3"/>
              </a:rPr>
              <a:t>Avis CT HAS du 05/06/2019</a:t>
            </a:r>
            <a:endParaRPr lang="en-US" sz="1600" dirty="0"/>
          </a:p>
          <a:p>
            <a:pPr algn="just">
              <a:defRPr/>
            </a:pPr>
            <a:r>
              <a:rPr lang="fr-FR" sz="1600" dirty="0"/>
              <a:t>Depuis 2009, son intérêt clinique est insuffisant pour justifier d’une prise en charge faute de données pertinentes de méthodologie acceptable pour apprécier son efficacité dans la prévention de la perte osseuse liée à une immobilisation soudaine, notamment chez les patients avec des fractures ostéoporotiques récentes. Dans la maladie de Paget et l’hypercalcémie maligne, le niveau de preuve de son efficacité est faible et son profil de tolérance est médiocre (nausées observées chez environ 10 % des patients, bouffées vasomotrices, diarrhée, …) et comporte un risque accru de cancer en cas d’utilisation au long cours. Dans ces 2 indications, la calcitonine a été supplantée en pratique courante par les bisphosphonates qui sont le traitement de référence.</a:t>
            </a:r>
          </a:p>
          <a:p>
            <a:pPr algn="just">
              <a:defRPr/>
            </a:pPr>
            <a:endParaRPr lang="fr-FR" sz="1600" b="1" dirty="0"/>
          </a:p>
        </p:txBody>
      </p:sp>
      <p:sp>
        <p:nvSpPr>
          <p:cNvPr id="3" name="Rectangle 2">
            <a:extLst>
              <a:ext uri="{FF2B5EF4-FFF2-40B4-BE49-F238E27FC236}">
                <a16:creationId xmlns:a16="http://schemas.microsoft.com/office/drawing/2014/main" id="{D8EB8797-5314-45B6-BCD3-F1F95CF29037}"/>
              </a:ext>
            </a:extLst>
          </p:cNvPr>
          <p:cNvSpPr/>
          <p:nvPr/>
        </p:nvSpPr>
        <p:spPr>
          <a:xfrm>
            <a:off x="322599" y="1492209"/>
            <a:ext cx="6315740" cy="861774"/>
          </a:xfrm>
          <a:prstGeom prst="rect">
            <a:avLst/>
          </a:prstGeom>
          <a:noFill/>
          <a:ln w="19050">
            <a:solidFill>
              <a:srgbClr val="FF00FF"/>
            </a:solidFill>
          </a:ln>
        </p:spPr>
        <p:txBody>
          <a:bodyPr wrap="square" rtlCol="0">
            <a:spAutoFit/>
          </a:bodyPr>
          <a:lstStyle/>
          <a:p>
            <a:r>
              <a:rPr lang="fr-FR" sz="1600" dirty="0"/>
              <a:t>- Prévention de la perte osseuse aiguë liée à une immobilisation soudaine</a:t>
            </a:r>
          </a:p>
          <a:p>
            <a:r>
              <a:rPr lang="fr-FR" sz="1600" dirty="0"/>
              <a:t>- Traitement de la maladie de Paget en dernier recours</a:t>
            </a:r>
          </a:p>
          <a:p>
            <a:r>
              <a:rPr lang="fr-FR" sz="1600" dirty="0"/>
              <a:t>- Traitement de l’hypercalcémie d’origine maligne</a:t>
            </a:r>
          </a:p>
        </p:txBody>
      </p:sp>
      <p:sp>
        <p:nvSpPr>
          <p:cNvPr id="39" name="Rectangle 38">
            <a:extLst>
              <a:ext uri="{FF2B5EF4-FFF2-40B4-BE49-F238E27FC236}">
                <a16:creationId xmlns:a16="http://schemas.microsoft.com/office/drawing/2014/main" id="{625AFC5E-8305-4771-B6B4-EB52E75310D7}"/>
              </a:ext>
            </a:extLst>
          </p:cNvPr>
          <p:cNvSpPr/>
          <p:nvPr/>
        </p:nvSpPr>
        <p:spPr>
          <a:xfrm>
            <a:off x="2649279" y="5399298"/>
            <a:ext cx="8974730" cy="338554"/>
          </a:xfrm>
          <a:prstGeom prst="rect">
            <a:avLst/>
          </a:prstGeom>
        </p:spPr>
        <p:txBody>
          <a:bodyPr wrap="square">
            <a:spAutoFit/>
          </a:bodyPr>
          <a:lstStyle/>
          <a:p>
            <a:pPr algn="just">
              <a:defRPr/>
            </a:pPr>
            <a:r>
              <a:rPr lang="fr-FR" sz="1600" dirty="0"/>
              <a:t>nausées, bouffées vasomotrices, diarrhée, risque accru de cancer en cas d’utilisation prolongée</a:t>
            </a:r>
          </a:p>
        </p:txBody>
      </p:sp>
      <p:sp>
        <p:nvSpPr>
          <p:cNvPr id="40" name="ZoneTexte 39">
            <a:extLst>
              <a:ext uri="{FF2B5EF4-FFF2-40B4-BE49-F238E27FC236}">
                <a16:creationId xmlns:a16="http://schemas.microsoft.com/office/drawing/2014/main" id="{4951BD6A-B8BA-48EA-B5D2-8169DDC77880}"/>
              </a:ext>
            </a:extLst>
          </p:cNvPr>
          <p:cNvSpPr txBox="1"/>
          <p:nvPr/>
        </p:nvSpPr>
        <p:spPr bwMode="auto">
          <a:xfrm>
            <a:off x="558472" y="2777845"/>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1" name="Image 40">
            <a:extLst>
              <a:ext uri="{FF2B5EF4-FFF2-40B4-BE49-F238E27FC236}">
                <a16:creationId xmlns:a16="http://schemas.microsoft.com/office/drawing/2014/main" id="{A3A1462E-2B55-45D8-A66B-04114496F928}"/>
              </a:ext>
            </a:extLst>
          </p:cNvPr>
          <p:cNvPicPr>
            <a:picLocks noChangeAspect="1"/>
          </p:cNvPicPr>
          <p:nvPr/>
        </p:nvPicPr>
        <p:blipFill>
          <a:blip r:embed="rId4"/>
          <a:stretch>
            <a:fillRect/>
          </a:stretch>
        </p:blipFill>
        <p:spPr bwMode="auto">
          <a:xfrm>
            <a:off x="36221" y="2645912"/>
            <a:ext cx="572757" cy="646275"/>
          </a:xfrm>
          <a:prstGeom prst="rect">
            <a:avLst/>
          </a:prstGeom>
        </p:spPr>
      </p:pic>
      <p:sp>
        <p:nvSpPr>
          <p:cNvPr id="42" name="ZoneTexte 41">
            <a:extLst>
              <a:ext uri="{FF2B5EF4-FFF2-40B4-BE49-F238E27FC236}">
                <a16:creationId xmlns:a16="http://schemas.microsoft.com/office/drawing/2014/main" id="{CCB2E060-5663-49BD-8C5A-8C5659D6C61F}"/>
              </a:ext>
            </a:extLst>
          </p:cNvPr>
          <p:cNvSpPr txBox="1"/>
          <p:nvPr/>
        </p:nvSpPr>
        <p:spPr bwMode="auto">
          <a:xfrm>
            <a:off x="680019" y="5378034"/>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 : </a:t>
            </a:r>
            <a:endParaRPr lang="fr-FR" dirty="0">
              <a:solidFill>
                <a:srgbClr val="000099"/>
              </a:solidFill>
            </a:endParaRPr>
          </a:p>
        </p:txBody>
      </p:sp>
      <p:pic>
        <p:nvPicPr>
          <p:cNvPr id="43" name="Graphique 42" descr="Avertissement">
            <a:extLst>
              <a:ext uri="{FF2B5EF4-FFF2-40B4-BE49-F238E27FC236}">
                <a16:creationId xmlns:a16="http://schemas.microsoft.com/office/drawing/2014/main" id="{66651E3B-0F4C-4F91-A18F-737AE49572B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bwMode="auto">
          <a:xfrm>
            <a:off x="111643" y="5229064"/>
            <a:ext cx="510904" cy="510904"/>
          </a:xfrm>
          <a:prstGeom prst="rect">
            <a:avLst/>
          </a:prstGeom>
        </p:spPr>
      </p:pic>
      <p:pic>
        <p:nvPicPr>
          <p:cNvPr id="44" name="Image 43">
            <a:hlinkClick r:id="rId7" action="ppaction://hlinksldjump"/>
            <a:extLst>
              <a:ext uri="{FF2B5EF4-FFF2-40B4-BE49-F238E27FC236}">
                <a16:creationId xmlns:a16="http://schemas.microsoft.com/office/drawing/2014/main" id="{56B230F3-55E1-4CBC-87F0-6AC15D11332F}"/>
              </a:ext>
            </a:extLst>
          </p:cNvPr>
          <p:cNvPicPr>
            <a:picLocks noChangeAspect="1"/>
          </p:cNvPicPr>
          <p:nvPr/>
        </p:nvPicPr>
        <p:blipFill>
          <a:blip r:embed="rId8"/>
          <a:stretch>
            <a:fillRect/>
          </a:stretch>
        </p:blipFill>
        <p:spPr bwMode="auto">
          <a:xfrm>
            <a:off x="11480049" y="6083686"/>
            <a:ext cx="628651" cy="774314"/>
          </a:xfrm>
          <a:prstGeom prst="rect">
            <a:avLst/>
          </a:prstGeom>
        </p:spPr>
      </p:pic>
      <p:sp>
        <p:nvSpPr>
          <p:cNvPr id="2" name="Rectangle 1">
            <a:extLst>
              <a:ext uri="{FF2B5EF4-FFF2-40B4-BE49-F238E27FC236}">
                <a16:creationId xmlns:a16="http://schemas.microsoft.com/office/drawing/2014/main" id="{86041938-10E4-471E-B473-523A5C1A510A}"/>
              </a:ext>
            </a:extLst>
          </p:cNvPr>
          <p:cNvSpPr/>
          <p:nvPr/>
        </p:nvSpPr>
        <p:spPr>
          <a:xfrm>
            <a:off x="3680114" y="845811"/>
            <a:ext cx="4398961"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H05BA01, </a:t>
            </a:r>
            <a:r>
              <a:rPr lang="fr-FR" sz="1600" dirty="0"/>
              <a:t>Agents </a:t>
            </a:r>
            <a:r>
              <a:rPr lang="fr-FR" sz="1600" dirty="0" err="1"/>
              <a:t>antiparathyroïdiens</a:t>
            </a:r>
            <a:r>
              <a:rPr lang="fr-FR" sz="1600" dirty="0"/>
              <a:t> </a:t>
            </a:r>
          </a:p>
        </p:txBody>
      </p:sp>
    </p:spTree>
    <p:extLst>
      <p:ext uri="{BB962C8B-B14F-4D97-AF65-F5344CB8AC3E}">
        <p14:creationId xmlns:p14="http://schemas.microsoft.com/office/powerpoint/2010/main" val="15417146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3" name="Rectangle 6">
            <a:extLst>
              <a:ext uri="{FF2B5EF4-FFF2-40B4-BE49-F238E27FC236}">
                <a16:creationId xmlns:a16="http://schemas.microsoft.com/office/drawing/2014/main" id="{DBA34EBF-3DF7-41AD-B071-5D32B446ABC9}"/>
              </a:ext>
            </a:extLst>
          </p:cNvPr>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CALCITONINE INJECTABLE</a:t>
            </a:r>
          </a:p>
          <a:p>
            <a:pPr>
              <a:defRPr/>
            </a:pPr>
            <a:r>
              <a:rPr lang="fr-FR" b="1" dirty="0" err="1"/>
              <a:t>Calsyn</a:t>
            </a:r>
            <a:r>
              <a:rPr lang="fr-FR" b="1" dirty="0"/>
              <a:t>® 50 et 100 UI, </a:t>
            </a:r>
            <a:r>
              <a:rPr lang="fr-FR" b="1" dirty="0" err="1"/>
              <a:t>Miacalcic</a:t>
            </a:r>
            <a:r>
              <a:rPr lang="fr-FR" b="1" dirty="0"/>
              <a:t>® 50 et 80 UI, et spécialités génériques</a:t>
            </a:r>
            <a:endParaRPr b="1" dirty="0"/>
          </a:p>
        </p:txBody>
      </p:sp>
      <p:sp>
        <p:nvSpPr>
          <p:cNvPr id="5" name="Rectangle 8"/>
          <p:cNvSpPr/>
          <p:nvPr/>
        </p:nvSpPr>
        <p:spPr bwMode="auto">
          <a:xfrm>
            <a:off x="0" y="802345"/>
            <a:ext cx="12191999" cy="4571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E2E641B8-0498-8F83-7A47-A0281DC915A8}" type="slidenum">
              <a:rPr lang="fr-FR"/>
              <a:t>108</a:t>
            </a:fld>
            <a:endParaRPr lang="fr-FR"/>
          </a:p>
        </p:txBody>
      </p:sp>
      <p:sp>
        <p:nvSpPr>
          <p:cNvPr id="7" name="Organigramme : Connecteur 56"/>
          <p:cNvSpPr/>
          <p:nvPr/>
        </p:nvSpPr>
        <p:spPr bwMode="auto">
          <a:xfrm>
            <a:off x="11161092" y="177258"/>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6"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9"/>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7" y="95600"/>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8"/>
            <a:ext cx="591390" cy="1065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0" y="283858"/>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4" y="493627"/>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6" y="297008"/>
            <a:ext cx="214732" cy="16858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6" y="534098"/>
            <a:ext cx="397692" cy="995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6"/>
            <a:ext cx="121032" cy="12255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3"/>
            <a:ext cx="32890" cy="168663"/>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8" y="150588"/>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8" y="413299"/>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2"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0" y="413299"/>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2" y="163059"/>
            <a:ext cx="865711" cy="9412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8"/>
            <a:ext cx="608665" cy="2169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1"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2" y="270338"/>
            <a:ext cx="214732" cy="16858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2" y="507429"/>
            <a:ext cx="397692" cy="995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4" y="311276"/>
            <a:ext cx="121032" cy="122551"/>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4" y="68931"/>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5" y="520578"/>
            <a:ext cx="229555"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6" y="257188"/>
            <a:ext cx="246564" cy="26730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5" y="221270"/>
            <a:ext cx="183676" cy="50116"/>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1" y="154066"/>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9" y="313909"/>
            <a:ext cx="160176" cy="1269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5" y="244717"/>
            <a:ext cx="384102" cy="16462"/>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19" y="849148"/>
            <a:ext cx="1614487" cy="1229362"/>
          </a:xfrm>
          <a:prstGeom prst="rect">
            <a:avLst/>
          </a:prstGeom>
        </p:spPr>
      </p:pic>
      <p:sp>
        <p:nvSpPr>
          <p:cNvPr id="38" name="ZoneTexte 37"/>
          <p:cNvSpPr>
            <a:spLocks/>
          </p:cNvSpPr>
          <p:nvPr/>
        </p:nvSpPr>
        <p:spPr bwMode="auto">
          <a:xfrm>
            <a:off x="467568" y="2227626"/>
            <a:ext cx="11531265" cy="2554545"/>
          </a:xfrm>
          <a:prstGeom prst="rect">
            <a:avLst/>
          </a:prstGeom>
          <a:noFill/>
        </p:spPr>
        <p:txBody>
          <a:bodyPr wrap="square" rtlCol="0">
            <a:spAutoFit/>
          </a:bodyPr>
          <a:lstStyle/>
          <a:p>
            <a:pPr marL="285750" indent="-285750">
              <a:buFont typeface="Arial" panose="020B0604020202020204" pitchFamily="34" charset="0"/>
              <a:buChar char="•"/>
              <a:defRPr/>
            </a:pPr>
            <a:r>
              <a:rPr lang="fr-FR" sz="1600" b="1" i="1" u="sng" dirty="0"/>
              <a:t>Recommandations de prise en charge de la maladie de Paget</a:t>
            </a:r>
          </a:p>
          <a:p>
            <a:pPr>
              <a:defRPr/>
            </a:pPr>
            <a:r>
              <a:rPr lang="fr-FR" sz="1600" dirty="0"/>
              <a:t>La calcitonine a été supplantée en pratique courante par les biphosphonates qui sont le traitement de référence</a:t>
            </a:r>
            <a:r>
              <a:rPr lang="fr-FR" sz="1600" u="none" dirty="0"/>
              <a:t> </a:t>
            </a:r>
          </a:p>
          <a:p>
            <a:pPr>
              <a:defRPr/>
            </a:pPr>
            <a:endParaRPr lang="fr-FR" sz="1600" dirty="0"/>
          </a:p>
          <a:p>
            <a:pPr marL="285750" indent="-285750">
              <a:buFont typeface="Arial" panose="020B0604020202020204" pitchFamily="34" charset="0"/>
              <a:buChar char="•"/>
              <a:defRPr/>
            </a:pPr>
            <a:r>
              <a:rPr lang="fr-FR" sz="1600" b="1" i="1" u="sng" dirty="0"/>
              <a:t>Recommandations de prise en charge dans l’hypercalcémie maligne</a:t>
            </a:r>
          </a:p>
          <a:p>
            <a:pPr algn="just">
              <a:defRPr/>
            </a:pPr>
            <a:r>
              <a:rPr lang="fr-FR" sz="1600" dirty="0"/>
              <a:t>La calcitonine a été supplantée en pratique courante par les biphosphonates. Il existe également comme alternatives le dénosumab et le cinacalcet</a:t>
            </a:r>
          </a:p>
          <a:p>
            <a:pPr>
              <a:defRPr/>
            </a:pPr>
            <a:endParaRPr lang="fr-FR" sz="1600" dirty="0"/>
          </a:p>
          <a:p>
            <a:pPr marL="285750" indent="-285750">
              <a:buFont typeface="Arial" panose="020B0604020202020204" pitchFamily="34" charset="0"/>
              <a:buChar char="•"/>
              <a:defRPr/>
            </a:pPr>
            <a:r>
              <a:rPr lang="fr-FR" sz="1600" b="1" i="1" u="sng" dirty="0"/>
              <a:t>Recommandations de prise en charge dans la prévention de la perte osseuse aiguë liée à une immobilisation soudaine</a:t>
            </a:r>
          </a:p>
          <a:p>
            <a:pPr>
              <a:defRPr/>
            </a:pPr>
            <a:r>
              <a:rPr lang="fr-FR" sz="1600" dirty="0"/>
              <a:t>Les alternatives thérapeutiques ne peuvent être identifiées</a:t>
            </a:r>
          </a:p>
          <a:p>
            <a:pPr>
              <a:defRPr/>
            </a:pPr>
            <a:endParaRPr lang="fr-FR" sz="1600" u="sng" dirty="0"/>
          </a:p>
        </p:txBody>
      </p:sp>
      <p:pic>
        <p:nvPicPr>
          <p:cNvPr id="39" name="Image 38">
            <a:extLst>
              <a:ext uri="{FF2B5EF4-FFF2-40B4-BE49-F238E27FC236}">
                <a16:creationId xmlns:a16="http://schemas.microsoft.com/office/drawing/2014/main" id="{3AA56F58-4257-4C18-84C4-A4C174EA065F}"/>
              </a:ext>
            </a:extLst>
          </p:cNvPr>
          <p:cNvPicPr>
            <a:picLocks noChangeAspect="1"/>
          </p:cNvPicPr>
          <p:nvPr/>
        </p:nvPicPr>
        <p:blipFill>
          <a:blip r:embed="rId3"/>
          <a:stretch>
            <a:fillRect/>
          </a:stretch>
        </p:blipFill>
        <p:spPr bwMode="auto">
          <a:xfrm>
            <a:off x="93533" y="1379677"/>
            <a:ext cx="432047" cy="684362"/>
          </a:xfrm>
          <a:prstGeom prst="rect">
            <a:avLst/>
          </a:prstGeom>
        </p:spPr>
      </p:pic>
      <p:sp>
        <p:nvSpPr>
          <p:cNvPr id="40" name="ZoneTexte 39">
            <a:extLst>
              <a:ext uri="{FF2B5EF4-FFF2-40B4-BE49-F238E27FC236}">
                <a16:creationId xmlns:a16="http://schemas.microsoft.com/office/drawing/2014/main" id="{28FD9DCD-D9B5-4E39-8507-9A52EA25A7FD}"/>
              </a:ext>
            </a:extLst>
          </p:cNvPr>
          <p:cNvSpPr txBox="1"/>
          <p:nvPr/>
        </p:nvSpPr>
        <p:spPr bwMode="auto">
          <a:xfrm>
            <a:off x="508796" y="1681093"/>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2" name="Rectangle 1">
            <a:extLst>
              <a:ext uri="{FF2B5EF4-FFF2-40B4-BE49-F238E27FC236}">
                <a16:creationId xmlns:a16="http://schemas.microsoft.com/office/drawing/2014/main" id="{5A8EC055-BF65-4F56-B2C8-B26C81FDB4A6}"/>
              </a:ext>
            </a:extLst>
          </p:cNvPr>
          <p:cNvSpPr/>
          <p:nvPr/>
        </p:nvSpPr>
        <p:spPr>
          <a:xfrm>
            <a:off x="2168951" y="5210896"/>
            <a:ext cx="2911374" cy="338554"/>
          </a:xfrm>
          <a:prstGeom prst="rect">
            <a:avLst/>
          </a:prstGeom>
        </p:spPr>
        <p:txBody>
          <a:bodyPr wrap="none">
            <a:spAutoFit/>
          </a:bodyPr>
          <a:lstStyle/>
          <a:p>
            <a:pPr>
              <a:defRPr/>
            </a:pPr>
            <a:r>
              <a:rPr lang="fr-FR" sz="1600" dirty="0">
                <a:hlinkClick r:id="rId4"/>
              </a:rPr>
              <a:t>Avis de la CT HAS du 05/06/2019</a:t>
            </a:r>
            <a:endParaRPr lang="fr-FR" sz="1600" dirty="0"/>
          </a:p>
        </p:txBody>
      </p:sp>
      <p:pic>
        <p:nvPicPr>
          <p:cNvPr id="41" name="Image 40">
            <a:extLst>
              <a:ext uri="{FF2B5EF4-FFF2-40B4-BE49-F238E27FC236}">
                <a16:creationId xmlns:a16="http://schemas.microsoft.com/office/drawing/2014/main" id="{8724D79D-D5A7-4BB0-B3DE-A0CD12022661}"/>
              </a:ext>
            </a:extLst>
          </p:cNvPr>
          <p:cNvPicPr>
            <a:picLocks noChangeAspect="1"/>
          </p:cNvPicPr>
          <p:nvPr/>
        </p:nvPicPr>
        <p:blipFill>
          <a:blip r:embed="rId5"/>
          <a:stretch>
            <a:fillRect/>
          </a:stretch>
        </p:blipFill>
        <p:spPr bwMode="auto">
          <a:xfrm>
            <a:off x="119248" y="5133113"/>
            <a:ext cx="696641" cy="406838"/>
          </a:xfrm>
          <a:prstGeom prst="rect">
            <a:avLst/>
          </a:prstGeom>
        </p:spPr>
      </p:pic>
      <p:sp>
        <p:nvSpPr>
          <p:cNvPr id="42" name="ZoneTexte 41">
            <a:extLst>
              <a:ext uri="{FF2B5EF4-FFF2-40B4-BE49-F238E27FC236}">
                <a16:creationId xmlns:a16="http://schemas.microsoft.com/office/drawing/2014/main" id="{448D0728-73AB-47CC-B864-30E6CCBAD870}"/>
              </a:ext>
            </a:extLst>
          </p:cNvPr>
          <p:cNvSpPr txBox="1"/>
          <p:nvPr/>
        </p:nvSpPr>
        <p:spPr bwMode="auto">
          <a:xfrm>
            <a:off x="802559" y="5195507"/>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4" name="Image 43">
            <a:hlinkClick r:id="rId6" action="ppaction://hlinksldjump"/>
            <a:extLst>
              <a:ext uri="{FF2B5EF4-FFF2-40B4-BE49-F238E27FC236}">
                <a16:creationId xmlns:a16="http://schemas.microsoft.com/office/drawing/2014/main" id="{E1E75B16-E86B-43BA-92A0-2484230FFF60}"/>
              </a:ext>
            </a:extLst>
          </p:cNvPr>
          <p:cNvPicPr>
            <a:picLocks noChangeAspect="1"/>
          </p:cNvPicPr>
          <p:nvPr/>
        </p:nvPicPr>
        <p:blipFill>
          <a:blip r:embed="rId7"/>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6254025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2035725"/>
            <a:ext cx="12192000" cy="181365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solidFill>
                  <a:schemeClr val="bg1"/>
                </a:solidFill>
              </a:rPr>
              <a:t>Agents anti-infectieux à usage systémique</a:t>
            </a:r>
            <a:endParaRPr sz="2400" dirty="0">
              <a:solidFill>
                <a:schemeClr val="bg1"/>
              </a:solidFill>
            </a:endParaRPr>
          </a:p>
        </p:txBody>
      </p:sp>
      <p:sp>
        <p:nvSpPr>
          <p:cNvPr id="5" name="Rectangle 8"/>
          <p:cNvSpPr/>
          <p:nvPr/>
        </p:nvSpPr>
        <p:spPr bwMode="auto">
          <a:xfrm>
            <a:off x="0" y="3906199"/>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109</a:t>
            </a:fld>
            <a:endParaRPr lang="fr-FR"/>
          </a:p>
        </p:txBody>
      </p:sp>
      <p:pic>
        <p:nvPicPr>
          <p:cNvPr id="37" name="Image 36"/>
          <p:cNvPicPr>
            <a:picLocks noChangeAspect="1"/>
          </p:cNvPicPr>
          <p:nvPr/>
        </p:nvPicPr>
        <p:blipFill>
          <a:blip r:embed="rId2"/>
          <a:stretch/>
        </p:blipFill>
        <p:spPr bwMode="auto">
          <a:xfrm>
            <a:off x="3660731" y="163269"/>
            <a:ext cx="1614488" cy="1229363"/>
          </a:xfrm>
          <a:prstGeom prst="rect">
            <a:avLst/>
          </a:prstGeom>
        </p:spPr>
      </p:pic>
      <p:pic>
        <p:nvPicPr>
          <p:cNvPr id="2" name="Image 1">
            <a:extLst>
              <a:ext uri="{FF2B5EF4-FFF2-40B4-BE49-F238E27FC236}">
                <a16:creationId xmlns:a16="http://schemas.microsoft.com/office/drawing/2014/main" id="{185F1A6C-405D-43AF-B1AA-A03923B7253E}"/>
              </a:ext>
            </a:extLst>
          </p:cNvPr>
          <p:cNvPicPr>
            <a:picLocks noChangeAspect="1"/>
          </p:cNvPicPr>
          <p:nvPr/>
        </p:nvPicPr>
        <p:blipFill>
          <a:blip r:embed="rId3"/>
          <a:stretch>
            <a:fillRect/>
          </a:stretch>
        </p:blipFill>
        <p:spPr>
          <a:xfrm>
            <a:off x="5615709" y="394182"/>
            <a:ext cx="2633700" cy="609653"/>
          </a:xfrm>
          <a:prstGeom prst="rect">
            <a:avLst/>
          </a:prstGeom>
        </p:spPr>
      </p:pic>
      <p:sp>
        <p:nvSpPr>
          <p:cNvPr id="3" name="ZoneTexte 2">
            <a:extLst>
              <a:ext uri="{FF2B5EF4-FFF2-40B4-BE49-F238E27FC236}">
                <a16:creationId xmlns:a16="http://schemas.microsoft.com/office/drawing/2014/main" id="{5872841C-CF69-4496-B089-816380F0641B}"/>
              </a:ext>
            </a:extLst>
          </p:cNvPr>
          <p:cNvSpPr txBox="1"/>
          <p:nvPr/>
        </p:nvSpPr>
        <p:spPr>
          <a:xfrm>
            <a:off x="298174" y="4492469"/>
            <a:ext cx="11904651" cy="923330"/>
          </a:xfrm>
          <a:prstGeom prst="rect">
            <a:avLst/>
          </a:prstGeom>
          <a:noFill/>
        </p:spPr>
        <p:txBody>
          <a:bodyPr wrap="square" numCol="2" rtlCol="0">
            <a:spAutoFit/>
          </a:bodyPr>
          <a:lstStyle/>
          <a:p>
            <a:pPr marL="285750" indent="-285750">
              <a:buFontTx/>
              <a:buChar char="-"/>
            </a:pPr>
            <a:r>
              <a:rPr lang="fr-FR" dirty="0"/>
              <a:t>Quinolones antibactériennes</a:t>
            </a:r>
          </a:p>
          <a:p>
            <a:pPr marL="285750" indent="-285750">
              <a:buFontTx/>
              <a:buChar char="-"/>
            </a:pPr>
            <a:r>
              <a:rPr lang="fr-FR" dirty="0"/>
              <a:t>Antiviraux à action directe</a:t>
            </a:r>
          </a:p>
          <a:p>
            <a:pPr marL="285750" indent="-285750">
              <a:buFontTx/>
              <a:buChar char="-"/>
            </a:pPr>
            <a:endParaRPr lang="fr-FR" dirty="0"/>
          </a:p>
          <a:p>
            <a:pPr marL="285750" indent="-285750">
              <a:buFontTx/>
              <a:buChar char="-"/>
            </a:pPr>
            <a:endParaRPr lang="fr-FR" dirty="0"/>
          </a:p>
        </p:txBody>
      </p:sp>
      <p:pic>
        <p:nvPicPr>
          <p:cNvPr id="8" name="Image 7">
            <a:hlinkClick r:id="rId4" action="ppaction://hlinksldjump"/>
            <a:extLst>
              <a:ext uri="{FF2B5EF4-FFF2-40B4-BE49-F238E27FC236}">
                <a16:creationId xmlns:a16="http://schemas.microsoft.com/office/drawing/2014/main" id="{4625E8C3-741D-49CC-BEE3-B8DAE7022899}"/>
              </a:ext>
            </a:extLst>
          </p:cNvPr>
          <p:cNvPicPr>
            <a:picLocks noChangeAspect="1"/>
          </p:cNvPicPr>
          <p:nvPr/>
        </p:nvPicPr>
        <p:blipFill>
          <a:blip r:embed="rId5"/>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553171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76152"/>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2400" b="1" dirty="0">
                <a:solidFill>
                  <a:schemeClr val="bg1"/>
                </a:solidFill>
                <a:ea typeface="Tahoma" panose="020B0604030504040204" pitchFamily="34" charset="0"/>
                <a:cs typeface="Tahoma" panose="020B0604030504040204" pitchFamily="34" charset="0"/>
              </a:rPr>
              <a:t>		        Index par dénomination commune internationale (DCI)    </a:t>
            </a:r>
            <a:endParaRPr sz="2400" b="1" dirty="0">
              <a:solidFill>
                <a:schemeClr val="bg1"/>
              </a:solidFill>
            </a:endParaRP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11</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4" name="Rectangle 33">
            <a:extLst>
              <a:ext uri="{FF2B5EF4-FFF2-40B4-BE49-F238E27FC236}">
                <a16:creationId xmlns:a16="http://schemas.microsoft.com/office/drawing/2014/main" id="{378F10DF-DECF-46B6-8D00-29CC8DC2474B}"/>
              </a:ext>
            </a:extLst>
          </p:cNvPr>
          <p:cNvSpPr/>
          <p:nvPr/>
        </p:nvSpPr>
        <p:spPr bwMode="auto">
          <a:xfrm>
            <a:off x="70692" y="918525"/>
            <a:ext cx="12635737" cy="5976000"/>
          </a:xfrm>
          <a:prstGeom prst="rect">
            <a:avLst/>
          </a:prstGeom>
        </p:spPr>
        <p:txBody>
          <a:bodyPr wrap="square" numCol="4" spcCol="72000">
            <a:spAutoFit/>
          </a:bodyPr>
          <a:lstStyle/>
          <a:p>
            <a:r>
              <a:rPr lang="fr-FR" sz="1000" b="1" dirty="0">
                <a:solidFill>
                  <a:srgbClr val="CC00FF"/>
                </a:solidFill>
                <a:latin typeface="Century Gothic" panose="020B0502020202020204" pitchFamily="34" charset="0"/>
              </a:rPr>
              <a:t>A</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3" action="ppaction://hlinksldjump"/>
              </a:rPr>
              <a:t>ACETYLCYSTEINE/TUAMINOHEPTANE/BENZALKONIUM</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4" action="ppaction://hlinksldjump"/>
              </a:rPr>
              <a:t>ACIDE IBANDRONIQUE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5" action="ppaction://hlinksldjump"/>
              </a:rPr>
              <a:t>ACIDES OMEGA-3</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pt-BR" sz="1000" dirty="0">
                <a:latin typeface="Calibri" panose="020F0502020204030204" pitchFamily="34" charset="0"/>
                <a:ea typeface="Calibri" panose="020F0502020204030204" pitchFamily="34" charset="0"/>
                <a:cs typeface="Times New Roman" panose="02020603050405020304" pitchFamily="18" charset="0"/>
                <a:hlinkClick r:id="rId6" action="ppaction://hlinksldjump"/>
              </a:rPr>
              <a:t>ACIDE SALICYLIQUE/ACIDE BORIQUE/ACIDE BENZOIQUE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7" action="ppaction://hlinksldjump"/>
              </a:rPr>
              <a:t>ADENOSINE TRIPHOSPHATE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8" action="ppaction://hlinksldjump"/>
              </a:rPr>
              <a:t>ALANINE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9" action="ppaction://hlinksldjump"/>
              </a:rPr>
              <a:t>ALPHA-AMYLASE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10" action="ppaction://hlinksldjump"/>
              </a:rPr>
              <a:t>AMBROXOL</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9" action="ppaction://hlinksldjump"/>
              </a:rPr>
              <a:t>AMYLASE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11" action="ppaction://hlinksldjump"/>
              </a:rPr>
              <a:t>AMYLEINE/PIN/EUCALYPTOL</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12" action="ppaction://hlinksldjump"/>
              </a:rPr>
              <a:t>ANEMONE/BOURSE A PASTEUR/ESCULOSIDE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13" action="ppaction://hlinksldjump"/>
              </a:rPr>
              <a:t>ARGIPRESSINE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sz="1000" b="1" dirty="0">
              <a:solidFill>
                <a:srgbClr val="CC00FF"/>
              </a:solidFill>
              <a:latin typeface="Century Gothic" panose="020B0502020202020204" pitchFamily="34" charset="0"/>
            </a:endParaRPr>
          </a:p>
          <a:p>
            <a:r>
              <a:rPr lang="fr-FR" sz="1000" b="1" dirty="0">
                <a:solidFill>
                  <a:srgbClr val="CC00FF"/>
                </a:solidFill>
                <a:latin typeface="Century Gothic" panose="020B0502020202020204" pitchFamily="34" charset="0"/>
              </a:rPr>
              <a:t>B</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14" action="ppaction://hlinksldjump"/>
              </a:rPr>
              <a:t>BISACODYL</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sz="1000" b="1" dirty="0">
              <a:solidFill>
                <a:srgbClr val="CC00FF"/>
              </a:solidFill>
              <a:latin typeface="Century Gothic" panose="020B0502020202020204" pitchFamily="34" charset="0"/>
            </a:endParaRPr>
          </a:p>
          <a:p>
            <a:r>
              <a:rPr lang="fr-FR" sz="1000" b="1" dirty="0">
                <a:solidFill>
                  <a:srgbClr val="CC00FF"/>
                </a:solidFill>
                <a:latin typeface="Century Gothic" panose="020B0502020202020204" pitchFamily="34" charset="0"/>
              </a:rPr>
              <a:t>C</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15" action="ppaction://hlinksldjump"/>
              </a:rPr>
              <a:t>CALCITONINE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16" action="ppaction://hlinksldjump"/>
              </a:rPr>
              <a:t>CARBOCISTEINE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17" action="ppaction://hlinksldjump"/>
              </a:rPr>
              <a:t>CARRAGHENATES/DIOXYDE DE TITANE/ZINC</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18" action="ppaction://hlinksldjump"/>
              </a:rPr>
              <a:t>CICLOSPORINE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19" action="ppaction://hlinksldjump"/>
              </a:rPr>
              <a:t>CHLOROBUTANOL/CETYLPYRIDINIUM/EUGENOL</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20" action="ppaction://hlinksldjump"/>
              </a:rPr>
              <a:t>CHONDROITINE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21" action="ppaction://hlinksldjump"/>
              </a:rPr>
              <a:t>CIBENZOLINE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sz="1000" b="1" dirty="0">
              <a:solidFill>
                <a:srgbClr val="CC00FF"/>
              </a:solidFill>
              <a:latin typeface="Century Gothic" panose="020B0502020202020204" pitchFamily="34" charset="0"/>
            </a:endParaRPr>
          </a:p>
          <a:p>
            <a:r>
              <a:rPr lang="fr-FR" sz="1000" b="1" dirty="0">
                <a:solidFill>
                  <a:srgbClr val="CC00FF"/>
                </a:solidFill>
                <a:latin typeface="Century Gothic" panose="020B0502020202020204" pitchFamily="34" charset="0"/>
              </a:rPr>
              <a:t>D</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22" action="ppaction://hlinksldjump"/>
              </a:rPr>
              <a:t>DESOGESTREL/ETHINYLESTRADIOL</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23" action="ppaction://hlinksldjump"/>
              </a:rPr>
              <a:t>DIACEREINE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24" action="ppaction://hlinksldjump"/>
              </a:rPr>
              <a:t>DICLOFENAC</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25" action="ppaction://hlinksldjump"/>
              </a:rPr>
              <a:t>DIOSMINE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21" action="ppaction://hlinksldjump"/>
              </a:rPr>
              <a:t>DISOPYRAMIDE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26" action="ppaction://hlinksldjump"/>
              </a:rPr>
              <a:t>DRONEDARONE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27" action="ppaction://hlinksldjump"/>
              </a:rPr>
              <a:t>DOBESILATE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28" action="ppaction://hlinksldjump"/>
              </a:rPr>
              <a:t>DONEPEZIL</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sz="1000" b="1" dirty="0">
              <a:solidFill>
                <a:srgbClr val="CC00FF"/>
              </a:solidFill>
              <a:latin typeface="Century Gothic" panose="020B0502020202020204" pitchFamily="34" charset="0"/>
            </a:endParaRPr>
          </a:p>
          <a:p>
            <a:endParaRPr lang="fr-FR" sz="1000" b="1" dirty="0">
              <a:solidFill>
                <a:srgbClr val="CC00FF"/>
              </a:solidFill>
              <a:latin typeface="Century Gothic" panose="020B0502020202020204" pitchFamily="34" charset="0"/>
            </a:endParaRPr>
          </a:p>
          <a:p>
            <a:endParaRPr lang="fr-FR" sz="1000" b="1" dirty="0">
              <a:solidFill>
                <a:srgbClr val="CC00FF"/>
              </a:solidFill>
              <a:latin typeface="Century Gothic" panose="020B0502020202020204" pitchFamily="34" charset="0"/>
            </a:endParaRPr>
          </a:p>
          <a:p>
            <a:r>
              <a:rPr lang="fr-FR" sz="1000" b="1" dirty="0">
                <a:solidFill>
                  <a:srgbClr val="CC00FF"/>
                </a:solidFill>
                <a:latin typeface="Century Gothic" panose="020B0502020202020204" pitchFamily="34" charset="0"/>
              </a:rPr>
              <a:t>E</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29" action="ppaction://hlinksldjump"/>
              </a:rPr>
              <a:t>ETAMSYLATE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30" action="ppaction://hlinksldjump"/>
              </a:rPr>
              <a:t>ETHINYLESTRADIOL/NORGESTIMATE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31" action="ppaction://hlinksldjump"/>
              </a:rPr>
              <a:t>ESTRADIOL/DYDROGESTERONE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32" action="ppaction://hlinksldjump"/>
              </a:rPr>
              <a:t>ETIFOXINE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33" action="ppaction://hlinksldjump"/>
              </a:rPr>
              <a:t>ETHANOLAMINE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34" action="ppaction://hlinksldjump"/>
              </a:rPr>
              <a:t>ETILEFRINE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sz="1000" b="1" dirty="0">
              <a:solidFill>
                <a:srgbClr val="CC00FF"/>
              </a:solidFill>
              <a:latin typeface="Century Gothic" panose="020B0502020202020204" pitchFamily="34" charset="0"/>
            </a:endParaRPr>
          </a:p>
          <a:p>
            <a:r>
              <a:rPr lang="fr-FR" sz="1000" b="1" dirty="0">
                <a:solidFill>
                  <a:srgbClr val="CC00FF"/>
                </a:solidFill>
                <a:latin typeface="Century Gothic" panose="020B0502020202020204" pitchFamily="34" charset="0"/>
              </a:rPr>
              <a:t>F</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35" action="ppaction://hlinksldjump"/>
              </a:rPr>
              <a:t>FER/ACIDE FOLIQUE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36" action="ppaction://hlinksldjump"/>
              </a:rPr>
              <a:t>FLAVONOIDES DE RUTACEES</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sz="1000" dirty="0"/>
          </a:p>
          <a:p>
            <a:r>
              <a:rPr lang="fr-FR" sz="1000" b="1" dirty="0">
                <a:solidFill>
                  <a:srgbClr val="CC00FF"/>
                </a:solidFill>
                <a:latin typeface="Century Gothic" panose="020B0502020202020204" pitchFamily="34" charset="0"/>
              </a:rPr>
              <a:t>G</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37" action="ppaction://hlinksldjump"/>
              </a:rPr>
              <a:t>GALANTAMINE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38" action="ppaction://hlinksldjump"/>
              </a:rPr>
              <a:t>GESTODENE/ETHINYLESTRADIOL</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11" action="ppaction://hlinksldjump"/>
              </a:rPr>
              <a:t>GAICOL/LEVOMETNHOL/CINEOLE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38" action="ppaction://hlinksldjump"/>
              </a:rPr>
              <a:t>GESTODENE/ETHINYLESTRADIOL/GESTODENE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39" action="ppaction://hlinksldjump"/>
              </a:rPr>
              <a:t>GINKGO BILOBA</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40" action="ppaction://hlinksldjump"/>
              </a:rPr>
              <a:t>GINKGO BILOBA /HEPTAMINOL/TROXERUTINE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41" action="ppaction://hlinksldjump"/>
              </a:rPr>
              <a:t>GLUCOSAMINE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42" action="ppaction://hlinksldjump"/>
              </a:rPr>
              <a:t>GUAIAZULENE/DIMETICONE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sz="1000" b="1" dirty="0">
              <a:solidFill>
                <a:srgbClr val="CC00FF"/>
              </a:solidFill>
              <a:latin typeface="Century Gothic" panose="020B0502020202020204" pitchFamily="34" charset="0"/>
            </a:endParaRPr>
          </a:p>
          <a:p>
            <a:r>
              <a:rPr lang="fr-FR" sz="1000" b="1" dirty="0">
                <a:solidFill>
                  <a:srgbClr val="CC00FF"/>
                </a:solidFill>
                <a:latin typeface="Century Gothic" panose="020B0502020202020204" pitchFamily="34" charset="0"/>
              </a:rPr>
              <a:t>H</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43" action="ppaction://hlinksldjump"/>
              </a:rPr>
              <a:t>HAMAMELIS/VIBURNUM/FRAGON</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44" action="ppaction://hlinksldjump"/>
              </a:rPr>
              <a:t>HEPTAMINOL</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45" action="ppaction://hlinksldjump"/>
              </a:rPr>
              <a:t>HUILE D'AVOCAT/HUILE DE SOJA</a:t>
            </a:r>
            <a:endParaRPr lang="fr-FR" sz="1000" b="1" dirty="0">
              <a:solidFill>
                <a:srgbClr val="CC00FF"/>
              </a:solidFill>
              <a:latin typeface="Century Gothic" panose="020B0502020202020204" pitchFamily="34" charset="0"/>
            </a:endParaRPr>
          </a:p>
          <a:p>
            <a:endParaRPr lang="fr-FR" sz="1000" b="1" dirty="0">
              <a:solidFill>
                <a:srgbClr val="CC00FF"/>
              </a:solidFill>
              <a:latin typeface="Century Gothic" panose="020B0502020202020204" pitchFamily="34" charset="0"/>
            </a:endParaRPr>
          </a:p>
          <a:p>
            <a:r>
              <a:rPr lang="fr-FR" sz="1000" b="1" dirty="0">
                <a:solidFill>
                  <a:srgbClr val="CC00FF"/>
                </a:solidFill>
                <a:latin typeface="Century Gothic" panose="020B0502020202020204" pitchFamily="34" charset="0"/>
              </a:rPr>
              <a:t>K</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46" action="ppaction://hlinksldjump"/>
              </a:rPr>
              <a:t>KETOPROFENE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sz="1000" b="1" dirty="0">
              <a:solidFill>
                <a:srgbClr val="CC00FF"/>
              </a:solidFill>
              <a:latin typeface="Century Gothic" panose="020B0502020202020204" pitchFamily="34" charset="0"/>
            </a:endParaRPr>
          </a:p>
          <a:p>
            <a:r>
              <a:rPr lang="fr-FR" sz="1000" b="1" dirty="0">
                <a:solidFill>
                  <a:srgbClr val="CC00FF"/>
                </a:solidFill>
                <a:latin typeface="Century Gothic" panose="020B0502020202020204" pitchFamily="34" charset="0"/>
              </a:rPr>
              <a:t>L</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47" action="ppaction://hlinksldjump"/>
              </a:rPr>
              <a:t>LACTOBACILLUS</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48" action="ppaction://hlinksldjump"/>
              </a:rPr>
              <a:t>LEUCOCIANIDOL</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49" action="ppaction://hlinksldjump"/>
              </a:rPr>
              <a:t>LIDOCAINE/CETRIMIDE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sz="1000" b="1" dirty="0">
              <a:solidFill>
                <a:srgbClr val="CC00FF"/>
              </a:solidFill>
              <a:latin typeface="Century Gothic" panose="020B0502020202020204" pitchFamily="34" charset="0"/>
            </a:endParaRPr>
          </a:p>
          <a:p>
            <a:endParaRPr lang="fr-FR" sz="1000" b="1" dirty="0">
              <a:solidFill>
                <a:srgbClr val="CC00FF"/>
              </a:solidFill>
              <a:latin typeface="Century Gothic" panose="020B0502020202020204" pitchFamily="34" charset="0"/>
            </a:endParaRPr>
          </a:p>
          <a:p>
            <a:endParaRPr lang="fr-FR" sz="1000" b="1" dirty="0">
              <a:solidFill>
                <a:srgbClr val="CC00FF"/>
              </a:solidFill>
              <a:latin typeface="Century Gothic" panose="020B0502020202020204" pitchFamily="34" charset="0"/>
            </a:endParaRPr>
          </a:p>
          <a:p>
            <a:endParaRPr lang="fr-FR" sz="1000" b="1" dirty="0">
              <a:solidFill>
                <a:srgbClr val="CC00FF"/>
              </a:solidFill>
              <a:latin typeface="Century Gothic" panose="020B0502020202020204" pitchFamily="34" charset="0"/>
            </a:endParaRPr>
          </a:p>
          <a:p>
            <a:r>
              <a:rPr lang="fr-FR" sz="1000" b="1" dirty="0">
                <a:solidFill>
                  <a:srgbClr val="CC00FF"/>
                </a:solidFill>
                <a:latin typeface="Century Gothic" panose="020B0502020202020204" pitchFamily="34" charset="0"/>
              </a:rPr>
              <a:t>M</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50" action="ppaction://hlinksldjump"/>
              </a:rPr>
              <a:t>MYRTILLE/BETA CAROTENE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51" action="ppaction://hlinksldjump"/>
              </a:rPr>
              <a:t>MEGLUMINE/POLYSORBATE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52" action="ppaction://hlinksldjump"/>
              </a:rPr>
              <a:t>MEMANTINE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53" action="ppaction://hlinksldjump"/>
              </a:rPr>
              <a:t>MAGNESIUM CHLORURE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54" action="ppaction://hlinksldjump"/>
              </a:rPr>
              <a:t>MAGNESIUM/PYRIDOXINE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55" action="ppaction://hlinksldjump"/>
              </a:rPr>
              <a:t>METFORMINE/GLIBENCLAMIDE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56" action="ppaction://hlinksldjump"/>
              </a:rPr>
              <a:t>METHOCARBAMOL</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57" action="ppaction://hlinksldjump"/>
              </a:rPr>
              <a:t>MIRABEGRON</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58" action="ppaction://hlinksldjump"/>
              </a:rPr>
              <a:t>MOXISYLYTE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59" action="ppaction://hlinksldjump"/>
              </a:rPr>
              <a:t>MELILOT/PETIT HOUX</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60" action="ppaction://hlinksldjump"/>
              </a:rPr>
              <a:t>MELILOT/RUTINE</a:t>
            </a:r>
            <a:endParaRPr lang="fr-FR" sz="1000" dirty="0">
              <a:hlinkClick r:id="rId61" action="ppaction://hlinksldjump"/>
            </a:endParaRPr>
          </a:p>
          <a:p>
            <a:endParaRPr lang="fr-FR" sz="1000" dirty="0"/>
          </a:p>
          <a:p>
            <a:r>
              <a:rPr lang="fr-FR" sz="1000" b="1" dirty="0">
                <a:solidFill>
                  <a:srgbClr val="CC00FF"/>
                </a:solidFill>
                <a:latin typeface="Century Gothic" panose="020B0502020202020204" pitchFamily="34" charset="0"/>
              </a:rPr>
              <a:t>N</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62" action="ppaction://hlinksldjump"/>
              </a:rPr>
              <a:t>NAFTIDROFURYL</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63" action="ppaction://hlinksldjump"/>
              </a:rPr>
              <a:t>NAPHAZOLINE/PREDNISOLONE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64" action="ppaction://hlinksldjump"/>
              </a:rPr>
              <a:t>NIAOULI</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65" action="ppaction://hlinksldjump"/>
              </a:rPr>
              <a:t>NIAOULI/GRINDELIA/GELSEMIUM</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66" action="ppaction://hlinksldjump"/>
              </a:rPr>
              <a:t>NIFUROXAZIDE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67" action="ppaction://hlinksldjump"/>
              </a:rPr>
              <a:t>NORFLOXACINE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sz="1000" b="1" dirty="0">
              <a:solidFill>
                <a:srgbClr val="CC00FF"/>
              </a:solidFill>
              <a:latin typeface="Century Gothic" panose="020B0502020202020204" pitchFamily="34" charset="0"/>
            </a:endParaRPr>
          </a:p>
          <a:p>
            <a:r>
              <a:rPr lang="fr-FR" sz="1000" b="1" dirty="0">
                <a:solidFill>
                  <a:srgbClr val="CC00FF"/>
                </a:solidFill>
                <a:latin typeface="Century Gothic" panose="020B0502020202020204" pitchFamily="34" charset="0"/>
              </a:rPr>
              <a:t>O</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68" action="ppaction://hlinksldjump"/>
              </a:rPr>
              <a:t>OLMESARTAN</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68" action="ppaction://hlinksldjump"/>
              </a:rPr>
              <a:t>OLMESARTAN/HYDROCHLOROTHIAZIDE</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68" action="ppaction://hlinksldjump"/>
              </a:rPr>
              <a:t>OLMESARTAN/AMLODIPINE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69" action="ppaction://hlinksldjump"/>
              </a:rPr>
              <a:t>OPIUM</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70" action="ppaction://hlinksldjump"/>
              </a:rPr>
              <a:t>ORLISTAT</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71" action="ppaction://hlinksldjump"/>
              </a:rPr>
              <a:t>ORNITHINE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72" action="ppaction://hlinksldjump"/>
              </a:rPr>
              <a:t>OS</a:t>
            </a:r>
            <a:endParaRPr lang="fr-FR" sz="1000" b="1" dirty="0">
              <a:solidFill>
                <a:srgbClr val="CC00FF"/>
              </a:solidFill>
              <a:latin typeface="Century Gothic" panose="020B0502020202020204" pitchFamily="34" charset="0"/>
            </a:endParaRPr>
          </a:p>
          <a:p>
            <a:endParaRPr lang="fr-FR" sz="1000" b="1" dirty="0">
              <a:solidFill>
                <a:srgbClr val="CC00FF"/>
              </a:solidFill>
              <a:latin typeface="Century Gothic" panose="020B0502020202020204" pitchFamily="34" charset="0"/>
            </a:endParaRPr>
          </a:p>
          <a:p>
            <a:r>
              <a:rPr lang="fr-FR" sz="1000" b="1" dirty="0">
                <a:solidFill>
                  <a:srgbClr val="CC00FF"/>
                </a:solidFill>
                <a:latin typeface="Century Gothic" panose="020B0502020202020204" pitchFamily="34" charset="0"/>
              </a:rPr>
              <a:t>P</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73" action="ppaction://hlinksldjump"/>
              </a:rPr>
              <a:t>PENTOXIFYLLINE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74" action="ppaction://hlinksldjump"/>
              </a:rPr>
              <a:t>PEPIN DE RAISIN</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75" action="ppaction://hlinksldjump"/>
              </a:rPr>
              <a:t>PERINDOPRIL/INDAPAMIDE/AMLODIPINE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59" action="ppaction://hlinksldjump"/>
              </a:rPr>
              <a:t>PETIT HOUX /HESPERIDINE/ACIDE ASCORBIQUE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76" action="ppaction://hlinksldjump"/>
              </a:rPr>
              <a:t>PIRACETAM</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77" action="ppaction://hlinksldjump"/>
              </a:rPr>
              <a:t>PSEUDOEPHEDRINE EN ASSOCIATION</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78" action="ppaction://hlinksldjump"/>
              </a:rPr>
              <a:t>PRAMOCAINE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sz="1000" dirty="0">
              <a:latin typeface="Calibri" panose="020F0502020204030204" pitchFamily="34" charset="0"/>
              <a:ea typeface="Calibri" panose="020F0502020204030204" pitchFamily="34" charset="0"/>
              <a:cs typeface="Times New Roman" panose="02020603050405020304" pitchFamily="18" charset="0"/>
              <a:hlinkClick r:id="rId79" action="ppaction://hlinksldjump"/>
            </a:endParaRPr>
          </a:p>
          <a:p>
            <a:endParaRPr lang="fr-FR" sz="1000" dirty="0">
              <a:latin typeface="Calibri" panose="020F0502020204030204" pitchFamily="34" charset="0"/>
              <a:ea typeface="Calibri" panose="020F0502020204030204" pitchFamily="34" charset="0"/>
              <a:cs typeface="Times New Roman" panose="02020603050405020304" pitchFamily="18" charset="0"/>
              <a:hlinkClick r:id="rId79" action="ppaction://hlinksldjump"/>
            </a:endParaRPr>
          </a:p>
          <a:p>
            <a:endParaRPr lang="fr-FR" sz="1000" dirty="0">
              <a:latin typeface="Calibri" panose="020F0502020204030204" pitchFamily="34" charset="0"/>
              <a:ea typeface="Calibri" panose="020F0502020204030204" pitchFamily="34" charset="0"/>
              <a:cs typeface="Times New Roman" panose="02020603050405020304" pitchFamily="18" charset="0"/>
              <a:hlinkClick r:id="rId79" action="ppaction://hlinksldjump"/>
            </a:endParaRPr>
          </a:p>
          <a:p>
            <a:endParaRPr lang="fr-FR" sz="1000" dirty="0">
              <a:latin typeface="Calibri" panose="020F0502020204030204" pitchFamily="34" charset="0"/>
              <a:ea typeface="Calibri" panose="020F0502020204030204" pitchFamily="34" charset="0"/>
              <a:cs typeface="Times New Roman" panose="02020603050405020304" pitchFamily="18" charset="0"/>
              <a:hlinkClick r:id="rId79" action="ppaction://hlinksldjump"/>
            </a:endParaRPr>
          </a:p>
          <a:p>
            <a:endParaRPr lang="fr-FR" sz="1000" dirty="0">
              <a:latin typeface="Calibri" panose="020F0502020204030204" pitchFamily="34" charset="0"/>
              <a:ea typeface="Calibri" panose="020F0502020204030204" pitchFamily="34" charset="0"/>
              <a:cs typeface="Times New Roman" panose="02020603050405020304" pitchFamily="18" charset="0"/>
              <a:hlinkClick r:id="rId79" action="ppaction://hlinksldjump"/>
            </a:endParaRPr>
          </a:p>
          <a:p>
            <a:endParaRPr lang="fr-FR" sz="1000" dirty="0">
              <a:latin typeface="Calibri" panose="020F0502020204030204" pitchFamily="34" charset="0"/>
              <a:ea typeface="Calibri" panose="020F0502020204030204" pitchFamily="34" charset="0"/>
              <a:cs typeface="Times New Roman" panose="02020603050405020304" pitchFamily="18" charset="0"/>
              <a:hlinkClick r:id="rId79" action="ppaction://hlinksldjump"/>
            </a:endParaRPr>
          </a:p>
          <a:p>
            <a:endParaRPr lang="fr-FR" sz="1000" dirty="0">
              <a:latin typeface="Calibri" panose="020F0502020204030204" pitchFamily="34" charset="0"/>
              <a:ea typeface="Calibri" panose="020F0502020204030204" pitchFamily="34" charset="0"/>
              <a:cs typeface="Times New Roman" panose="02020603050405020304" pitchFamily="18" charset="0"/>
              <a:hlinkClick r:id="rId79" action="ppaction://hlinksldjump"/>
            </a:endParaRPr>
          </a:p>
          <a:p>
            <a:endParaRPr lang="fr-FR" sz="1000" dirty="0">
              <a:latin typeface="Calibri" panose="020F0502020204030204" pitchFamily="34" charset="0"/>
              <a:ea typeface="Calibri" panose="020F0502020204030204" pitchFamily="34" charset="0"/>
              <a:cs typeface="Times New Roman" panose="02020603050405020304" pitchFamily="18" charset="0"/>
              <a:hlinkClick r:id="rId79" action="ppaction://hlinksldjump"/>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79" action="ppaction://hlinksldjump"/>
              </a:rPr>
              <a:t>PREDNISOLONE/ACIDE SALICYLIQUE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80" action="ppaction://hlinksldjump"/>
              </a:rPr>
              <a:t>PRUCALOPRIDE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sz="1000" dirty="0"/>
          </a:p>
          <a:p>
            <a:r>
              <a:rPr lang="fr-FR" sz="1000" b="1" dirty="0">
                <a:solidFill>
                  <a:srgbClr val="CC00FF"/>
                </a:solidFill>
                <a:latin typeface="Century Gothic" panose="020B0502020202020204" pitchFamily="34" charset="0"/>
              </a:rPr>
              <a:t>Q</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81" action="ppaction://hlinksldjump"/>
              </a:rPr>
              <a:t>QUININE/AUBEPINE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82" action="ppaction://hlinksldjump"/>
              </a:rPr>
              <a:t>QUININE/VITAMINE B1 (THIAMINE)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sz="1000" b="1" dirty="0">
              <a:solidFill>
                <a:srgbClr val="CC00FF"/>
              </a:solidFill>
              <a:latin typeface="Century Gothic" panose="020B0502020202020204" pitchFamily="34" charset="0"/>
            </a:endParaRPr>
          </a:p>
          <a:p>
            <a:r>
              <a:rPr lang="fr-FR" sz="1000" b="1" dirty="0">
                <a:solidFill>
                  <a:srgbClr val="CC00FF"/>
                </a:solidFill>
                <a:latin typeface="Century Gothic" panose="020B0502020202020204" pitchFamily="34" charset="0"/>
              </a:rPr>
              <a:t>R</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83" action="ppaction://hlinksldjump"/>
              </a:rPr>
              <a:t>RIVASTIGMINE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84" action="ppaction://hlinksldjump"/>
              </a:rPr>
              <a:t>ROPINIROLE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sz="1000" dirty="0"/>
          </a:p>
          <a:p>
            <a:r>
              <a:rPr lang="fr-FR" sz="1000" b="1" dirty="0">
                <a:solidFill>
                  <a:srgbClr val="CC00FF"/>
                </a:solidFill>
                <a:latin typeface="Century Gothic" panose="020B0502020202020204" pitchFamily="34" charset="0"/>
              </a:rPr>
              <a:t>S</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85" action="ppaction://hlinksldjump"/>
              </a:rPr>
              <a:t>SALICAIRE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86" action="ppaction://hlinksldjump"/>
              </a:rPr>
              <a:t>SUCRALFATE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sz="1000" b="1" dirty="0">
              <a:solidFill>
                <a:srgbClr val="CC00FF"/>
              </a:solidFill>
              <a:latin typeface="Century Gothic" panose="020B0502020202020204" pitchFamily="34" charset="0"/>
            </a:endParaRPr>
          </a:p>
          <a:p>
            <a:r>
              <a:rPr lang="fr-FR" sz="1000" b="1" dirty="0">
                <a:solidFill>
                  <a:srgbClr val="CC00FF"/>
                </a:solidFill>
                <a:latin typeface="Century Gothic" panose="020B0502020202020204" pitchFamily="34" charset="0"/>
              </a:rPr>
              <a:t>T</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61" action="ppaction://hlinksldjump"/>
              </a:rPr>
              <a:t>THIOCOLCHICOSIDE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87" action="ppaction://hlinksldjump"/>
              </a:rPr>
              <a:t>TRIETHANOLAMINE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88" action="ppaction://hlinksldjump"/>
              </a:rPr>
              <a:t>TRIMETAZIDINE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r>
              <a:rPr lang="fr-FR" sz="1000" dirty="0">
                <a:latin typeface="Calibri" panose="020F0502020204030204" pitchFamily="34" charset="0"/>
                <a:ea typeface="Calibri" panose="020F0502020204030204" pitchFamily="34" charset="0"/>
                <a:cs typeface="Times New Roman" panose="02020603050405020304" pitchFamily="18" charset="0"/>
                <a:hlinkClick r:id="rId89" action="ppaction://hlinksldjump"/>
              </a:rPr>
              <a:t>TROXERUTINE</a:t>
            </a:r>
            <a:endParaRPr lang="fr-FR" sz="1000" dirty="0"/>
          </a:p>
          <a:p>
            <a:endParaRPr lang="fr-FR" sz="1000" b="1" dirty="0">
              <a:solidFill>
                <a:srgbClr val="CC00FF"/>
              </a:solidFill>
              <a:latin typeface="Century Gothic" panose="020B0502020202020204" pitchFamily="34" charset="0"/>
            </a:endParaRPr>
          </a:p>
          <a:p>
            <a:r>
              <a:rPr lang="fr-FR" sz="1000" b="1" dirty="0">
                <a:solidFill>
                  <a:srgbClr val="CC00FF"/>
                </a:solidFill>
                <a:latin typeface="Century Gothic" panose="020B0502020202020204" pitchFamily="34" charset="0"/>
              </a:rPr>
              <a:t>V</a:t>
            </a:r>
          </a:p>
          <a:p>
            <a:r>
              <a:rPr lang="fr-FR" sz="1000" dirty="0">
                <a:latin typeface="Calibri" panose="020F0502020204030204" pitchFamily="34" charset="0"/>
                <a:ea typeface="Calibri" panose="020F0502020204030204" pitchFamily="34" charset="0"/>
                <a:cs typeface="Times New Roman" panose="02020603050405020304" pitchFamily="18" charset="0"/>
                <a:hlinkClick r:id="rId90" action="ppaction://hlinksldjump"/>
              </a:rPr>
              <a:t>VITAMINE B1 (THIAMINE)/PYRIDOXINE</a:t>
            </a:r>
            <a:endParaRPr lang="fr-FR" sz="1000" dirty="0">
              <a:latin typeface="Calibri" panose="020F0502020204030204" pitchFamily="34" charset="0"/>
              <a:ea typeface="Calibri" panose="020F0502020204030204" pitchFamily="34" charset="0"/>
              <a:cs typeface="Times New Roman" panose="02020603050405020304" pitchFamily="18" charset="0"/>
            </a:endParaRPr>
          </a:p>
          <a:p>
            <a:endParaRPr lang="fr-FR" sz="1000" b="1" dirty="0">
              <a:solidFill>
                <a:srgbClr val="CC00FF"/>
              </a:solidFill>
              <a:latin typeface="Century Gothic" panose="020B0502020202020204" pitchFamily="34" charset="0"/>
            </a:endParaRPr>
          </a:p>
          <a:p>
            <a:r>
              <a:rPr lang="fr-FR" sz="1000" b="1" dirty="0">
                <a:solidFill>
                  <a:srgbClr val="CC00FF"/>
                </a:solidFill>
                <a:latin typeface="Century Gothic" panose="020B0502020202020204" pitchFamily="34" charset="0"/>
              </a:rPr>
              <a:t>Z</a:t>
            </a:r>
          </a:p>
          <a:p>
            <a:r>
              <a:rPr lang="fr-FR" sz="1000" dirty="0">
                <a:hlinkClick r:id="rId61" action="ppaction://hlinksldjump"/>
              </a:rPr>
              <a:t> </a:t>
            </a:r>
            <a:r>
              <a:rPr lang="fr-FR" sz="1000" dirty="0">
                <a:latin typeface="Calibri" panose="020F0502020204030204" pitchFamily="34" charset="0"/>
                <a:ea typeface="Calibri" panose="020F0502020204030204" pitchFamily="34" charset="0"/>
                <a:cs typeface="Times New Roman" panose="02020603050405020304" pitchFamily="18" charset="0"/>
                <a:hlinkClick r:id="rId91" action="ppaction://hlinksldjump"/>
              </a:rPr>
              <a:t>ZANAMIVIR</a:t>
            </a:r>
            <a:endParaRPr lang="fr-FR"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96676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NORFLOXACINE</a:t>
            </a:r>
          </a:p>
          <a:p>
            <a:pPr>
              <a:defRPr/>
            </a:pPr>
            <a:r>
              <a:rPr lang="fr-FR" b="1" dirty="0" err="1"/>
              <a:t>Norfoxacine</a:t>
            </a:r>
            <a:r>
              <a:rPr lang="fr-FR" b="1" dirty="0"/>
              <a:t>® 400 mg (spécialités génériques)</a:t>
            </a:r>
            <a:endParaRPr b="1"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60DF15CA-89CA-6E45-1082-8145A4A63267}" type="slidenum">
              <a:rPr lang="fr-FR"/>
              <a:t>110</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1" y="983279"/>
            <a:ext cx="10141746"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477613" y="881284"/>
            <a:ext cx="1614486" cy="1229361"/>
          </a:xfrm>
          <a:prstGeom prst="rect">
            <a:avLst/>
          </a:prstGeom>
        </p:spPr>
      </p:pic>
      <p:sp>
        <p:nvSpPr>
          <p:cNvPr id="38" name="ZoneTexte 1"/>
          <p:cNvSpPr>
            <a:spLocks/>
          </p:cNvSpPr>
          <p:nvPr/>
        </p:nvSpPr>
        <p:spPr bwMode="auto">
          <a:xfrm>
            <a:off x="578653" y="3097941"/>
            <a:ext cx="11532975" cy="1519540"/>
          </a:xfrm>
          <a:prstGeom prst="rect">
            <a:avLst/>
          </a:prstGeom>
          <a:noFill/>
        </p:spPr>
        <p:txBody>
          <a:bodyPr wrap="square" rtlCol="0">
            <a:noAutofit/>
          </a:bodyPr>
          <a:lstStyle/>
          <a:p>
            <a:pPr algn="just">
              <a:defRPr/>
            </a:pPr>
            <a:endParaRPr lang="fr-FR" sz="1400" dirty="0"/>
          </a:p>
          <a:p>
            <a:pPr lvl="0" algn="just">
              <a:defRPr/>
            </a:pPr>
            <a:r>
              <a:rPr lang="fr-FR" sz="1600" u="sng" dirty="0">
                <a:solidFill>
                  <a:prstClr val="black"/>
                </a:solidFill>
                <a:hlinkClick r:id="rId3"/>
              </a:rPr>
              <a:t>Avis CT HAS du 21/03/2018</a:t>
            </a:r>
            <a:endParaRPr lang="fr-FR" sz="1400" dirty="0">
              <a:solidFill>
                <a:prstClr val="black"/>
              </a:solidFill>
            </a:endParaRPr>
          </a:p>
          <a:p>
            <a:pPr lvl="0" algn="just">
              <a:defRPr/>
            </a:pPr>
            <a:r>
              <a:rPr lang="fr-FR" sz="1600" dirty="0">
                <a:solidFill>
                  <a:prstClr val="black"/>
                </a:solidFill>
              </a:rPr>
              <a:t>Réévaluation du SMR : Avis défavorable au maintien de la prise en charge.</a:t>
            </a:r>
          </a:p>
          <a:p>
            <a:pPr lvl="0" algn="just">
              <a:defRPr/>
            </a:pPr>
            <a:r>
              <a:rPr lang="fr-FR" sz="1600" dirty="0">
                <a:solidFill>
                  <a:prstClr val="black"/>
                </a:solidFill>
              </a:rPr>
              <a:t>En 2015, les recommandations de la SPILF sur l’antibiothérapie des infections urinaires bactériennes communautaires ont été actualisées et les quinolones urinaires (</a:t>
            </a:r>
            <a:r>
              <a:rPr lang="fr-FR" sz="1600" dirty="0" err="1">
                <a:solidFill>
                  <a:prstClr val="black"/>
                </a:solidFill>
              </a:rPr>
              <a:t>norfloxacine</a:t>
            </a:r>
            <a:r>
              <a:rPr lang="fr-FR" sz="1600" dirty="0">
                <a:solidFill>
                  <a:prstClr val="black"/>
                </a:solidFill>
              </a:rPr>
              <a:t>, </a:t>
            </a:r>
            <a:r>
              <a:rPr lang="fr-FR" sz="1600" dirty="0" err="1">
                <a:solidFill>
                  <a:prstClr val="black"/>
                </a:solidFill>
              </a:rPr>
              <a:t>enoxacine</a:t>
            </a:r>
            <a:r>
              <a:rPr lang="fr-FR" sz="1600" dirty="0">
                <a:solidFill>
                  <a:prstClr val="black"/>
                </a:solidFill>
              </a:rPr>
              <a:t> et </a:t>
            </a:r>
            <a:r>
              <a:rPr lang="fr-FR" sz="1600" dirty="0" err="1">
                <a:solidFill>
                  <a:prstClr val="black"/>
                </a:solidFill>
              </a:rPr>
              <a:t>loméfloxacine</a:t>
            </a:r>
            <a:r>
              <a:rPr lang="fr-FR" sz="1600" dirty="0">
                <a:solidFill>
                  <a:prstClr val="black"/>
                </a:solidFill>
              </a:rPr>
              <a:t>) n’ont plus de place dans la stratégie thérapeutique</a:t>
            </a:r>
          </a:p>
          <a:p>
            <a:pPr lvl="0" algn="just">
              <a:defRPr/>
            </a:pPr>
            <a:r>
              <a:rPr lang="fr-FR" sz="1600" dirty="0">
                <a:solidFill>
                  <a:prstClr val="black"/>
                </a:solidFill>
              </a:rPr>
              <a:t>Certains laboratoires ont demandé la radiation des spécialités de NORFLOXACINE 400 mg</a:t>
            </a:r>
          </a:p>
        </p:txBody>
      </p:sp>
      <p:sp>
        <p:nvSpPr>
          <p:cNvPr id="2" name="Rectangle 1">
            <a:extLst>
              <a:ext uri="{FF2B5EF4-FFF2-40B4-BE49-F238E27FC236}">
                <a16:creationId xmlns:a16="http://schemas.microsoft.com/office/drawing/2014/main" id="{77EE24CB-77CD-4D4A-A982-9B94A89A72FA}"/>
              </a:ext>
            </a:extLst>
          </p:cNvPr>
          <p:cNvSpPr/>
          <p:nvPr/>
        </p:nvSpPr>
        <p:spPr>
          <a:xfrm>
            <a:off x="205771" y="1335232"/>
            <a:ext cx="11323151" cy="1323439"/>
          </a:xfrm>
          <a:prstGeom prst="rect">
            <a:avLst/>
          </a:prstGeom>
          <a:noFill/>
          <a:ln w="19050">
            <a:solidFill>
              <a:srgbClr val="FF00FF"/>
            </a:solidFill>
          </a:ln>
        </p:spPr>
        <p:txBody>
          <a:bodyPr wrap="square" rtlCol="0">
            <a:spAutoFit/>
          </a:bodyPr>
          <a:lstStyle/>
          <a:p>
            <a:r>
              <a:rPr lang="fr-FR" sz="1600" dirty="0"/>
              <a:t>- Cystites aiguës non compliquées de la femme de moins de 65 ans;</a:t>
            </a:r>
          </a:p>
          <a:p>
            <a:r>
              <a:rPr lang="fr-FR" sz="1600" dirty="0"/>
              <a:t>- Infections urinaires basses, y compris dans les localisations prostatiques, dues aux germes définis comme sensibles à la </a:t>
            </a:r>
            <a:r>
              <a:rPr lang="fr-FR" sz="1600" dirty="0" err="1"/>
              <a:t>norfloxacine</a:t>
            </a:r>
            <a:r>
              <a:rPr lang="fr-FR" sz="1600" dirty="0"/>
              <a:t>;</a:t>
            </a:r>
          </a:p>
          <a:p>
            <a:r>
              <a:rPr lang="fr-FR" sz="1600" dirty="0"/>
              <a:t>- Pyélonéphrites aiguës simples dues aux germes définis comme sensibles à la </a:t>
            </a:r>
            <a:r>
              <a:rPr lang="fr-FR" sz="1600" dirty="0" err="1"/>
              <a:t>norfloxacine</a:t>
            </a:r>
            <a:r>
              <a:rPr lang="fr-FR" sz="1600" dirty="0"/>
              <a:t>;</a:t>
            </a:r>
          </a:p>
          <a:p>
            <a:r>
              <a:rPr lang="fr-FR" sz="1600" dirty="0"/>
              <a:t>- Urétrite gonococcique masculine aiguë, récente, sans signe de dissémination;</a:t>
            </a:r>
          </a:p>
          <a:p>
            <a:r>
              <a:rPr lang="fr-FR" sz="1600" dirty="0"/>
              <a:t>- Infection cervicale gonococcique féminine non compliquée de signes cliniques de diffusion pelvienne.</a:t>
            </a:r>
          </a:p>
        </p:txBody>
      </p:sp>
      <p:sp>
        <p:nvSpPr>
          <p:cNvPr id="3" name="Rectangle 2">
            <a:extLst>
              <a:ext uri="{FF2B5EF4-FFF2-40B4-BE49-F238E27FC236}">
                <a16:creationId xmlns:a16="http://schemas.microsoft.com/office/drawing/2014/main" id="{7DA7DCF1-E6BB-4517-86CE-9D475AF4C33E}"/>
              </a:ext>
            </a:extLst>
          </p:cNvPr>
          <p:cNvSpPr/>
          <p:nvPr/>
        </p:nvSpPr>
        <p:spPr>
          <a:xfrm>
            <a:off x="24494" y="6320896"/>
            <a:ext cx="10952920" cy="584775"/>
          </a:xfrm>
          <a:prstGeom prst="rect">
            <a:avLst/>
          </a:prstGeom>
        </p:spPr>
        <p:txBody>
          <a:bodyPr wrap="square">
            <a:spAutoFit/>
          </a:bodyPr>
          <a:lstStyle/>
          <a:p>
            <a:pPr lvl="0" algn="just">
              <a:defRPr/>
            </a:pPr>
            <a:r>
              <a:rPr lang="fr-FR" sz="1600" i="1" dirty="0">
                <a:solidFill>
                  <a:prstClr val="black"/>
                </a:solidFill>
              </a:rPr>
              <a:t>Remarque : SMR faible en prophylaxie primaire et secondaire de l’infection spontanée du liquide d’ascite (</a:t>
            </a:r>
            <a:r>
              <a:rPr lang="fr-FR" sz="1600" i="1" dirty="0">
                <a:solidFill>
                  <a:prstClr val="black"/>
                </a:solidFill>
                <a:hlinkClick r:id="rId4"/>
              </a:rPr>
              <a:t>Avis CT HAS du 10/05/2023</a:t>
            </a:r>
            <a:r>
              <a:rPr lang="fr-FR" sz="1600" i="1" dirty="0">
                <a:solidFill>
                  <a:prstClr val="black"/>
                </a:solidFill>
              </a:rPr>
              <a:t>), mais cette indication n’est pas actuellement agréée</a:t>
            </a:r>
            <a:endParaRPr lang="fr-FR" sz="1600" dirty="0">
              <a:solidFill>
                <a:prstClr val="black"/>
              </a:solidFill>
            </a:endParaRPr>
          </a:p>
        </p:txBody>
      </p:sp>
      <p:sp>
        <p:nvSpPr>
          <p:cNvPr id="39" name="ZoneTexte 38">
            <a:extLst>
              <a:ext uri="{FF2B5EF4-FFF2-40B4-BE49-F238E27FC236}">
                <a16:creationId xmlns:a16="http://schemas.microsoft.com/office/drawing/2014/main" id="{2CF485DB-E414-4AC9-8027-F9E0180C2F38}"/>
              </a:ext>
            </a:extLst>
          </p:cNvPr>
          <p:cNvSpPr txBox="1"/>
          <p:nvPr/>
        </p:nvSpPr>
        <p:spPr bwMode="auto">
          <a:xfrm>
            <a:off x="558472" y="2969228"/>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2271ECE1-F698-4E2D-98D4-A90FFF4A3D9F}"/>
              </a:ext>
            </a:extLst>
          </p:cNvPr>
          <p:cNvPicPr>
            <a:picLocks noChangeAspect="1"/>
          </p:cNvPicPr>
          <p:nvPr/>
        </p:nvPicPr>
        <p:blipFill>
          <a:blip r:embed="rId5"/>
          <a:stretch>
            <a:fillRect/>
          </a:stretch>
        </p:blipFill>
        <p:spPr bwMode="auto">
          <a:xfrm>
            <a:off x="36221" y="2837295"/>
            <a:ext cx="572757" cy="646275"/>
          </a:xfrm>
          <a:prstGeom prst="rect">
            <a:avLst/>
          </a:prstGeom>
        </p:spPr>
      </p:pic>
      <p:sp>
        <p:nvSpPr>
          <p:cNvPr id="41" name="ZoneTexte 40">
            <a:extLst>
              <a:ext uri="{FF2B5EF4-FFF2-40B4-BE49-F238E27FC236}">
                <a16:creationId xmlns:a16="http://schemas.microsoft.com/office/drawing/2014/main" id="{409B9D3C-CC8C-4009-A3C1-A12EA51BF83C}"/>
              </a:ext>
            </a:extLst>
          </p:cNvPr>
          <p:cNvSpPr txBox="1"/>
          <p:nvPr/>
        </p:nvSpPr>
        <p:spPr bwMode="auto">
          <a:xfrm>
            <a:off x="629635" y="4943587"/>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 : </a:t>
            </a:r>
            <a:endParaRPr lang="fr-FR" dirty="0">
              <a:solidFill>
                <a:srgbClr val="000099"/>
              </a:solidFill>
            </a:endParaRPr>
          </a:p>
        </p:txBody>
      </p:sp>
      <p:pic>
        <p:nvPicPr>
          <p:cNvPr id="42" name="Graphique 41" descr="Avertissement">
            <a:extLst>
              <a:ext uri="{FF2B5EF4-FFF2-40B4-BE49-F238E27FC236}">
                <a16:creationId xmlns:a16="http://schemas.microsoft.com/office/drawing/2014/main" id="{2DB65D55-E58C-4495-AD37-27468837A6D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bwMode="auto">
          <a:xfrm>
            <a:off x="98074" y="4787485"/>
            <a:ext cx="510904" cy="510904"/>
          </a:xfrm>
          <a:prstGeom prst="rect">
            <a:avLst/>
          </a:prstGeom>
        </p:spPr>
      </p:pic>
      <p:sp>
        <p:nvSpPr>
          <p:cNvPr id="43" name="Rectangle 42">
            <a:extLst>
              <a:ext uri="{FF2B5EF4-FFF2-40B4-BE49-F238E27FC236}">
                <a16:creationId xmlns:a16="http://schemas.microsoft.com/office/drawing/2014/main" id="{0F056715-B82C-4155-855E-887917372C98}"/>
              </a:ext>
            </a:extLst>
          </p:cNvPr>
          <p:cNvSpPr/>
          <p:nvPr/>
        </p:nvSpPr>
        <p:spPr>
          <a:xfrm>
            <a:off x="629635" y="5253573"/>
            <a:ext cx="11190592" cy="584775"/>
          </a:xfrm>
          <a:prstGeom prst="rect">
            <a:avLst/>
          </a:prstGeom>
        </p:spPr>
        <p:txBody>
          <a:bodyPr wrap="square">
            <a:spAutoFit/>
          </a:bodyPr>
          <a:lstStyle/>
          <a:p>
            <a:pPr algn="just"/>
            <a:r>
              <a:rPr lang="fr-FR" sz="1600" dirty="0"/>
              <a:t>Une réévaluation du rapport bénéfice/risque des quinolones a été engagée par l’EMA en février 2017 en raison de l’existence d’effets indésirables persistants et graves, principalement des troubles musculosquelettiques ou du système nerveux</a:t>
            </a:r>
          </a:p>
        </p:txBody>
      </p:sp>
      <p:pic>
        <p:nvPicPr>
          <p:cNvPr id="44" name="Image 43">
            <a:hlinkClick r:id="rId8" action="ppaction://hlinksldjump"/>
            <a:extLst>
              <a:ext uri="{FF2B5EF4-FFF2-40B4-BE49-F238E27FC236}">
                <a16:creationId xmlns:a16="http://schemas.microsoft.com/office/drawing/2014/main" id="{197E1DB2-250F-419C-B004-568FF840497D}"/>
              </a:ext>
            </a:extLst>
          </p:cNvPr>
          <p:cNvPicPr>
            <a:picLocks noChangeAspect="1"/>
          </p:cNvPicPr>
          <p:nvPr/>
        </p:nvPicPr>
        <p:blipFill>
          <a:blip r:embed="rId9"/>
          <a:stretch>
            <a:fillRect/>
          </a:stretch>
        </p:blipFill>
        <p:spPr bwMode="auto">
          <a:xfrm>
            <a:off x="11480049" y="6083686"/>
            <a:ext cx="628651" cy="774314"/>
          </a:xfrm>
          <a:prstGeom prst="rect">
            <a:avLst/>
          </a:prstGeom>
        </p:spPr>
      </p:pic>
      <p:sp>
        <p:nvSpPr>
          <p:cNvPr id="45" name="Rectangle 44">
            <a:extLst>
              <a:ext uri="{FF2B5EF4-FFF2-40B4-BE49-F238E27FC236}">
                <a16:creationId xmlns:a16="http://schemas.microsoft.com/office/drawing/2014/main" id="{F2E0C1B2-A09B-4799-A64D-3791AF1BAE69}"/>
              </a:ext>
            </a:extLst>
          </p:cNvPr>
          <p:cNvSpPr/>
          <p:nvPr/>
        </p:nvSpPr>
        <p:spPr>
          <a:xfrm>
            <a:off x="3879605" y="933709"/>
            <a:ext cx="4498347"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J01MA06,</a:t>
            </a:r>
            <a:r>
              <a:rPr lang="fr-FR" sz="1600" dirty="0"/>
              <a:t> </a:t>
            </a:r>
            <a:r>
              <a:rPr lang="fr-FR" sz="1600" dirty="0">
                <a:solidFill>
                  <a:srgbClr val="000000"/>
                </a:solidFill>
                <a:latin typeface="Calibri" panose="020F0502020204030204" pitchFamily="34" charset="0"/>
              </a:rPr>
              <a:t>Quinolones antibactériennes</a:t>
            </a:r>
            <a:endParaRPr lang="fr-FR" sz="1600" dirty="0"/>
          </a:p>
        </p:txBody>
      </p:sp>
    </p:spTree>
    <p:extLst>
      <p:ext uri="{BB962C8B-B14F-4D97-AF65-F5344CB8AC3E}">
        <p14:creationId xmlns:p14="http://schemas.microsoft.com/office/powerpoint/2010/main" val="8908801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8" name="Rectangle 6">
            <a:extLst>
              <a:ext uri="{FF2B5EF4-FFF2-40B4-BE49-F238E27FC236}">
                <a16:creationId xmlns:a16="http://schemas.microsoft.com/office/drawing/2014/main" id="{FEB3B5D3-0E93-42EC-92FA-BFEC754DF3F0}"/>
              </a:ext>
            </a:extLst>
          </p:cNvPr>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NORFLOXACINE</a:t>
            </a:r>
          </a:p>
          <a:p>
            <a:pPr>
              <a:defRPr/>
            </a:pPr>
            <a:r>
              <a:rPr lang="fr-FR" b="1" dirty="0" err="1"/>
              <a:t>Norfoxacine</a:t>
            </a:r>
            <a:r>
              <a:rPr lang="fr-FR" b="1" dirty="0"/>
              <a:t>® 400 mg (spécialités génériques)</a:t>
            </a:r>
            <a:endParaRPr b="1" dirty="0"/>
          </a:p>
        </p:txBody>
      </p:sp>
      <p:pic>
        <p:nvPicPr>
          <p:cNvPr id="41" name="Image 40">
            <a:extLst>
              <a:ext uri="{FF2B5EF4-FFF2-40B4-BE49-F238E27FC236}">
                <a16:creationId xmlns:a16="http://schemas.microsoft.com/office/drawing/2014/main" id="{300F3348-9475-4ADB-B30F-279E5C8FFBB5}"/>
              </a:ext>
            </a:extLst>
          </p:cNvPr>
          <p:cNvPicPr>
            <a:picLocks noChangeAspect="1"/>
          </p:cNvPicPr>
          <p:nvPr/>
        </p:nvPicPr>
        <p:blipFill>
          <a:blip r:embed="rId2"/>
          <a:stretch>
            <a:fillRect/>
          </a:stretch>
        </p:blipFill>
        <p:spPr>
          <a:xfrm>
            <a:off x="6063389" y="2167344"/>
            <a:ext cx="5620744" cy="1031921"/>
          </a:xfrm>
          <a:prstGeom prst="rect">
            <a:avLst/>
          </a:prstGeom>
        </p:spPr>
      </p:pic>
      <p:sp>
        <p:nvSpPr>
          <p:cNvPr id="5" name="Rectangle 8"/>
          <p:cNvSpPr/>
          <p:nvPr/>
        </p:nvSpPr>
        <p:spPr bwMode="auto">
          <a:xfrm>
            <a:off x="0" y="802345"/>
            <a:ext cx="12191999" cy="4571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E2E641B8-0498-8F83-7A47-A0281DC915A8}" type="slidenum">
              <a:rPr lang="fr-FR"/>
              <a:t>111</a:t>
            </a:fld>
            <a:endParaRPr lang="fr-FR"/>
          </a:p>
        </p:txBody>
      </p:sp>
      <p:sp>
        <p:nvSpPr>
          <p:cNvPr id="7" name="Organigramme : Connecteur 56"/>
          <p:cNvSpPr/>
          <p:nvPr/>
        </p:nvSpPr>
        <p:spPr bwMode="auto">
          <a:xfrm>
            <a:off x="11161092" y="177258"/>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6"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9"/>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7" y="95600"/>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8"/>
            <a:ext cx="591390" cy="1065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0" y="283858"/>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4" y="493627"/>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6" y="297008"/>
            <a:ext cx="214732" cy="16858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6" y="534098"/>
            <a:ext cx="397692" cy="995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6"/>
            <a:ext cx="121032" cy="12255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3"/>
            <a:ext cx="32890" cy="168663"/>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8" y="150588"/>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8" y="413299"/>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2"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0" y="413299"/>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2" y="163059"/>
            <a:ext cx="865711" cy="9412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8"/>
            <a:ext cx="608665" cy="2169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1"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2" y="270338"/>
            <a:ext cx="214732" cy="16858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2" y="507429"/>
            <a:ext cx="397692" cy="995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4" y="311276"/>
            <a:ext cx="121032" cy="122551"/>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4" y="68931"/>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5" y="520578"/>
            <a:ext cx="229555"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6" y="257188"/>
            <a:ext cx="246564" cy="26730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5" y="221270"/>
            <a:ext cx="183676" cy="50116"/>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1" y="154066"/>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9" y="313909"/>
            <a:ext cx="160176" cy="1269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5" y="244717"/>
            <a:ext cx="384102" cy="16462"/>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2" y="983280"/>
            <a:ext cx="10141747"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3"/>
          <a:stretch/>
        </p:blipFill>
        <p:spPr bwMode="auto">
          <a:xfrm>
            <a:off x="10506819" y="849148"/>
            <a:ext cx="1614487" cy="1229362"/>
          </a:xfrm>
          <a:prstGeom prst="rect">
            <a:avLst/>
          </a:prstGeom>
        </p:spPr>
      </p:pic>
      <p:pic>
        <p:nvPicPr>
          <p:cNvPr id="39" name="Image 38">
            <a:extLst>
              <a:ext uri="{FF2B5EF4-FFF2-40B4-BE49-F238E27FC236}">
                <a16:creationId xmlns:a16="http://schemas.microsoft.com/office/drawing/2014/main" id="{C6524E90-13B2-4D86-A417-1DD3577A50FB}"/>
              </a:ext>
            </a:extLst>
          </p:cNvPr>
          <p:cNvPicPr>
            <a:picLocks noChangeAspect="1"/>
          </p:cNvPicPr>
          <p:nvPr/>
        </p:nvPicPr>
        <p:blipFill>
          <a:blip r:embed="rId4"/>
          <a:stretch>
            <a:fillRect/>
          </a:stretch>
        </p:blipFill>
        <p:spPr>
          <a:xfrm>
            <a:off x="461116" y="1396408"/>
            <a:ext cx="5620745" cy="3922913"/>
          </a:xfrm>
          <a:prstGeom prst="rect">
            <a:avLst/>
          </a:prstGeom>
        </p:spPr>
      </p:pic>
      <p:pic>
        <p:nvPicPr>
          <p:cNvPr id="40" name="Image 39">
            <a:extLst>
              <a:ext uri="{FF2B5EF4-FFF2-40B4-BE49-F238E27FC236}">
                <a16:creationId xmlns:a16="http://schemas.microsoft.com/office/drawing/2014/main" id="{E71F39FE-88A9-4AC7-B151-5A96180CE19E}"/>
              </a:ext>
            </a:extLst>
          </p:cNvPr>
          <p:cNvPicPr>
            <a:picLocks noChangeAspect="1"/>
          </p:cNvPicPr>
          <p:nvPr/>
        </p:nvPicPr>
        <p:blipFill>
          <a:blip r:embed="rId5"/>
          <a:stretch>
            <a:fillRect/>
          </a:stretch>
        </p:blipFill>
        <p:spPr>
          <a:xfrm>
            <a:off x="477626" y="5263785"/>
            <a:ext cx="5618373" cy="1552138"/>
          </a:xfrm>
          <a:prstGeom prst="rect">
            <a:avLst/>
          </a:prstGeom>
        </p:spPr>
      </p:pic>
      <p:sp>
        <p:nvSpPr>
          <p:cNvPr id="42" name="Rectangle 41">
            <a:extLst>
              <a:ext uri="{FF2B5EF4-FFF2-40B4-BE49-F238E27FC236}">
                <a16:creationId xmlns:a16="http://schemas.microsoft.com/office/drawing/2014/main" id="{EB952A73-FB7B-438A-85DA-61988D0D0784}"/>
              </a:ext>
            </a:extLst>
          </p:cNvPr>
          <p:cNvSpPr/>
          <p:nvPr/>
        </p:nvSpPr>
        <p:spPr>
          <a:xfrm>
            <a:off x="6154851" y="3794470"/>
            <a:ext cx="6018676" cy="584775"/>
          </a:xfrm>
          <a:prstGeom prst="rect">
            <a:avLst/>
          </a:prstGeom>
        </p:spPr>
        <p:txBody>
          <a:bodyPr wrap="square">
            <a:spAutoFit/>
          </a:bodyPr>
          <a:lstStyle/>
          <a:p>
            <a:r>
              <a:rPr lang="fr-FR" sz="1600" dirty="0">
                <a:hlinkClick r:id="rId6"/>
              </a:rPr>
              <a:t>Infections urinaires communautaires de l’adulte 2017 </a:t>
            </a:r>
            <a:r>
              <a:rPr lang="fr-FR" sz="1600" dirty="0"/>
              <a:t>, recommandations SPILF -2018</a:t>
            </a:r>
          </a:p>
        </p:txBody>
      </p:sp>
      <p:sp>
        <p:nvSpPr>
          <p:cNvPr id="43" name="Titre 1"/>
          <p:cNvSpPr txBox="1">
            <a:spLocks/>
          </p:cNvSpPr>
          <p:nvPr/>
        </p:nvSpPr>
        <p:spPr bwMode="auto">
          <a:xfrm>
            <a:off x="6123259" y="4641072"/>
            <a:ext cx="6081860" cy="1897840"/>
          </a:xfrm>
          <a:prstGeom prst="rect">
            <a:avLst/>
          </a:prstGeom>
        </p:spPr>
        <p:txBody>
          <a:bodyPr vert="horz" lIns="91440" tIns="45720" rIns="91440" bIns="45720" rtlCol="0" anchor="b">
            <a:noAutofit/>
          </a:bodyPr>
          <a:lstStyle>
            <a:lvl1pPr algn="ctr" defTabSz="914400">
              <a:lnSpc>
                <a:spcPct val="90000"/>
              </a:lnSpc>
              <a:spcBef>
                <a:spcPts val="0"/>
              </a:spcBef>
              <a:buNone/>
              <a:defRPr sz="6000">
                <a:solidFill>
                  <a:schemeClr val="tx1"/>
                </a:solidFill>
                <a:latin typeface="+mj-lt"/>
                <a:ea typeface="+mj-ea"/>
                <a:cs typeface="+mj-cs"/>
              </a:defRPr>
            </a:lvl1pPr>
          </a:lstStyle>
          <a:p>
            <a:pPr marL="0" lvl="1"/>
            <a:r>
              <a:rPr lang="fr-FR" sz="1600" dirty="0">
                <a:solidFill>
                  <a:sysClr val="windowText" lastClr="000000"/>
                </a:solidFill>
                <a:latin typeface="+mn-lt"/>
                <a:hlinkClick r:id="rId7"/>
              </a:rPr>
              <a:t>Choix et durées d’antibiothérapie préconisées dans les infections bactériennes courantes</a:t>
            </a:r>
            <a:r>
              <a:rPr lang="fr-FR" sz="1600" dirty="0">
                <a:solidFill>
                  <a:sysClr val="windowText" lastClr="000000"/>
                </a:solidFill>
                <a:latin typeface="+mn-lt"/>
              </a:rPr>
              <a:t>, HAS juillet 2021</a:t>
            </a:r>
          </a:p>
          <a:p>
            <a:pPr marL="0" lvl="1"/>
            <a:r>
              <a:rPr lang="fr-FR" sz="800" dirty="0">
                <a:solidFill>
                  <a:sysClr val="windowText" lastClr="000000"/>
                </a:solidFill>
                <a:latin typeface="+mn-lt"/>
              </a:rPr>
              <a:t/>
            </a:r>
            <a:br>
              <a:rPr lang="fr-FR" sz="800" dirty="0">
                <a:solidFill>
                  <a:sysClr val="windowText" lastClr="000000"/>
                </a:solidFill>
                <a:latin typeface="+mn-lt"/>
              </a:rPr>
            </a:br>
            <a:r>
              <a:rPr lang="fr-FR" sz="1600" dirty="0">
                <a:solidFill>
                  <a:sysClr val="windowText" lastClr="000000"/>
                </a:solidFill>
                <a:latin typeface="+mn-lt"/>
                <a:hlinkClick r:id="rId8"/>
              </a:rPr>
              <a:t>Cystite aiguë simple, à risque de complication ou récidivante, de la femme </a:t>
            </a:r>
            <a:r>
              <a:rPr lang="fr-FR" sz="1600" dirty="0">
                <a:solidFill>
                  <a:sysClr val="windowText" lastClr="000000"/>
                </a:solidFill>
                <a:latin typeface="+mn-lt"/>
              </a:rPr>
              <a:t>– fiche mémo HAS,  juillet 2021</a:t>
            </a:r>
            <a:r>
              <a:rPr lang="fr-FR" sz="1600" dirty="0">
                <a:solidFill>
                  <a:sysClr val="windowText" lastClr="000000"/>
                </a:solidFill>
              </a:rPr>
              <a:t/>
            </a:r>
            <a:br>
              <a:rPr lang="fr-FR" sz="1600" dirty="0">
                <a:solidFill>
                  <a:sysClr val="windowText" lastClr="000000"/>
                </a:solidFill>
              </a:rPr>
            </a:br>
            <a:r>
              <a:rPr lang="fr-FR" sz="800" dirty="0">
                <a:solidFill>
                  <a:sysClr val="windowText" lastClr="000000"/>
                </a:solidFill>
              </a:rPr>
              <a:t> </a:t>
            </a:r>
            <a:r>
              <a:rPr lang="fr-FR" sz="1600" dirty="0">
                <a:solidFill>
                  <a:sysClr val="windowText" lastClr="000000"/>
                </a:solidFill>
                <a:latin typeface="+mn-lt"/>
              </a:rPr>
              <a:t/>
            </a:r>
            <a:br>
              <a:rPr lang="fr-FR" sz="1600" dirty="0">
                <a:solidFill>
                  <a:sysClr val="windowText" lastClr="000000"/>
                </a:solidFill>
                <a:latin typeface="+mn-lt"/>
              </a:rPr>
            </a:br>
            <a:r>
              <a:rPr lang="fr-FR" sz="1600" dirty="0">
                <a:solidFill>
                  <a:sysClr val="windowText" lastClr="000000"/>
                </a:solidFill>
                <a:latin typeface="+mn-lt"/>
                <a:hlinkClick r:id="rId9"/>
              </a:rPr>
              <a:t>Pyélonéphrite aiguë de la femme </a:t>
            </a:r>
            <a:r>
              <a:rPr lang="fr-FR" sz="1600" dirty="0">
                <a:solidFill>
                  <a:sysClr val="windowText" lastClr="000000"/>
                </a:solidFill>
                <a:latin typeface="+mn-lt"/>
              </a:rPr>
              <a:t>– fiche mémo – HAS, juillet 2021</a:t>
            </a:r>
          </a:p>
          <a:p>
            <a:pPr marL="0" lvl="1"/>
            <a:r>
              <a:rPr lang="fr-FR" sz="800" dirty="0">
                <a:solidFill>
                  <a:sysClr val="windowText" lastClr="000000"/>
                </a:solidFill>
                <a:latin typeface="+mn-lt"/>
              </a:rPr>
              <a:t> </a:t>
            </a:r>
            <a:r>
              <a:rPr lang="fr-FR" sz="1600" dirty="0">
                <a:solidFill>
                  <a:sysClr val="windowText" lastClr="000000"/>
                </a:solidFill>
                <a:latin typeface="+mn-lt"/>
              </a:rPr>
              <a:t/>
            </a:r>
            <a:br>
              <a:rPr lang="fr-FR" sz="1600" dirty="0">
                <a:solidFill>
                  <a:sysClr val="windowText" lastClr="000000"/>
                </a:solidFill>
                <a:latin typeface="+mn-lt"/>
              </a:rPr>
            </a:br>
            <a:r>
              <a:rPr lang="fr-FR" sz="1600" dirty="0">
                <a:solidFill>
                  <a:sysClr val="windowText" lastClr="000000"/>
                </a:solidFill>
                <a:latin typeface="+mn-lt"/>
                <a:hlinkClick r:id="rId10"/>
              </a:rPr>
              <a:t>Choix et durée de l'antibiothérapie : Urétrites et cervicites non compliquées</a:t>
            </a:r>
            <a:r>
              <a:rPr lang="fr-FR" sz="1600" dirty="0">
                <a:solidFill>
                  <a:sysClr val="windowText" lastClr="000000"/>
                </a:solidFill>
                <a:latin typeface="+mn-lt"/>
              </a:rPr>
              <a:t> – fiche mémo HAS, aout 2021 </a:t>
            </a:r>
            <a:endParaRPr lang="fr-FR" sz="1400" dirty="0">
              <a:solidFill>
                <a:sysClr val="windowText" lastClr="000000"/>
              </a:solidFill>
            </a:endParaRPr>
          </a:p>
        </p:txBody>
      </p:sp>
      <p:pic>
        <p:nvPicPr>
          <p:cNvPr id="44" name="Image 43">
            <a:extLst>
              <a:ext uri="{FF2B5EF4-FFF2-40B4-BE49-F238E27FC236}">
                <a16:creationId xmlns:a16="http://schemas.microsoft.com/office/drawing/2014/main" id="{FFAC7A7A-89F2-415A-BAB4-C27A356C4FDB}"/>
              </a:ext>
            </a:extLst>
          </p:cNvPr>
          <p:cNvPicPr>
            <a:picLocks noChangeAspect="1"/>
          </p:cNvPicPr>
          <p:nvPr/>
        </p:nvPicPr>
        <p:blipFill>
          <a:blip r:embed="rId11"/>
          <a:stretch>
            <a:fillRect/>
          </a:stretch>
        </p:blipFill>
        <p:spPr bwMode="auto">
          <a:xfrm>
            <a:off x="55052" y="864946"/>
            <a:ext cx="432047" cy="684362"/>
          </a:xfrm>
          <a:prstGeom prst="rect">
            <a:avLst/>
          </a:prstGeom>
        </p:spPr>
      </p:pic>
      <p:sp>
        <p:nvSpPr>
          <p:cNvPr id="45" name="ZoneTexte 44">
            <a:extLst>
              <a:ext uri="{FF2B5EF4-FFF2-40B4-BE49-F238E27FC236}">
                <a16:creationId xmlns:a16="http://schemas.microsoft.com/office/drawing/2014/main" id="{7BFD12B8-C8C3-4B8A-8CD8-E72082DAD702}"/>
              </a:ext>
            </a:extLst>
          </p:cNvPr>
          <p:cNvSpPr txBox="1"/>
          <p:nvPr/>
        </p:nvSpPr>
        <p:spPr bwMode="auto">
          <a:xfrm>
            <a:off x="423738" y="989495"/>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pic>
        <p:nvPicPr>
          <p:cNvPr id="46" name="Image 45">
            <a:extLst>
              <a:ext uri="{FF2B5EF4-FFF2-40B4-BE49-F238E27FC236}">
                <a16:creationId xmlns:a16="http://schemas.microsoft.com/office/drawing/2014/main" id="{9B930C4B-1D14-47AA-A8B0-0D24545B7DD7}"/>
              </a:ext>
            </a:extLst>
          </p:cNvPr>
          <p:cNvPicPr>
            <a:picLocks noChangeAspect="1"/>
          </p:cNvPicPr>
          <p:nvPr/>
        </p:nvPicPr>
        <p:blipFill>
          <a:blip r:embed="rId12"/>
          <a:stretch>
            <a:fillRect/>
          </a:stretch>
        </p:blipFill>
        <p:spPr bwMode="auto">
          <a:xfrm>
            <a:off x="6141979" y="3339497"/>
            <a:ext cx="696641" cy="406838"/>
          </a:xfrm>
          <a:prstGeom prst="rect">
            <a:avLst/>
          </a:prstGeom>
        </p:spPr>
      </p:pic>
      <p:sp>
        <p:nvSpPr>
          <p:cNvPr id="47" name="ZoneTexte 46">
            <a:extLst>
              <a:ext uri="{FF2B5EF4-FFF2-40B4-BE49-F238E27FC236}">
                <a16:creationId xmlns:a16="http://schemas.microsoft.com/office/drawing/2014/main" id="{ADCE2FC8-3FA3-4BAD-B6B6-EB809DE2D13F}"/>
              </a:ext>
            </a:extLst>
          </p:cNvPr>
          <p:cNvSpPr txBox="1"/>
          <p:nvPr/>
        </p:nvSpPr>
        <p:spPr bwMode="auto">
          <a:xfrm>
            <a:off x="6825290" y="3401891"/>
            <a:ext cx="3406237" cy="369332"/>
          </a:xfrm>
          <a:prstGeom prst="rect">
            <a:avLst/>
          </a:prstGeom>
          <a:noFill/>
        </p:spPr>
        <p:txBody>
          <a:bodyPr wrap="square" rtlCol="0">
            <a:spAutoFit/>
          </a:bodyPr>
          <a:lstStyle/>
          <a:p>
            <a:r>
              <a:rPr lang="fr-FR" b="1" dirty="0" smtClean="0">
                <a:solidFill>
                  <a:srgbClr val="000099"/>
                </a:solidFill>
              </a:rPr>
              <a:t>Sources utiles </a:t>
            </a:r>
            <a:r>
              <a:rPr lang="fr-FR" b="1" dirty="0">
                <a:solidFill>
                  <a:srgbClr val="000099"/>
                </a:solidFill>
              </a:rPr>
              <a:t>: </a:t>
            </a:r>
          </a:p>
        </p:txBody>
      </p:sp>
      <p:pic>
        <p:nvPicPr>
          <p:cNvPr id="49" name="Image 48">
            <a:hlinkClick r:id="rId13" action="ppaction://hlinksldjump"/>
            <a:extLst>
              <a:ext uri="{FF2B5EF4-FFF2-40B4-BE49-F238E27FC236}">
                <a16:creationId xmlns:a16="http://schemas.microsoft.com/office/drawing/2014/main" id="{3420638C-A796-40E6-A903-926FFDAF7B6A}"/>
              </a:ext>
            </a:extLst>
          </p:cNvPr>
          <p:cNvPicPr>
            <a:picLocks noChangeAspect="1"/>
          </p:cNvPicPr>
          <p:nvPr/>
        </p:nvPicPr>
        <p:blipFill>
          <a:blip r:embed="rId14"/>
          <a:stretch>
            <a:fillRect/>
          </a:stretch>
        </p:blipFill>
        <p:spPr bwMode="auto">
          <a:xfrm>
            <a:off x="11480049" y="6083686"/>
            <a:ext cx="628651" cy="774314"/>
          </a:xfrm>
          <a:prstGeom prst="rect">
            <a:avLst/>
          </a:prstGeom>
        </p:spPr>
      </p:pic>
      <p:sp>
        <p:nvSpPr>
          <p:cNvPr id="2" name="Rectangle 1">
            <a:extLst>
              <a:ext uri="{FF2B5EF4-FFF2-40B4-BE49-F238E27FC236}">
                <a16:creationId xmlns:a16="http://schemas.microsoft.com/office/drawing/2014/main" id="{893A9388-9273-4618-8A2C-A65C4299CF0A}"/>
              </a:ext>
            </a:extLst>
          </p:cNvPr>
          <p:cNvSpPr/>
          <p:nvPr/>
        </p:nvSpPr>
        <p:spPr>
          <a:xfrm>
            <a:off x="6154851" y="1022345"/>
            <a:ext cx="4026073" cy="584775"/>
          </a:xfrm>
          <a:prstGeom prst="rect">
            <a:avLst/>
          </a:prstGeom>
          <a:ln w="38100">
            <a:solidFill>
              <a:schemeClr val="accent4"/>
            </a:solidFill>
          </a:ln>
        </p:spPr>
        <p:txBody>
          <a:bodyPr wrap="square">
            <a:spAutoFit/>
          </a:bodyPr>
          <a:lstStyle/>
          <a:p>
            <a:r>
              <a:rPr lang="fr-FR" sz="1600" dirty="0">
                <a:latin typeface="Calibri" panose="020F0502020204030204" pitchFamily="34" charset="0"/>
                <a:ea typeface="Calibri" panose="020F0502020204030204" pitchFamily="34" charset="0"/>
              </a:rPr>
              <a:t>- Web-outil d'aide à la décision «</a:t>
            </a:r>
            <a:r>
              <a:rPr lang="fr-FR" sz="1600" dirty="0">
                <a:latin typeface="Calibri" panose="020F0502020204030204" pitchFamily="34" charset="0"/>
                <a:ea typeface="Calibri" panose="020F0502020204030204" pitchFamily="34" charset="0"/>
                <a:hlinkClick r:id="rId15"/>
              </a:rPr>
              <a:t> </a:t>
            </a:r>
            <a:r>
              <a:rPr lang="fr-FR" sz="1600" dirty="0" err="1">
                <a:latin typeface="Calibri" panose="020F0502020204030204" pitchFamily="34" charset="0"/>
                <a:ea typeface="Calibri" panose="020F0502020204030204" pitchFamily="34" charset="0"/>
                <a:hlinkClick r:id="rId15"/>
              </a:rPr>
              <a:t>Antibioclic</a:t>
            </a:r>
            <a:r>
              <a:rPr lang="fr-FR" sz="1600" dirty="0">
                <a:latin typeface="Calibri" panose="020F0502020204030204" pitchFamily="34" charset="0"/>
                <a:ea typeface="Calibri" panose="020F0502020204030204" pitchFamily="34" charset="0"/>
              </a:rPr>
              <a:t> » </a:t>
            </a:r>
          </a:p>
          <a:p>
            <a:r>
              <a:rPr lang="fr-FR" sz="1600" dirty="0">
                <a:latin typeface="Calibri" panose="020F0502020204030204" pitchFamily="34" charset="0"/>
                <a:ea typeface="Calibri" panose="020F0502020204030204" pitchFamily="34" charset="0"/>
              </a:rPr>
              <a:t>- Centres Régionaux Antibiothérapie (CRATB)</a:t>
            </a:r>
            <a:endParaRPr lang="fr-FR" sz="1600" dirty="0"/>
          </a:p>
        </p:txBody>
      </p:sp>
    </p:spTree>
    <p:extLst>
      <p:ext uri="{BB962C8B-B14F-4D97-AF65-F5344CB8AC3E}">
        <p14:creationId xmlns:p14="http://schemas.microsoft.com/office/powerpoint/2010/main" val="5561929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ZANAMIVIR</a:t>
            </a:r>
          </a:p>
          <a:p>
            <a:pPr>
              <a:defRPr/>
            </a:pPr>
            <a:r>
              <a:rPr lang="fr-FR" b="1" dirty="0" err="1"/>
              <a:t>Dectova</a:t>
            </a:r>
            <a:r>
              <a:rPr lang="fr-FR" b="1" dirty="0"/>
              <a:t>® 10mg/ml</a:t>
            </a:r>
            <a:endParaRPr b="1"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60DF15CA-89CA-6E45-1082-8145A4A63267}" type="slidenum">
              <a:rPr lang="fr-FR"/>
              <a:t>112</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477613" y="881284"/>
            <a:ext cx="1614486" cy="1229361"/>
          </a:xfrm>
          <a:prstGeom prst="rect">
            <a:avLst/>
          </a:prstGeom>
        </p:spPr>
      </p:pic>
      <p:sp>
        <p:nvSpPr>
          <p:cNvPr id="38" name="ZoneTexte 1"/>
          <p:cNvSpPr>
            <a:spLocks/>
          </p:cNvSpPr>
          <p:nvPr/>
        </p:nvSpPr>
        <p:spPr bwMode="auto">
          <a:xfrm>
            <a:off x="630511" y="3820115"/>
            <a:ext cx="10418942" cy="1732911"/>
          </a:xfrm>
          <a:prstGeom prst="rect">
            <a:avLst/>
          </a:prstGeom>
          <a:noFill/>
        </p:spPr>
        <p:txBody>
          <a:bodyPr wrap="square" rtlCol="0">
            <a:noAutofit/>
          </a:bodyPr>
          <a:lstStyle/>
          <a:p>
            <a:pPr algn="just">
              <a:defRPr/>
            </a:pPr>
            <a:r>
              <a:rPr lang="fr-FR" sz="1600" b="1" u="sng" dirty="0">
                <a:hlinkClick r:id="rId3"/>
              </a:rPr>
              <a:t>Avis CT HAS du 01/04/2020</a:t>
            </a:r>
            <a:endParaRPr lang="fr-FR" sz="1600" dirty="0"/>
          </a:p>
          <a:p>
            <a:pPr algn="just">
              <a:defRPr/>
            </a:pPr>
            <a:r>
              <a:rPr lang="fr-FR" sz="1600" dirty="0"/>
              <a:t>1</a:t>
            </a:r>
            <a:r>
              <a:rPr lang="fr-FR" sz="1600" baseline="30000" dirty="0"/>
              <a:t>ère</a:t>
            </a:r>
            <a:r>
              <a:rPr lang="fr-FR" sz="1600" dirty="0"/>
              <a:t> évaluation : avis défavorable au remboursement</a:t>
            </a:r>
          </a:p>
          <a:p>
            <a:pPr marL="742950" lvl="1" indent="-285750" algn="just">
              <a:buFont typeface="Arial" panose="020B0604020202020204" pitchFamily="34" charset="0"/>
              <a:buChar char="•"/>
            </a:pPr>
            <a:r>
              <a:rPr lang="fr-FR" sz="1600" dirty="0"/>
              <a:t>Etude de phase III qui n'a pas atteint son objectif principal prédéfini, à savoir démontrer en matière de délai de réponse clinique, la supériorité d'une dose de 600 mg de zanamivir par rapport à l'</a:t>
            </a:r>
            <a:r>
              <a:rPr lang="fr-FR" sz="1600" dirty="0" err="1"/>
              <a:t>oseltamivir</a:t>
            </a:r>
            <a:r>
              <a:rPr lang="fr-FR" sz="1600" dirty="0"/>
              <a:t> par voie orale ou à une dose de 300 mg de </a:t>
            </a:r>
            <a:r>
              <a:rPr lang="fr-FR" sz="1600" dirty="0" err="1"/>
              <a:t>zanamivir</a:t>
            </a:r>
            <a:r>
              <a:rPr lang="fr-FR" sz="1600" dirty="0"/>
              <a:t>;</a:t>
            </a:r>
          </a:p>
          <a:p>
            <a:pPr marL="742950" lvl="1" indent="-285750" algn="just">
              <a:buFont typeface="Arial" panose="020B0604020202020204" pitchFamily="34" charset="0"/>
              <a:buChar char="•"/>
            </a:pPr>
            <a:r>
              <a:rPr lang="fr-FR" sz="1600" dirty="0"/>
              <a:t>Absence d’intérêt démontré sur les conséquences graves des infections grippales</a:t>
            </a:r>
          </a:p>
          <a:p>
            <a:pPr algn="just">
              <a:defRPr/>
            </a:pPr>
            <a:endParaRPr lang="fr-FR" sz="1600" dirty="0"/>
          </a:p>
          <a:p>
            <a:pPr algn="just"/>
            <a:endParaRPr lang="fr-FR" sz="1600" dirty="0"/>
          </a:p>
          <a:p>
            <a:pPr algn="just">
              <a:defRPr/>
            </a:pPr>
            <a:endParaRPr lang="fr-FR" sz="1600" dirty="0"/>
          </a:p>
          <a:p>
            <a:pPr algn="just">
              <a:defRPr/>
            </a:pPr>
            <a:endParaRPr lang="fr-FR" sz="1600" dirty="0"/>
          </a:p>
          <a:p>
            <a:pPr algn="just">
              <a:defRPr/>
            </a:pPr>
            <a:endParaRPr lang="fr-FR" sz="1600" dirty="0"/>
          </a:p>
        </p:txBody>
      </p:sp>
      <p:sp>
        <p:nvSpPr>
          <p:cNvPr id="2" name="Rectangle 1">
            <a:extLst>
              <a:ext uri="{FF2B5EF4-FFF2-40B4-BE49-F238E27FC236}">
                <a16:creationId xmlns:a16="http://schemas.microsoft.com/office/drawing/2014/main" id="{8E851E7F-78DA-4C08-A258-F071ACABC9C9}"/>
              </a:ext>
            </a:extLst>
          </p:cNvPr>
          <p:cNvSpPr/>
          <p:nvPr/>
        </p:nvSpPr>
        <p:spPr>
          <a:xfrm>
            <a:off x="227201" y="1191238"/>
            <a:ext cx="10172944" cy="1569660"/>
          </a:xfrm>
          <a:prstGeom prst="rect">
            <a:avLst/>
          </a:prstGeom>
          <a:noFill/>
          <a:ln w="19050">
            <a:solidFill>
              <a:srgbClr val="FF00FF"/>
            </a:solidFill>
          </a:ln>
        </p:spPr>
        <p:txBody>
          <a:bodyPr wrap="square" rtlCol="0">
            <a:spAutoFit/>
          </a:bodyPr>
          <a:lstStyle/>
          <a:p>
            <a:r>
              <a:rPr lang="fr-FR" sz="1600" dirty="0"/>
              <a:t>Chez l’adulte et l’enfant âgé de 6 mois et plus dans le traitement de l'infection grippale compliquée </a:t>
            </a:r>
          </a:p>
          <a:p>
            <a:r>
              <a:rPr lang="fr-FR" sz="1600" dirty="0"/>
              <a:t>(virus de la grippe A ou B) et pouvant mettre en jeu le pronostic vital lorsque: </a:t>
            </a:r>
          </a:p>
          <a:p>
            <a:pPr marL="285750" indent="-285750">
              <a:buFontTx/>
              <a:buChar char="-"/>
            </a:pPr>
            <a:r>
              <a:rPr lang="fr-FR" sz="1600" dirty="0"/>
              <a:t>Le virus de la grippe du patient infecté présente une résistance connue ou suspectée aux médicaments antigrippaux autres que </a:t>
            </a:r>
            <a:r>
              <a:rPr lang="fr-FR" sz="1600" dirty="0" err="1"/>
              <a:t>zanamivir</a:t>
            </a:r>
            <a:r>
              <a:rPr lang="fr-FR" sz="1600" dirty="0"/>
              <a:t>, et/ou ;</a:t>
            </a:r>
          </a:p>
          <a:p>
            <a:pPr marL="285750" indent="-285750">
              <a:buFontTx/>
              <a:buChar char="-"/>
            </a:pPr>
            <a:r>
              <a:rPr lang="fr-FR" sz="1600" dirty="0"/>
              <a:t>Les autres médicaments antiviraux indiqués dans le traitement de la grippe, y compris le </a:t>
            </a:r>
            <a:r>
              <a:rPr lang="fr-FR" sz="1600" dirty="0" err="1"/>
              <a:t>zanamivir</a:t>
            </a:r>
            <a:r>
              <a:rPr lang="fr-FR" sz="1600" dirty="0"/>
              <a:t> par voie inhalée, ne sont pas appropriés pour le patient.</a:t>
            </a:r>
          </a:p>
        </p:txBody>
      </p:sp>
      <p:sp>
        <p:nvSpPr>
          <p:cNvPr id="39" name="ZoneTexte 38">
            <a:extLst>
              <a:ext uri="{FF2B5EF4-FFF2-40B4-BE49-F238E27FC236}">
                <a16:creationId xmlns:a16="http://schemas.microsoft.com/office/drawing/2014/main" id="{28E5DEF1-27B1-4965-955B-4C0DA11CD05F}"/>
              </a:ext>
            </a:extLst>
          </p:cNvPr>
          <p:cNvSpPr txBox="1"/>
          <p:nvPr/>
        </p:nvSpPr>
        <p:spPr bwMode="auto">
          <a:xfrm>
            <a:off x="630511" y="3337842"/>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533FAD49-27FF-40D3-B7C7-D8A10BC76911}"/>
              </a:ext>
            </a:extLst>
          </p:cNvPr>
          <p:cNvPicPr>
            <a:picLocks noChangeAspect="1"/>
          </p:cNvPicPr>
          <p:nvPr/>
        </p:nvPicPr>
        <p:blipFill>
          <a:blip r:embed="rId4"/>
          <a:stretch>
            <a:fillRect/>
          </a:stretch>
        </p:blipFill>
        <p:spPr bwMode="auto">
          <a:xfrm>
            <a:off x="108260" y="3205909"/>
            <a:ext cx="572757" cy="646275"/>
          </a:xfrm>
          <a:prstGeom prst="rect">
            <a:avLst/>
          </a:prstGeom>
        </p:spPr>
      </p:pic>
      <p:pic>
        <p:nvPicPr>
          <p:cNvPr id="46" name="Image 45">
            <a:hlinkClick r:id="rId5" action="ppaction://hlinksldjump"/>
            <a:extLst>
              <a:ext uri="{FF2B5EF4-FFF2-40B4-BE49-F238E27FC236}">
                <a16:creationId xmlns:a16="http://schemas.microsoft.com/office/drawing/2014/main" id="{37C12CF1-5F49-43F3-94B7-1A6ADE6EE3A8}"/>
              </a:ext>
            </a:extLst>
          </p:cNvPr>
          <p:cNvPicPr>
            <a:picLocks noChangeAspect="1"/>
          </p:cNvPicPr>
          <p:nvPr/>
        </p:nvPicPr>
        <p:blipFill>
          <a:blip r:embed="rId6"/>
          <a:stretch>
            <a:fillRect/>
          </a:stretch>
        </p:blipFill>
        <p:spPr bwMode="auto">
          <a:xfrm>
            <a:off x="11480049" y="6083686"/>
            <a:ext cx="628651" cy="774314"/>
          </a:xfrm>
          <a:prstGeom prst="rect">
            <a:avLst/>
          </a:prstGeom>
        </p:spPr>
      </p:pic>
      <p:sp>
        <p:nvSpPr>
          <p:cNvPr id="47" name="Rectangle 46">
            <a:extLst>
              <a:ext uri="{FF2B5EF4-FFF2-40B4-BE49-F238E27FC236}">
                <a16:creationId xmlns:a16="http://schemas.microsoft.com/office/drawing/2014/main" id="{F2CE6871-E5BB-4B05-8192-6E7EBB3733A2}"/>
              </a:ext>
            </a:extLst>
          </p:cNvPr>
          <p:cNvSpPr/>
          <p:nvPr/>
        </p:nvSpPr>
        <p:spPr>
          <a:xfrm>
            <a:off x="3942253" y="847799"/>
            <a:ext cx="4235455"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J05AH01,</a:t>
            </a:r>
            <a:r>
              <a:rPr lang="fr-FR" sz="1600" dirty="0"/>
              <a:t> Antiviraux à action directe</a:t>
            </a:r>
          </a:p>
        </p:txBody>
      </p:sp>
    </p:spTree>
    <p:extLst>
      <p:ext uri="{BB962C8B-B14F-4D97-AF65-F5344CB8AC3E}">
        <p14:creationId xmlns:p14="http://schemas.microsoft.com/office/powerpoint/2010/main" val="365869650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ZANAMIVIR</a:t>
            </a:r>
          </a:p>
          <a:p>
            <a:pPr>
              <a:defRPr/>
            </a:pPr>
            <a:r>
              <a:rPr lang="fr-FR" b="1" dirty="0" err="1"/>
              <a:t>Dectova</a:t>
            </a:r>
            <a:r>
              <a:rPr lang="fr-FR" b="1" dirty="0"/>
              <a:t>® 10mg/ml</a:t>
            </a:r>
            <a:endParaRPr b="1"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60DF15CA-89CA-6E45-1082-8145A4A63267}" type="slidenum">
              <a:rPr lang="fr-FR"/>
              <a:t>113</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477613" y="881284"/>
            <a:ext cx="1614486" cy="1229361"/>
          </a:xfrm>
          <a:prstGeom prst="rect">
            <a:avLst/>
          </a:prstGeom>
        </p:spPr>
      </p:pic>
      <p:sp>
        <p:nvSpPr>
          <p:cNvPr id="3" name="Rectangle 2">
            <a:extLst>
              <a:ext uri="{FF2B5EF4-FFF2-40B4-BE49-F238E27FC236}">
                <a16:creationId xmlns:a16="http://schemas.microsoft.com/office/drawing/2014/main" id="{277C7E65-994A-42BE-9FEA-F934AF2857F6}"/>
              </a:ext>
            </a:extLst>
          </p:cNvPr>
          <p:cNvSpPr/>
          <p:nvPr/>
        </p:nvSpPr>
        <p:spPr>
          <a:xfrm>
            <a:off x="601432" y="2197337"/>
            <a:ext cx="9876181" cy="1323439"/>
          </a:xfrm>
          <a:prstGeom prst="rect">
            <a:avLst/>
          </a:prstGeom>
        </p:spPr>
        <p:txBody>
          <a:bodyPr wrap="square">
            <a:spAutoFit/>
          </a:bodyPr>
          <a:lstStyle/>
          <a:p>
            <a:pPr algn="just">
              <a:defRPr/>
            </a:pPr>
            <a:r>
              <a:rPr lang="fr-FR" sz="1600" dirty="0"/>
              <a:t>La vaccination est l’outil de prévention le plus efficace contre la grippe et les complications associées, notamment dans les populations à risques. Une bonne couverture vaccinale y compris chez les soignants est indispensable. Par ailleurs, les mesures barrières d’hygiène (port de masques chirurgicaux et lavage fréquent des mains) permettent de limiter le risque de transmission et de contamination, en particulier des très jeunes enfants et des personnes ayant des facteurs de risques particuliers.</a:t>
            </a:r>
          </a:p>
        </p:txBody>
      </p:sp>
      <p:pic>
        <p:nvPicPr>
          <p:cNvPr id="41" name="Image 40">
            <a:extLst>
              <a:ext uri="{FF2B5EF4-FFF2-40B4-BE49-F238E27FC236}">
                <a16:creationId xmlns:a16="http://schemas.microsoft.com/office/drawing/2014/main" id="{B007ADD0-179C-4456-9439-F73E21DECA66}"/>
              </a:ext>
            </a:extLst>
          </p:cNvPr>
          <p:cNvPicPr>
            <a:picLocks noChangeAspect="1"/>
          </p:cNvPicPr>
          <p:nvPr/>
        </p:nvPicPr>
        <p:blipFill>
          <a:blip r:embed="rId3"/>
          <a:stretch>
            <a:fillRect/>
          </a:stretch>
        </p:blipFill>
        <p:spPr bwMode="auto">
          <a:xfrm>
            <a:off x="194818" y="1623562"/>
            <a:ext cx="432047" cy="684362"/>
          </a:xfrm>
          <a:prstGeom prst="rect">
            <a:avLst/>
          </a:prstGeom>
        </p:spPr>
      </p:pic>
      <p:sp>
        <p:nvSpPr>
          <p:cNvPr id="42" name="ZoneTexte 41">
            <a:extLst>
              <a:ext uri="{FF2B5EF4-FFF2-40B4-BE49-F238E27FC236}">
                <a16:creationId xmlns:a16="http://schemas.microsoft.com/office/drawing/2014/main" id="{8C3441E7-1AA2-420B-A2B2-09FD24D08B72}"/>
              </a:ext>
            </a:extLst>
          </p:cNvPr>
          <p:cNvSpPr txBox="1"/>
          <p:nvPr/>
        </p:nvSpPr>
        <p:spPr bwMode="auto">
          <a:xfrm>
            <a:off x="563504" y="1748111"/>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pic>
        <p:nvPicPr>
          <p:cNvPr id="43" name="Image 42">
            <a:extLst>
              <a:ext uri="{FF2B5EF4-FFF2-40B4-BE49-F238E27FC236}">
                <a16:creationId xmlns:a16="http://schemas.microsoft.com/office/drawing/2014/main" id="{604EF192-1CD3-4B75-BD08-FD8885BD7021}"/>
              </a:ext>
            </a:extLst>
          </p:cNvPr>
          <p:cNvPicPr>
            <a:picLocks noChangeAspect="1"/>
          </p:cNvPicPr>
          <p:nvPr/>
        </p:nvPicPr>
        <p:blipFill>
          <a:blip r:embed="rId4"/>
          <a:stretch>
            <a:fillRect/>
          </a:stretch>
        </p:blipFill>
        <p:spPr bwMode="auto">
          <a:xfrm>
            <a:off x="89514" y="4075156"/>
            <a:ext cx="696641" cy="406838"/>
          </a:xfrm>
          <a:prstGeom prst="rect">
            <a:avLst/>
          </a:prstGeom>
        </p:spPr>
      </p:pic>
      <p:sp>
        <p:nvSpPr>
          <p:cNvPr id="44" name="ZoneTexte 43">
            <a:extLst>
              <a:ext uri="{FF2B5EF4-FFF2-40B4-BE49-F238E27FC236}">
                <a16:creationId xmlns:a16="http://schemas.microsoft.com/office/drawing/2014/main" id="{53C73B1B-E773-4CF3-BEC7-0E24CEE03DCD}"/>
              </a:ext>
            </a:extLst>
          </p:cNvPr>
          <p:cNvSpPr txBox="1"/>
          <p:nvPr/>
        </p:nvSpPr>
        <p:spPr bwMode="auto">
          <a:xfrm>
            <a:off x="772825" y="4137550"/>
            <a:ext cx="3406237" cy="369332"/>
          </a:xfrm>
          <a:prstGeom prst="rect">
            <a:avLst/>
          </a:prstGeom>
          <a:noFill/>
        </p:spPr>
        <p:txBody>
          <a:bodyPr wrap="square" rtlCol="0">
            <a:spAutoFit/>
          </a:bodyPr>
          <a:lstStyle/>
          <a:p>
            <a:r>
              <a:rPr lang="fr-FR" b="1" dirty="0">
                <a:solidFill>
                  <a:srgbClr val="000099"/>
                </a:solidFill>
              </a:rPr>
              <a:t>Source utile : </a:t>
            </a:r>
          </a:p>
        </p:txBody>
      </p:sp>
      <p:sp>
        <p:nvSpPr>
          <p:cNvPr id="45" name="Rectangle 44">
            <a:extLst>
              <a:ext uri="{FF2B5EF4-FFF2-40B4-BE49-F238E27FC236}">
                <a16:creationId xmlns:a16="http://schemas.microsoft.com/office/drawing/2014/main" id="{D11A0D5F-FFAF-4124-9153-A0BF5AAB7783}"/>
              </a:ext>
            </a:extLst>
          </p:cNvPr>
          <p:cNvSpPr/>
          <p:nvPr/>
        </p:nvSpPr>
        <p:spPr>
          <a:xfrm>
            <a:off x="2144273" y="4162252"/>
            <a:ext cx="7920758" cy="830997"/>
          </a:xfrm>
          <a:prstGeom prst="rect">
            <a:avLst/>
          </a:prstGeom>
        </p:spPr>
        <p:txBody>
          <a:bodyPr wrap="none">
            <a:spAutoFit/>
          </a:bodyPr>
          <a:lstStyle/>
          <a:p>
            <a:pPr>
              <a:defRPr/>
            </a:pPr>
            <a:r>
              <a:rPr lang="fr-FR" sz="1600" dirty="0">
                <a:hlinkClick r:id="rId5"/>
              </a:rPr>
              <a:t>Avis CT HAS du 01/04/2020</a:t>
            </a:r>
            <a:endParaRPr lang="fr-FR" sz="1600" dirty="0"/>
          </a:p>
          <a:p>
            <a:r>
              <a:rPr lang="fr-FR" sz="1600" dirty="0">
                <a:hlinkClick r:id="rId6"/>
              </a:rPr>
              <a:t>« Le traitement de la grippe » </a:t>
            </a:r>
            <a:r>
              <a:rPr lang="fr-FR" sz="1600" dirty="0"/>
              <a:t>- AMELI, février 2023</a:t>
            </a:r>
          </a:p>
          <a:p>
            <a:r>
              <a:rPr lang="fr-FR" sz="1600" u="sng" dirty="0">
                <a:hlinkClick r:id="rId7"/>
              </a:rPr>
              <a:t>Avis HCSP</a:t>
            </a:r>
            <a:r>
              <a:rPr lang="fr-FR" sz="1600" dirty="0"/>
              <a:t> relatif à la « prescription d’antiviraux en cas de grippe saisonnière » - mars 2018 </a:t>
            </a:r>
            <a:endParaRPr lang="fr-FR" sz="1600" baseline="30000" dirty="0"/>
          </a:p>
        </p:txBody>
      </p:sp>
      <p:pic>
        <p:nvPicPr>
          <p:cNvPr id="46" name="Image 45">
            <a:hlinkClick r:id="rId8" action="ppaction://hlinksldjump"/>
            <a:extLst>
              <a:ext uri="{FF2B5EF4-FFF2-40B4-BE49-F238E27FC236}">
                <a16:creationId xmlns:a16="http://schemas.microsoft.com/office/drawing/2014/main" id="{37C12CF1-5F49-43F3-94B7-1A6ADE6EE3A8}"/>
              </a:ext>
            </a:extLst>
          </p:cNvPr>
          <p:cNvPicPr>
            <a:picLocks noChangeAspect="1"/>
          </p:cNvPicPr>
          <p:nvPr/>
        </p:nvPicPr>
        <p:blipFill>
          <a:blip r:embed="rId9"/>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41113353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2035725"/>
            <a:ext cx="12192000" cy="181365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solidFill>
                  <a:schemeClr val="bg1"/>
                </a:solidFill>
              </a:rPr>
              <a:t>Système musculosquelettique</a:t>
            </a:r>
            <a:endParaRPr sz="2400" dirty="0">
              <a:solidFill>
                <a:schemeClr val="bg1"/>
              </a:solidFill>
            </a:endParaRPr>
          </a:p>
        </p:txBody>
      </p:sp>
      <p:sp>
        <p:nvSpPr>
          <p:cNvPr id="5" name="Rectangle 8"/>
          <p:cNvSpPr/>
          <p:nvPr/>
        </p:nvSpPr>
        <p:spPr bwMode="auto">
          <a:xfrm>
            <a:off x="0" y="3906199"/>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114</a:t>
            </a:fld>
            <a:endParaRPr lang="fr-FR" dirty="0"/>
          </a:p>
        </p:txBody>
      </p:sp>
      <p:pic>
        <p:nvPicPr>
          <p:cNvPr id="37" name="Image 36"/>
          <p:cNvPicPr>
            <a:picLocks noChangeAspect="1"/>
          </p:cNvPicPr>
          <p:nvPr/>
        </p:nvPicPr>
        <p:blipFill>
          <a:blip r:embed="rId2"/>
          <a:stretch/>
        </p:blipFill>
        <p:spPr bwMode="auto">
          <a:xfrm>
            <a:off x="3660731" y="163269"/>
            <a:ext cx="1614488" cy="1229363"/>
          </a:xfrm>
          <a:prstGeom prst="rect">
            <a:avLst/>
          </a:prstGeom>
        </p:spPr>
      </p:pic>
      <p:pic>
        <p:nvPicPr>
          <p:cNvPr id="2" name="Image 1">
            <a:extLst>
              <a:ext uri="{FF2B5EF4-FFF2-40B4-BE49-F238E27FC236}">
                <a16:creationId xmlns:a16="http://schemas.microsoft.com/office/drawing/2014/main" id="{185F1A6C-405D-43AF-B1AA-A03923B7253E}"/>
              </a:ext>
            </a:extLst>
          </p:cNvPr>
          <p:cNvPicPr>
            <a:picLocks noChangeAspect="1"/>
          </p:cNvPicPr>
          <p:nvPr/>
        </p:nvPicPr>
        <p:blipFill>
          <a:blip r:embed="rId3"/>
          <a:stretch>
            <a:fillRect/>
          </a:stretch>
        </p:blipFill>
        <p:spPr>
          <a:xfrm>
            <a:off x="5615709" y="394182"/>
            <a:ext cx="2633700" cy="609653"/>
          </a:xfrm>
          <a:prstGeom prst="rect">
            <a:avLst/>
          </a:prstGeom>
        </p:spPr>
      </p:pic>
      <p:sp>
        <p:nvSpPr>
          <p:cNvPr id="3" name="ZoneTexte 2">
            <a:extLst>
              <a:ext uri="{FF2B5EF4-FFF2-40B4-BE49-F238E27FC236}">
                <a16:creationId xmlns:a16="http://schemas.microsoft.com/office/drawing/2014/main" id="{5872841C-CF69-4496-B089-816380F0641B}"/>
              </a:ext>
            </a:extLst>
          </p:cNvPr>
          <p:cNvSpPr txBox="1"/>
          <p:nvPr/>
        </p:nvSpPr>
        <p:spPr>
          <a:xfrm>
            <a:off x="298174" y="4492469"/>
            <a:ext cx="11904651" cy="1477328"/>
          </a:xfrm>
          <a:prstGeom prst="rect">
            <a:avLst/>
          </a:prstGeom>
          <a:noFill/>
        </p:spPr>
        <p:txBody>
          <a:bodyPr wrap="square" numCol="2" rtlCol="0">
            <a:spAutoFit/>
          </a:bodyPr>
          <a:lstStyle/>
          <a:p>
            <a:pPr marL="285750" indent="-285750">
              <a:buFontTx/>
              <a:buChar char="-"/>
            </a:pPr>
            <a:r>
              <a:rPr lang="fr-FR" dirty="0"/>
              <a:t>Antirhumatismaux squelettiques</a:t>
            </a:r>
          </a:p>
          <a:p>
            <a:pPr marL="285750" indent="-285750">
              <a:buFontTx/>
              <a:buChar char="-"/>
            </a:pPr>
            <a:r>
              <a:rPr lang="fr-FR" dirty="0"/>
              <a:t>Anti-inflammatoire, antirhumatismaux non stéroïdiens</a:t>
            </a:r>
          </a:p>
          <a:p>
            <a:pPr marL="285750" indent="-285750">
              <a:buFontTx/>
              <a:buChar char="-"/>
            </a:pPr>
            <a:r>
              <a:rPr lang="fr-FR" dirty="0"/>
              <a:t>Topiques pour la douleur articulaire et musculaire</a:t>
            </a:r>
          </a:p>
          <a:p>
            <a:pPr marL="285750" indent="-285750">
              <a:buFontTx/>
              <a:buChar char="-"/>
            </a:pPr>
            <a:r>
              <a:rPr lang="fr-FR" dirty="0"/>
              <a:t>Myorelaxant à action centrale</a:t>
            </a:r>
          </a:p>
          <a:p>
            <a:pPr marL="285750" indent="-285750">
              <a:buFontTx/>
              <a:buChar char="-"/>
            </a:pPr>
            <a:endParaRPr lang="fr-FR" dirty="0"/>
          </a:p>
          <a:p>
            <a:pPr marL="285750" indent="-285750">
              <a:buFontTx/>
              <a:buChar char="-"/>
            </a:pPr>
            <a:r>
              <a:rPr lang="fr-FR" dirty="0"/>
              <a:t>Médicaments agissant sur la structure osseuse et la minéralisation</a:t>
            </a:r>
          </a:p>
          <a:p>
            <a:pPr marL="285750" indent="-285750">
              <a:buFontTx/>
              <a:buChar char="-"/>
            </a:pPr>
            <a:r>
              <a:rPr lang="fr-FR" dirty="0"/>
              <a:t>Autres médicaments des désordres musculosquelettiques</a:t>
            </a:r>
          </a:p>
          <a:p>
            <a:pPr marL="285750" indent="-285750">
              <a:buFontTx/>
              <a:buChar char="-"/>
            </a:pPr>
            <a:endParaRPr lang="fr-FR" dirty="0"/>
          </a:p>
          <a:p>
            <a:pPr marL="285750" indent="-285750">
              <a:buFontTx/>
              <a:buChar char="-"/>
            </a:pPr>
            <a:endParaRPr lang="fr-FR" dirty="0"/>
          </a:p>
        </p:txBody>
      </p:sp>
      <p:pic>
        <p:nvPicPr>
          <p:cNvPr id="8" name="Image 7">
            <a:hlinkClick r:id="rId4" action="ppaction://hlinksldjump"/>
            <a:extLst>
              <a:ext uri="{FF2B5EF4-FFF2-40B4-BE49-F238E27FC236}">
                <a16:creationId xmlns:a16="http://schemas.microsoft.com/office/drawing/2014/main" id="{F179000B-5438-45C1-9A75-E082A5ABACBB}"/>
              </a:ext>
            </a:extLst>
          </p:cNvPr>
          <p:cNvPicPr>
            <a:picLocks noChangeAspect="1"/>
          </p:cNvPicPr>
          <p:nvPr/>
        </p:nvPicPr>
        <p:blipFill>
          <a:blip r:embed="rId5"/>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17693230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ADENOSINE TRIPHOSPHATE</a:t>
            </a:r>
          </a:p>
          <a:p>
            <a:r>
              <a:rPr lang="fr-FR" b="1" dirty="0" err="1"/>
              <a:t>Atepadene</a:t>
            </a:r>
            <a:r>
              <a:rPr lang="fr-FR" b="1" dirty="0"/>
              <a:t>® 7 mg et 30 mg</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115</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700273" y="4704171"/>
            <a:ext cx="11554504" cy="2062103"/>
          </a:xfrm>
          <a:prstGeom prst="rect">
            <a:avLst/>
          </a:prstGeom>
          <a:noFill/>
        </p:spPr>
        <p:txBody>
          <a:bodyPr wrap="square" rtlCol="0">
            <a:spAutoFit/>
          </a:bodyPr>
          <a:lstStyle/>
          <a:p>
            <a:pPr algn="just"/>
            <a:r>
              <a:rPr lang="fr-FR" sz="1600" dirty="0"/>
              <a:t>La dorsalgie commune ou essentielle est le plus souvent d’origine mécanique, favorisée par des troubles statiques comme l’hyperlordose</a:t>
            </a:r>
          </a:p>
          <a:p>
            <a:pPr algn="just"/>
            <a:r>
              <a:rPr lang="fr-FR" sz="1600" dirty="0"/>
              <a:t>Le traitement préventif des dorsalgies est un point important de la stratégie thérapeutique : </a:t>
            </a:r>
          </a:p>
          <a:p>
            <a:pPr algn="just"/>
            <a:r>
              <a:rPr lang="fr-FR" sz="1600" dirty="0"/>
              <a:t>apprentissage d’une posture </a:t>
            </a:r>
            <a:r>
              <a:rPr lang="fr-FR" sz="1600" dirty="0" smtClean="0"/>
              <a:t>correcte, perte de poids, et des exercices physiques réguliers permettant de maintenir les muscles du tronc.</a:t>
            </a:r>
          </a:p>
          <a:p>
            <a:pPr algn="just"/>
            <a:endParaRPr lang="fr-FR" sz="1600" dirty="0" smtClean="0"/>
          </a:p>
          <a:p>
            <a:pPr algn="just"/>
            <a:r>
              <a:rPr lang="fr-FR" sz="1600" dirty="0" smtClean="0"/>
              <a:t>En </a:t>
            </a:r>
            <a:r>
              <a:rPr lang="fr-FR" sz="1600" dirty="0"/>
              <a:t>cas de douleur importante les antalgiques et les AINS peuvent être utilisés. </a:t>
            </a:r>
          </a:p>
          <a:p>
            <a:pPr algn="just"/>
            <a:r>
              <a:rPr lang="fr-FR" sz="1600" dirty="0"/>
              <a:t>L’évolution naturelle de la dorsalgie aiguë est spontanément favorable dans la majorité des cas.</a:t>
            </a:r>
          </a:p>
          <a:p>
            <a:pPr algn="just"/>
            <a:r>
              <a:rPr lang="fr-FR" sz="1600" dirty="0"/>
              <a:t>Cette spécialité n’a pas de place dans la stratégie thérapeutique.</a:t>
            </a:r>
          </a:p>
          <a:p>
            <a:pPr algn="just"/>
            <a:endParaRPr lang="fr-FR" sz="1600" dirty="0"/>
          </a:p>
        </p:txBody>
      </p:sp>
      <p:sp>
        <p:nvSpPr>
          <p:cNvPr id="3" name="ZoneTexte 2"/>
          <p:cNvSpPr txBox="1"/>
          <p:nvPr/>
        </p:nvSpPr>
        <p:spPr>
          <a:xfrm>
            <a:off x="760576" y="2032965"/>
            <a:ext cx="2202847" cy="338554"/>
          </a:xfrm>
          <a:prstGeom prst="rect">
            <a:avLst/>
          </a:prstGeom>
          <a:noFill/>
        </p:spPr>
        <p:txBody>
          <a:bodyPr wrap="none" rtlCol="0">
            <a:spAutoFit/>
          </a:bodyPr>
          <a:lstStyle/>
          <a:p>
            <a:r>
              <a:rPr lang="fr-FR" sz="1600" dirty="0">
                <a:hlinkClick r:id="rId3"/>
              </a:rPr>
              <a:t>Avis CT HAS 10/05/2006</a:t>
            </a:r>
            <a:endParaRPr lang="fr-FR" sz="1600" dirty="0"/>
          </a:p>
        </p:txBody>
      </p:sp>
      <p:sp>
        <p:nvSpPr>
          <p:cNvPr id="38" name="Rectangle 37">
            <a:extLst>
              <a:ext uri="{FF2B5EF4-FFF2-40B4-BE49-F238E27FC236}">
                <a16:creationId xmlns:a16="http://schemas.microsoft.com/office/drawing/2014/main" id="{9F2B6807-5C78-4BEE-981B-D3D846058200}"/>
              </a:ext>
            </a:extLst>
          </p:cNvPr>
          <p:cNvSpPr/>
          <p:nvPr/>
        </p:nvSpPr>
        <p:spPr>
          <a:xfrm>
            <a:off x="760576" y="1205876"/>
            <a:ext cx="2055371" cy="338554"/>
          </a:xfrm>
          <a:prstGeom prst="rect">
            <a:avLst/>
          </a:prstGeom>
          <a:noFill/>
          <a:ln w="19050">
            <a:solidFill>
              <a:srgbClr val="FF00FF"/>
            </a:solidFill>
          </a:ln>
        </p:spPr>
        <p:txBody>
          <a:bodyPr wrap="square" rtlCol="0">
            <a:spAutoFit/>
          </a:bodyPr>
          <a:lstStyle/>
          <a:p>
            <a:pPr algn="just"/>
            <a:r>
              <a:rPr lang="fr-FR" sz="1600" dirty="0"/>
              <a:t>Dorsalgies essentielles</a:t>
            </a:r>
          </a:p>
        </p:txBody>
      </p:sp>
      <p:sp>
        <p:nvSpPr>
          <p:cNvPr id="39" name="Rectangle 38">
            <a:extLst>
              <a:ext uri="{FF2B5EF4-FFF2-40B4-BE49-F238E27FC236}">
                <a16:creationId xmlns:a16="http://schemas.microsoft.com/office/drawing/2014/main" id="{950EF505-15E1-417B-9A1A-1152E4A3DA7C}"/>
              </a:ext>
            </a:extLst>
          </p:cNvPr>
          <p:cNvSpPr/>
          <p:nvPr/>
        </p:nvSpPr>
        <p:spPr>
          <a:xfrm>
            <a:off x="760576" y="2352774"/>
            <a:ext cx="11554504" cy="584775"/>
          </a:xfrm>
          <a:prstGeom prst="rect">
            <a:avLst/>
          </a:prstGeom>
        </p:spPr>
        <p:txBody>
          <a:bodyPr wrap="square">
            <a:spAutoFit/>
          </a:bodyPr>
          <a:lstStyle/>
          <a:p>
            <a:r>
              <a:rPr lang="fr-FR" sz="1600" dirty="0"/>
              <a:t>Pas de différence significative entre ATEPADENE et le placebo sur le critère principal de l’étude</a:t>
            </a:r>
          </a:p>
          <a:p>
            <a:r>
              <a:rPr lang="fr-FR" sz="1600" dirty="0"/>
              <a:t>L’efficacité de cette spécialité est donc mal établie. </a:t>
            </a:r>
          </a:p>
        </p:txBody>
      </p:sp>
      <p:sp>
        <p:nvSpPr>
          <p:cNvPr id="40" name="Rectangle 39">
            <a:extLst>
              <a:ext uri="{FF2B5EF4-FFF2-40B4-BE49-F238E27FC236}">
                <a16:creationId xmlns:a16="http://schemas.microsoft.com/office/drawing/2014/main" id="{5008DB9C-5E54-4E7A-9E91-881FAC229408}"/>
              </a:ext>
            </a:extLst>
          </p:cNvPr>
          <p:cNvSpPr/>
          <p:nvPr/>
        </p:nvSpPr>
        <p:spPr>
          <a:xfrm>
            <a:off x="760576" y="3468558"/>
            <a:ext cx="8292667" cy="338554"/>
          </a:xfrm>
          <a:prstGeom prst="rect">
            <a:avLst/>
          </a:prstGeom>
        </p:spPr>
        <p:txBody>
          <a:bodyPr wrap="square">
            <a:spAutoFit/>
          </a:bodyPr>
          <a:lstStyle/>
          <a:p>
            <a:r>
              <a:rPr lang="fr-FR" sz="1600" dirty="0"/>
              <a:t>Céphalées, flush, vasodilatation périphérique.  </a:t>
            </a:r>
          </a:p>
        </p:txBody>
      </p:sp>
      <p:pic>
        <p:nvPicPr>
          <p:cNvPr id="41" name="Image 40">
            <a:extLst>
              <a:ext uri="{FF2B5EF4-FFF2-40B4-BE49-F238E27FC236}">
                <a16:creationId xmlns:a16="http://schemas.microsoft.com/office/drawing/2014/main" id="{5FDB4245-0FDF-4098-8728-816FD4879681}"/>
              </a:ext>
            </a:extLst>
          </p:cNvPr>
          <p:cNvPicPr>
            <a:picLocks noChangeAspect="1"/>
          </p:cNvPicPr>
          <p:nvPr/>
        </p:nvPicPr>
        <p:blipFill>
          <a:blip r:embed="rId4"/>
          <a:stretch>
            <a:fillRect/>
          </a:stretch>
        </p:blipFill>
        <p:spPr bwMode="auto">
          <a:xfrm>
            <a:off x="207802" y="3995188"/>
            <a:ext cx="432047" cy="684362"/>
          </a:xfrm>
          <a:prstGeom prst="rect">
            <a:avLst/>
          </a:prstGeom>
        </p:spPr>
      </p:pic>
      <p:sp>
        <p:nvSpPr>
          <p:cNvPr id="42" name="ZoneTexte 41">
            <a:extLst>
              <a:ext uri="{FF2B5EF4-FFF2-40B4-BE49-F238E27FC236}">
                <a16:creationId xmlns:a16="http://schemas.microsoft.com/office/drawing/2014/main" id="{CC6E0EC4-C241-48F9-9442-B2DEB0D80E56}"/>
              </a:ext>
            </a:extLst>
          </p:cNvPr>
          <p:cNvSpPr txBox="1"/>
          <p:nvPr/>
        </p:nvSpPr>
        <p:spPr bwMode="auto">
          <a:xfrm>
            <a:off x="700273" y="4122315"/>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sp>
        <p:nvSpPr>
          <p:cNvPr id="43" name="ZoneTexte 42">
            <a:extLst>
              <a:ext uri="{FF2B5EF4-FFF2-40B4-BE49-F238E27FC236}">
                <a16:creationId xmlns:a16="http://schemas.microsoft.com/office/drawing/2014/main" id="{86836ADF-CAA5-4360-BAC4-6263AE501EC0}"/>
              </a:ext>
            </a:extLst>
          </p:cNvPr>
          <p:cNvSpPr txBox="1"/>
          <p:nvPr/>
        </p:nvSpPr>
        <p:spPr bwMode="auto">
          <a:xfrm>
            <a:off x="726048" y="1693564"/>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4" name="Image 43">
            <a:extLst>
              <a:ext uri="{FF2B5EF4-FFF2-40B4-BE49-F238E27FC236}">
                <a16:creationId xmlns:a16="http://schemas.microsoft.com/office/drawing/2014/main" id="{E7BDDA0B-41E2-4B5F-B51A-D59BAF95AC04}"/>
              </a:ext>
            </a:extLst>
          </p:cNvPr>
          <p:cNvPicPr>
            <a:picLocks noChangeAspect="1"/>
          </p:cNvPicPr>
          <p:nvPr/>
        </p:nvPicPr>
        <p:blipFill>
          <a:blip r:embed="rId5"/>
          <a:stretch>
            <a:fillRect/>
          </a:stretch>
        </p:blipFill>
        <p:spPr bwMode="auto">
          <a:xfrm>
            <a:off x="162527" y="1598122"/>
            <a:ext cx="572757" cy="646275"/>
          </a:xfrm>
          <a:prstGeom prst="rect">
            <a:avLst/>
          </a:prstGeom>
        </p:spPr>
      </p:pic>
      <p:sp>
        <p:nvSpPr>
          <p:cNvPr id="45" name="ZoneTexte 44">
            <a:extLst>
              <a:ext uri="{FF2B5EF4-FFF2-40B4-BE49-F238E27FC236}">
                <a16:creationId xmlns:a16="http://schemas.microsoft.com/office/drawing/2014/main" id="{7F1702AD-60AD-46AF-B4F4-D2B7905A49A6}"/>
              </a:ext>
            </a:extLst>
          </p:cNvPr>
          <p:cNvSpPr txBox="1"/>
          <p:nvPr/>
        </p:nvSpPr>
        <p:spPr bwMode="auto">
          <a:xfrm>
            <a:off x="700273" y="3153355"/>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a:t>
            </a:r>
            <a:endParaRPr lang="fr-FR" dirty="0">
              <a:solidFill>
                <a:srgbClr val="000099"/>
              </a:solidFill>
            </a:endParaRPr>
          </a:p>
        </p:txBody>
      </p:sp>
      <p:pic>
        <p:nvPicPr>
          <p:cNvPr id="47" name="Graphique 46" descr="Avertissement">
            <a:extLst>
              <a:ext uri="{FF2B5EF4-FFF2-40B4-BE49-F238E27FC236}">
                <a16:creationId xmlns:a16="http://schemas.microsoft.com/office/drawing/2014/main" id="{1B0FC26E-D415-47D0-9E38-A036180CAD9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68374" y="2975637"/>
            <a:ext cx="510904" cy="510904"/>
          </a:xfrm>
          <a:prstGeom prst="rect">
            <a:avLst/>
          </a:prstGeom>
        </p:spPr>
      </p:pic>
      <p:pic>
        <p:nvPicPr>
          <p:cNvPr id="48" name="Image 47">
            <a:hlinkClick r:id="rId8" action="ppaction://hlinksldjump"/>
            <a:extLst>
              <a:ext uri="{FF2B5EF4-FFF2-40B4-BE49-F238E27FC236}">
                <a16:creationId xmlns:a16="http://schemas.microsoft.com/office/drawing/2014/main" id="{AF29D95C-3421-4F7D-8FC9-FA9E85ADD2BC}"/>
              </a:ext>
            </a:extLst>
          </p:cNvPr>
          <p:cNvPicPr>
            <a:picLocks noChangeAspect="1"/>
          </p:cNvPicPr>
          <p:nvPr/>
        </p:nvPicPr>
        <p:blipFill>
          <a:blip r:embed="rId9"/>
          <a:stretch>
            <a:fillRect/>
          </a:stretch>
        </p:blipFill>
        <p:spPr bwMode="auto">
          <a:xfrm>
            <a:off x="11480049" y="6083686"/>
            <a:ext cx="628651" cy="774314"/>
          </a:xfrm>
          <a:prstGeom prst="rect">
            <a:avLst/>
          </a:prstGeom>
        </p:spPr>
      </p:pic>
      <p:sp>
        <p:nvSpPr>
          <p:cNvPr id="49" name="Rectangle 48">
            <a:extLst>
              <a:ext uri="{FF2B5EF4-FFF2-40B4-BE49-F238E27FC236}">
                <a16:creationId xmlns:a16="http://schemas.microsoft.com/office/drawing/2014/main" id="{4019EBBE-18E2-407D-8555-2A233C0C5AFA}"/>
              </a:ext>
            </a:extLst>
          </p:cNvPr>
          <p:cNvSpPr/>
          <p:nvPr/>
        </p:nvSpPr>
        <p:spPr bwMode="auto">
          <a:xfrm>
            <a:off x="2699288" y="806550"/>
            <a:ext cx="6793421" cy="369332"/>
          </a:xfrm>
          <a:prstGeom prst="rect">
            <a:avLst/>
          </a:prstGeom>
        </p:spPr>
        <p:txBody>
          <a:bodyPr wrap="square">
            <a:spAutoFit/>
          </a:bodyPr>
          <a:lstStyle/>
          <a:p>
            <a:pPr algn="ct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dirty="0"/>
              <a:t> M03C</a:t>
            </a:r>
            <a:r>
              <a:rPr lang="fr-FR" sz="1600" dirty="0">
                <a:solidFill>
                  <a:srgbClr val="000000"/>
                </a:solidFill>
                <a:latin typeface="Calibri" panose="020F0502020204030204" pitchFamily="34" charset="0"/>
              </a:rPr>
              <a:t>, Autres </a:t>
            </a:r>
            <a:r>
              <a:rPr lang="fr-FR" sz="1600" dirty="0" smtClean="0">
                <a:solidFill>
                  <a:srgbClr val="000000"/>
                </a:solidFill>
                <a:latin typeface="Calibri" panose="020F0502020204030204" pitchFamily="34" charset="0"/>
              </a:rPr>
              <a:t>myorelaxants </a:t>
            </a:r>
            <a:endParaRPr lang="fr-FR" sz="1600" dirty="0"/>
          </a:p>
        </p:txBody>
      </p:sp>
    </p:spTree>
    <p:extLst>
      <p:ext uri="{BB962C8B-B14F-4D97-AF65-F5344CB8AC3E}">
        <p14:creationId xmlns:p14="http://schemas.microsoft.com/office/powerpoint/2010/main" val="104277825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GLUCOSAMINE</a:t>
            </a:r>
          </a:p>
          <a:p>
            <a:pPr>
              <a:defRPr/>
            </a:pPr>
            <a:r>
              <a:rPr lang="fr-FR" b="1" dirty="0" err="1"/>
              <a:t>Osaflexan</a:t>
            </a:r>
            <a:r>
              <a:rPr lang="fr-FR" b="1" dirty="0"/>
              <a:t>® et </a:t>
            </a:r>
            <a:r>
              <a:rPr lang="fr-FR" b="1" dirty="0" err="1"/>
              <a:t>Dolenio</a:t>
            </a:r>
            <a:r>
              <a:rPr lang="fr-FR" b="1" dirty="0"/>
              <a:t>® 1178mg, </a:t>
            </a:r>
            <a:r>
              <a:rPr lang="fr-FR" b="1" dirty="0" err="1"/>
              <a:t>Flexea</a:t>
            </a:r>
            <a:r>
              <a:rPr lang="fr-FR" b="1" dirty="0"/>
              <a:t>® et </a:t>
            </a:r>
            <a:r>
              <a:rPr lang="fr-FR" b="1" dirty="0" err="1"/>
              <a:t>Structoflex</a:t>
            </a:r>
            <a:r>
              <a:rPr lang="fr-FR" b="1" dirty="0"/>
              <a:t>® 625 mg</a:t>
            </a:r>
            <a:endParaRPr b="1"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a:xfrm>
            <a:off x="8610600" y="6070600"/>
            <a:ext cx="2743200" cy="365125"/>
          </a:xfrm>
        </p:spPr>
        <p:txBody>
          <a:bodyPr/>
          <a:lstStyle/>
          <a:p>
            <a:pPr>
              <a:defRPr/>
            </a:pPr>
            <a:fld id="{60DF15CA-89CA-6E45-1082-8145A4A63267}" type="slidenum">
              <a:rPr lang="fr-FR"/>
              <a:t>116</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477613" y="881284"/>
            <a:ext cx="1614486" cy="1229361"/>
          </a:xfrm>
          <a:prstGeom prst="rect">
            <a:avLst/>
          </a:prstGeom>
        </p:spPr>
      </p:pic>
      <p:sp>
        <p:nvSpPr>
          <p:cNvPr id="38" name="ZoneTexte 1"/>
          <p:cNvSpPr>
            <a:spLocks/>
          </p:cNvSpPr>
          <p:nvPr/>
        </p:nvSpPr>
        <p:spPr bwMode="auto">
          <a:xfrm>
            <a:off x="589808" y="2455568"/>
            <a:ext cx="11342247" cy="2049901"/>
          </a:xfrm>
          <a:prstGeom prst="rect">
            <a:avLst/>
          </a:prstGeom>
          <a:noFill/>
        </p:spPr>
        <p:txBody>
          <a:bodyPr wrap="square" rtlCol="0">
            <a:noAutofit/>
          </a:bodyPr>
          <a:lstStyle/>
          <a:p>
            <a:pPr algn="just">
              <a:defRPr/>
            </a:pPr>
            <a:r>
              <a:rPr lang="fr-FR" sz="1600" u="sng" dirty="0">
                <a:hlinkClick r:id="rId3"/>
              </a:rPr>
              <a:t>Avis CT HAS du 20/11/2013</a:t>
            </a:r>
            <a:endParaRPr lang="fr-FR" sz="1600" dirty="0"/>
          </a:p>
          <a:p>
            <a:pPr algn="just">
              <a:defRPr/>
            </a:pPr>
            <a:r>
              <a:rPr lang="fr-FR" sz="1600" dirty="0"/>
              <a:t>Réévaluation → déremboursement</a:t>
            </a:r>
          </a:p>
          <a:p>
            <a:pPr algn="just">
              <a:defRPr/>
            </a:pPr>
            <a:r>
              <a:rPr lang="fr-FR" sz="1600" dirty="0"/>
              <a:t>Les effets de la glucosamine, comme ceux des autres </a:t>
            </a:r>
            <a:r>
              <a:rPr lang="fr-FR" sz="1600" dirty="0" err="1" smtClean="0"/>
              <a:t>antiarthrosiques</a:t>
            </a:r>
            <a:r>
              <a:rPr lang="fr-FR" sz="1600" dirty="0" smtClean="0"/>
              <a:t> symptomatiques </a:t>
            </a:r>
            <a:r>
              <a:rPr lang="fr-FR" sz="1600" dirty="0"/>
              <a:t>d'action lente </a:t>
            </a:r>
            <a:r>
              <a:rPr lang="fr-FR" sz="1600" dirty="0" smtClean="0"/>
              <a:t>(AASAL), </a:t>
            </a:r>
            <a:r>
              <a:rPr lang="fr-FR" sz="1600" dirty="0"/>
              <a:t>sur la douleur et la gêne fonctionnelle liées à l’arthrose sont minimes et leur pertinence clinique est discutable. Ces médicaments n’ont pas montré qu’ils permettaient de réduire la consommation d’AINS en pratique clinique.</a:t>
            </a:r>
          </a:p>
          <a:p>
            <a:pPr algn="just">
              <a:defRPr/>
            </a:pPr>
            <a:r>
              <a:rPr lang="fr-FR" sz="1600" dirty="0"/>
              <a:t> </a:t>
            </a:r>
          </a:p>
          <a:p>
            <a:endParaRPr lang="fr-FR" sz="1600" dirty="0"/>
          </a:p>
          <a:p>
            <a:endParaRPr lang="fr-FR" sz="1600" dirty="0"/>
          </a:p>
          <a:p>
            <a:pPr algn="just">
              <a:defRPr/>
            </a:pPr>
            <a:endParaRPr lang="fr-FR" sz="1600" dirty="0"/>
          </a:p>
          <a:p>
            <a:pPr algn="just">
              <a:defRPr/>
            </a:pPr>
            <a:endParaRPr lang="fr-FR" sz="1600" dirty="0"/>
          </a:p>
          <a:p>
            <a:pPr>
              <a:defRPr/>
            </a:pPr>
            <a:endParaRPr lang="fr-FR" sz="1600" dirty="0"/>
          </a:p>
        </p:txBody>
      </p:sp>
      <p:sp>
        <p:nvSpPr>
          <p:cNvPr id="2" name="Rectangle 1">
            <a:extLst>
              <a:ext uri="{FF2B5EF4-FFF2-40B4-BE49-F238E27FC236}">
                <a16:creationId xmlns:a16="http://schemas.microsoft.com/office/drawing/2014/main" id="{A2DB9BB5-405A-425C-AB86-C82A8423CA79}"/>
              </a:ext>
            </a:extLst>
          </p:cNvPr>
          <p:cNvSpPr/>
          <p:nvPr/>
        </p:nvSpPr>
        <p:spPr>
          <a:xfrm>
            <a:off x="143664" y="1238919"/>
            <a:ext cx="6096000" cy="338554"/>
          </a:xfrm>
          <a:prstGeom prst="rect">
            <a:avLst/>
          </a:prstGeom>
          <a:noFill/>
          <a:ln w="19050">
            <a:solidFill>
              <a:srgbClr val="FF00FF"/>
            </a:solidFill>
          </a:ln>
        </p:spPr>
        <p:txBody>
          <a:bodyPr wrap="square" rtlCol="0">
            <a:spAutoFit/>
          </a:bodyPr>
          <a:lstStyle/>
          <a:p>
            <a:r>
              <a:rPr lang="fr-FR" sz="1600" dirty="0"/>
              <a:t>Soulagement des symptômes de l’arthrose légère à modérée du genou</a:t>
            </a:r>
          </a:p>
        </p:txBody>
      </p:sp>
      <p:sp>
        <p:nvSpPr>
          <p:cNvPr id="3" name="Rectangle 2">
            <a:extLst>
              <a:ext uri="{FF2B5EF4-FFF2-40B4-BE49-F238E27FC236}">
                <a16:creationId xmlns:a16="http://schemas.microsoft.com/office/drawing/2014/main" id="{CF5DFE22-9239-45E2-8FCC-856C76CADD3F}"/>
              </a:ext>
            </a:extLst>
          </p:cNvPr>
          <p:cNvSpPr/>
          <p:nvPr/>
        </p:nvSpPr>
        <p:spPr>
          <a:xfrm>
            <a:off x="2588425" y="3999699"/>
            <a:ext cx="9459911" cy="338554"/>
          </a:xfrm>
          <a:prstGeom prst="rect">
            <a:avLst/>
          </a:prstGeom>
        </p:spPr>
        <p:txBody>
          <a:bodyPr wrap="square">
            <a:spAutoFit/>
          </a:bodyPr>
          <a:lstStyle/>
          <a:p>
            <a:pPr algn="just">
              <a:defRPr/>
            </a:pPr>
            <a:r>
              <a:rPr lang="fr-FR" sz="1600" dirty="0"/>
              <a:t>Expose à des réactions allergiques (</a:t>
            </a:r>
            <a:r>
              <a:rPr lang="fr-FR" sz="1600" dirty="0" err="1"/>
              <a:t>angiœdèmes</a:t>
            </a:r>
            <a:r>
              <a:rPr lang="fr-FR" sz="1600" dirty="0"/>
              <a:t>, néphropathies interstitielles aiguës) et à des hépatites </a:t>
            </a:r>
          </a:p>
        </p:txBody>
      </p:sp>
      <p:sp>
        <p:nvSpPr>
          <p:cNvPr id="39" name="ZoneTexte 38">
            <a:extLst>
              <a:ext uri="{FF2B5EF4-FFF2-40B4-BE49-F238E27FC236}">
                <a16:creationId xmlns:a16="http://schemas.microsoft.com/office/drawing/2014/main" id="{3F2E132A-3EA8-4450-ABFB-D42460AD0D2D}"/>
              </a:ext>
            </a:extLst>
          </p:cNvPr>
          <p:cNvSpPr txBox="1"/>
          <p:nvPr/>
        </p:nvSpPr>
        <p:spPr bwMode="auto">
          <a:xfrm>
            <a:off x="622152" y="2127632"/>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D480E0E5-DCE2-4F05-9ECB-6693BAC406F6}"/>
              </a:ext>
            </a:extLst>
          </p:cNvPr>
          <p:cNvPicPr>
            <a:picLocks noChangeAspect="1"/>
          </p:cNvPicPr>
          <p:nvPr/>
        </p:nvPicPr>
        <p:blipFill>
          <a:blip r:embed="rId4"/>
          <a:stretch>
            <a:fillRect/>
          </a:stretch>
        </p:blipFill>
        <p:spPr bwMode="auto">
          <a:xfrm>
            <a:off x="99901" y="1995699"/>
            <a:ext cx="572757" cy="646275"/>
          </a:xfrm>
          <a:prstGeom prst="rect">
            <a:avLst/>
          </a:prstGeom>
        </p:spPr>
      </p:pic>
      <p:sp>
        <p:nvSpPr>
          <p:cNvPr id="41" name="ZoneTexte 40">
            <a:extLst>
              <a:ext uri="{FF2B5EF4-FFF2-40B4-BE49-F238E27FC236}">
                <a16:creationId xmlns:a16="http://schemas.microsoft.com/office/drawing/2014/main" id="{BB61E86E-E791-4C6B-BFF6-98806611033B}"/>
              </a:ext>
            </a:extLst>
          </p:cNvPr>
          <p:cNvSpPr txBox="1"/>
          <p:nvPr/>
        </p:nvSpPr>
        <p:spPr bwMode="auto">
          <a:xfrm>
            <a:off x="634384" y="3967959"/>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 : </a:t>
            </a:r>
            <a:endParaRPr lang="fr-FR" dirty="0">
              <a:solidFill>
                <a:srgbClr val="000099"/>
              </a:solidFill>
            </a:endParaRPr>
          </a:p>
        </p:txBody>
      </p:sp>
      <p:pic>
        <p:nvPicPr>
          <p:cNvPr id="42" name="Graphique 41" descr="Avertissement">
            <a:extLst>
              <a:ext uri="{FF2B5EF4-FFF2-40B4-BE49-F238E27FC236}">
                <a16:creationId xmlns:a16="http://schemas.microsoft.com/office/drawing/2014/main" id="{FA1FEC98-DC2E-41AA-BB05-2315583DA96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bwMode="auto">
          <a:xfrm>
            <a:off x="143664" y="3803207"/>
            <a:ext cx="510904" cy="510904"/>
          </a:xfrm>
          <a:prstGeom prst="rect">
            <a:avLst/>
          </a:prstGeom>
        </p:spPr>
      </p:pic>
      <p:pic>
        <p:nvPicPr>
          <p:cNvPr id="43" name="Image 42">
            <a:extLst>
              <a:ext uri="{FF2B5EF4-FFF2-40B4-BE49-F238E27FC236}">
                <a16:creationId xmlns:a16="http://schemas.microsoft.com/office/drawing/2014/main" id="{CA6377F5-56ED-4D1B-85EF-96CD4D234D37}"/>
              </a:ext>
            </a:extLst>
          </p:cNvPr>
          <p:cNvPicPr>
            <a:picLocks noChangeAspect="1"/>
          </p:cNvPicPr>
          <p:nvPr/>
        </p:nvPicPr>
        <p:blipFill>
          <a:blip r:embed="rId7"/>
          <a:stretch>
            <a:fillRect/>
          </a:stretch>
        </p:blipFill>
        <p:spPr bwMode="auto">
          <a:xfrm>
            <a:off x="207789" y="4515195"/>
            <a:ext cx="432047" cy="684362"/>
          </a:xfrm>
          <a:prstGeom prst="rect">
            <a:avLst/>
          </a:prstGeom>
        </p:spPr>
      </p:pic>
      <p:sp>
        <p:nvSpPr>
          <p:cNvPr id="44" name="ZoneTexte 43">
            <a:extLst>
              <a:ext uri="{FF2B5EF4-FFF2-40B4-BE49-F238E27FC236}">
                <a16:creationId xmlns:a16="http://schemas.microsoft.com/office/drawing/2014/main" id="{9D12FDC3-A64F-43FD-BF39-C2E81E49F449}"/>
              </a:ext>
            </a:extLst>
          </p:cNvPr>
          <p:cNvSpPr txBox="1"/>
          <p:nvPr/>
        </p:nvSpPr>
        <p:spPr bwMode="auto">
          <a:xfrm>
            <a:off x="589808" y="4521887"/>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45" name="Rectangle 44">
            <a:hlinkClick r:id="rId8" action="ppaction://hlinksldjump"/>
            <a:extLst>
              <a:ext uri="{FF2B5EF4-FFF2-40B4-BE49-F238E27FC236}">
                <a16:creationId xmlns:a16="http://schemas.microsoft.com/office/drawing/2014/main" id="{95CAFB9E-D8BC-4714-9CE1-F80964C16599}"/>
              </a:ext>
            </a:extLst>
          </p:cNvPr>
          <p:cNvSpPr/>
          <p:nvPr/>
        </p:nvSpPr>
        <p:spPr bwMode="auto">
          <a:xfrm>
            <a:off x="634384" y="4925882"/>
            <a:ext cx="7528590" cy="338554"/>
          </a:xfrm>
          <a:prstGeom prst="rect">
            <a:avLst/>
          </a:prstGeom>
        </p:spPr>
        <p:txBody>
          <a:bodyPr wrap="square">
            <a:spAutoFit/>
          </a:bodyPr>
          <a:lstStyle/>
          <a:p>
            <a:r>
              <a:rPr lang="fr-FR" sz="1600" b="1" i="1" u="sng" dirty="0">
                <a:solidFill>
                  <a:schemeClr val="accent1">
                    <a:lumMod val="75000"/>
                  </a:schemeClr>
                </a:solidFill>
                <a:hlinkClick r:id="rId8" action="ppaction://hlinksldjump"/>
              </a:rPr>
              <a:t>Consulter les recommandations de prise en charge des douleurs arthrosiques</a:t>
            </a:r>
            <a:endParaRPr lang="fr-FR" sz="1600" i="1" u="sng" dirty="0">
              <a:solidFill>
                <a:schemeClr val="accent1">
                  <a:lumMod val="75000"/>
                </a:schemeClr>
              </a:solidFill>
            </a:endParaRPr>
          </a:p>
        </p:txBody>
      </p:sp>
      <p:pic>
        <p:nvPicPr>
          <p:cNvPr id="49" name="Image 48">
            <a:hlinkClick r:id="rId9" action="ppaction://hlinksldjump"/>
            <a:extLst>
              <a:ext uri="{FF2B5EF4-FFF2-40B4-BE49-F238E27FC236}">
                <a16:creationId xmlns:a16="http://schemas.microsoft.com/office/drawing/2014/main" id="{193A1E32-CF70-4CEE-8A9C-6FA0B9CE96BC}"/>
              </a:ext>
            </a:extLst>
          </p:cNvPr>
          <p:cNvPicPr>
            <a:picLocks noChangeAspect="1"/>
          </p:cNvPicPr>
          <p:nvPr/>
        </p:nvPicPr>
        <p:blipFill>
          <a:blip r:embed="rId10"/>
          <a:stretch>
            <a:fillRect/>
          </a:stretch>
        </p:blipFill>
        <p:spPr bwMode="auto">
          <a:xfrm>
            <a:off x="11480049" y="6083686"/>
            <a:ext cx="628651" cy="774314"/>
          </a:xfrm>
          <a:prstGeom prst="rect">
            <a:avLst/>
          </a:prstGeom>
        </p:spPr>
      </p:pic>
      <p:sp>
        <p:nvSpPr>
          <p:cNvPr id="50" name="Rectangle 49">
            <a:extLst>
              <a:ext uri="{FF2B5EF4-FFF2-40B4-BE49-F238E27FC236}">
                <a16:creationId xmlns:a16="http://schemas.microsoft.com/office/drawing/2014/main" id="{8A5795F8-890E-4D21-AC2A-76AD0F01DD4F}"/>
              </a:ext>
            </a:extLst>
          </p:cNvPr>
          <p:cNvSpPr/>
          <p:nvPr/>
        </p:nvSpPr>
        <p:spPr>
          <a:xfrm>
            <a:off x="2699288" y="806550"/>
            <a:ext cx="6793421"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M01AX05, </a:t>
            </a:r>
            <a:r>
              <a:rPr lang="fr-FR" sz="1600" dirty="0"/>
              <a:t>Antiinflammatoires, antirhumatismaux , non stéroïdiens</a:t>
            </a:r>
          </a:p>
        </p:txBody>
      </p:sp>
    </p:spTree>
    <p:extLst>
      <p:ext uri="{BB962C8B-B14F-4D97-AF65-F5344CB8AC3E}">
        <p14:creationId xmlns:p14="http://schemas.microsoft.com/office/powerpoint/2010/main" val="215828391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DIACEREINE</a:t>
            </a:r>
          </a:p>
          <a:p>
            <a:pPr>
              <a:defRPr/>
            </a:pPr>
            <a:r>
              <a:rPr lang="fr-FR" b="1" dirty="0"/>
              <a:t>Art® 50 mg, </a:t>
            </a:r>
            <a:r>
              <a:rPr lang="fr-FR" b="1" dirty="0" err="1"/>
              <a:t>Zondar</a:t>
            </a:r>
            <a:r>
              <a:rPr lang="fr-FR" b="1" dirty="0"/>
              <a:t>® 50 mg et spécialités génériques</a:t>
            </a:r>
            <a:endParaRPr b="1"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60DF15CA-89CA-6E45-1082-8145A4A63267}" type="slidenum">
              <a:rPr lang="fr-FR"/>
              <a:t>117</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477613" y="881284"/>
            <a:ext cx="1614486" cy="1229361"/>
          </a:xfrm>
          <a:prstGeom prst="rect">
            <a:avLst/>
          </a:prstGeom>
        </p:spPr>
      </p:pic>
      <p:sp>
        <p:nvSpPr>
          <p:cNvPr id="38" name="ZoneTexte 1"/>
          <p:cNvSpPr>
            <a:spLocks/>
          </p:cNvSpPr>
          <p:nvPr/>
        </p:nvSpPr>
        <p:spPr bwMode="auto">
          <a:xfrm>
            <a:off x="634010" y="2299261"/>
            <a:ext cx="11477618" cy="1305593"/>
          </a:xfrm>
          <a:prstGeom prst="rect">
            <a:avLst/>
          </a:prstGeom>
          <a:noFill/>
        </p:spPr>
        <p:txBody>
          <a:bodyPr wrap="square" rtlCol="0">
            <a:noAutofit/>
          </a:bodyPr>
          <a:lstStyle/>
          <a:p>
            <a:pPr>
              <a:defRPr/>
            </a:pPr>
            <a:endParaRPr lang="fr-FR" sz="1600" dirty="0"/>
          </a:p>
          <a:p>
            <a:pPr>
              <a:defRPr/>
            </a:pPr>
            <a:r>
              <a:rPr lang="fr-FR" sz="1600" u="sng" dirty="0">
                <a:hlinkClick r:id="rId3"/>
              </a:rPr>
              <a:t>Avis CT HAS du 09/01/2013</a:t>
            </a:r>
            <a:endParaRPr lang="fr-FR" sz="1600" dirty="0"/>
          </a:p>
          <a:p>
            <a:pPr algn="just">
              <a:defRPr/>
            </a:pPr>
            <a:r>
              <a:rPr lang="fr-FR" sz="1600" dirty="0"/>
              <a:t>Réévaluation : avis défavorable au maintien du remboursement en raison d’un intérêt clinique insuffisant dans l’arthrose de la hanche et du genou.</a:t>
            </a:r>
          </a:p>
          <a:p>
            <a:pPr algn="just">
              <a:defRPr/>
            </a:pPr>
            <a:r>
              <a:rPr lang="fr-FR" sz="1600" dirty="0"/>
              <a:t>Leurs effets sur la douleur et la gêne fonctionnelle liées à l’arthrose sont minimes et de pertinence clinique discutable. Ils n’ont pas montré qu’ils réduisaient la consommation d’AINS.</a:t>
            </a:r>
          </a:p>
          <a:p>
            <a:pPr algn="just">
              <a:defRPr/>
            </a:pPr>
            <a:endParaRPr lang="fr-FR" sz="1600" dirty="0"/>
          </a:p>
          <a:p>
            <a:pPr algn="just">
              <a:defRPr/>
            </a:pPr>
            <a:endParaRPr lang="fr-FR" sz="1600" dirty="0"/>
          </a:p>
        </p:txBody>
      </p:sp>
      <p:sp>
        <p:nvSpPr>
          <p:cNvPr id="2" name="Rectangle 1">
            <a:extLst>
              <a:ext uri="{FF2B5EF4-FFF2-40B4-BE49-F238E27FC236}">
                <a16:creationId xmlns:a16="http://schemas.microsoft.com/office/drawing/2014/main" id="{9B481ACA-1B51-477E-A39D-D315EE90700B}"/>
              </a:ext>
            </a:extLst>
          </p:cNvPr>
          <p:cNvSpPr/>
          <p:nvPr/>
        </p:nvSpPr>
        <p:spPr>
          <a:xfrm>
            <a:off x="254590" y="1191491"/>
            <a:ext cx="7088373" cy="338554"/>
          </a:xfrm>
          <a:prstGeom prst="rect">
            <a:avLst/>
          </a:prstGeom>
          <a:noFill/>
          <a:ln w="19050">
            <a:solidFill>
              <a:srgbClr val="FF00FF"/>
            </a:solidFill>
          </a:ln>
        </p:spPr>
        <p:txBody>
          <a:bodyPr wrap="square" rtlCol="0">
            <a:spAutoFit/>
          </a:bodyPr>
          <a:lstStyle/>
          <a:p>
            <a:r>
              <a:rPr lang="fr-FR" sz="1600" dirty="0"/>
              <a:t>Traitement symptomatique à effet différé de l’arthrose de la hanche et du genou</a:t>
            </a:r>
          </a:p>
        </p:txBody>
      </p:sp>
      <p:sp>
        <p:nvSpPr>
          <p:cNvPr id="39" name="ZoneTexte 38">
            <a:extLst>
              <a:ext uri="{FF2B5EF4-FFF2-40B4-BE49-F238E27FC236}">
                <a16:creationId xmlns:a16="http://schemas.microsoft.com/office/drawing/2014/main" id="{37372C6B-1DCC-4F48-978C-E5F2F04261E4}"/>
              </a:ext>
            </a:extLst>
          </p:cNvPr>
          <p:cNvSpPr txBox="1"/>
          <p:nvPr/>
        </p:nvSpPr>
        <p:spPr bwMode="auto">
          <a:xfrm>
            <a:off x="622152" y="2137340"/>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A9764DF1-4127-4CF9-8C72-D75DD9E608B8}"/>
              </a:ext>
            </a:extLst>
          </p:cNvPr>
          <p:cNvPicPr>
            <a:picLocks noChangeAspect="1"/>
          </p:cNvPicPr>
          <p:nvPr/>
        </p:nvPicPr>
        <p:blipFill>
          <a:blip r:embed="rId4"/>
          <a:stretch>
            <a:fillRect/>
          </a:stretch>
        </p:blipFill>
        <p:spPr bwMode="auto">
          <a:xfrm>
            <a:off x="99901" y="2005407"/>
            <a:ext cx="572757" cy="646275"/>
          </a:xfrm>
          <a:prstGeom prst="rect">
            <a:avLst/>
          </a:prstGeom>
        </p:spPr>
      </p:pic>
      <p:pic>
        <p:nvPicPr>
          <p:cNvPr id="41" name="Image 40">
            <a:extLst>
              <a:ext uri="{FF2B5EF4-FFF2-40B4-BE49-F238E27FC236}">
                <a16:creationId xmlns:a16="http://schemas.microsoft.com/office/drawing/2014/main" id="{CCD79793-874B-4319-B03B-302F6EF73AB2}"/>
              </a:ext>
            </a:extLst>
          </p:cNvPr>
          <p:cNvPicPr>
            <a:picLocks noChangeAspect="1"/>
          </p:cNvPicPr>
          <p:nvPr/>
        </p:nvPicPr>
        <p:blipFill>
          <a:blip r:embed="rId5"/>
          <a:stretch>
            <a:fillRect/>
          </a:stretch>
        </p:blipFill>
        <p:spPr bwMode="auto">
          <a:xfrm>
            <a:off x="190105" y="3856348"/>
            <a:ext cx="432047" cy="684362"/>
          </a:xfrm>
          <a:prstGeom prst="rect">
            <a:avLst/>
          </a:prstGeom>
        </p:spPr>
      </p:pic>
      <p:sp>
        <p:nvSpPr>
          <p:cNvPr id="42" name="ZoneTexte 41">
            <a:extLst>
              <a:ext uri="{FF2B5EF4-FFF2-40B4-BE49-F238E27FC236}">
                <a16:creationId xmlns:a16="http://schemas.microsoft.com/office/drawing/2014/main" id="{98BBE5DB-8786-49C3-8A84-726B2B4E0010}"/>
              </a:ext>
            </a:extLst>
          </p:cNvPr>
          <p:cNvSpPr txBox="1"/>
          <p:nvPr/>
        </p:nvSpPr>
        <p:spPr bwMode="auto">
          <a:xfrm>
            <a:off x="653291" y="4180285"/>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45" name="Rectangle 44">
            <a:hlinkClick r:id="rId6" action="ppaction://hlinksldjump"/>
            <a:extLst>
              <a:ext uri="{FF2B5EF4-FFF2-40B4-BE49-F238E27FC236}">
                <a16:creationId xmlns:a16="http://schemas.microsoft.com/office/drawing/2014/main" id="{892FFC56-84EF-45E4-AB31-E371E78398F5}"/>
              </a:ext>
            </a:extLst>
          </p:cNvPr>
          <p:cNvSpPr/>
          <p:nvPr/>
        </p:nvSpPr>
        <p:spPr>
          <a:xfrm>
            <a:off x="634010" y="4486646"/>
            <a:ext cx="7528590" cy="338554"/>
          </a:xfrm>
          <a:prstGeom prst="rect">
            <a:avLst/>
          </a:prstGeom>
        </p:spPr>
        <p:txBody>
          <a:bodyPr wrap="square">
            <a:spAutoFit/>
          </a:bodyPr>
          <a:lstStyle/>
          <a:p>
            <a:r>
              <a:rPr lang="fr-FR" sz="1600" b="1" i="1" u="sng" dirty="0">
                <a:solidFill>
                  <a:schemeClr val="accent1">
                    <a:lumMod val="75000"/>
                  </a:schemeClr>
                </a:solidFill>
                <a:hlinkClick r:id="rId6" action="ppaction://hlinksldjump"/>
              </a:rPr>
              <a:t>Consulter les recommandations de prise en charge des douleurs arthrosiques</a:t>
            </a:r>
            <a:endParaRPr lang="fr-FR" sz="1600" i="1" u="sng" dirty="0">
              <a:solidFill>
                <a:schemeClr val="accent1">
                  <a:lumMod val="75000"/>
                </a:schemeClr>
              </a:solidFill>
            </a:endParaRPr>
          </a:p>
        </p:txBody>
      </p:sp>
      <p:pic>
        <p:nvPicPr>
          <p:cNvPr id="46" name="Image 45">
            <a:hlinkClick r:id="rId7" action="ppaction://hlinksldjump"/>
            <a:extLst>
              <a:ext uri="{FF2B5EF4-FFF2-40B4-BE49-F238E27FC236}">
                <a16:creationId xmlns:a16="http://schemas.microsoft.com/office/drawing/2014/main" id="{7153DE54-31CA-415A-9468-70761300580C}"/>
              </a:ext>
            </a:extLst>
          </p:cNvPr>
          <p:cNvPicPr>
            <a:picLocks noChangeAspect="1"/>
          </p:cNvPicPr>
          <p:nvPr/>
        </p:nvPicPr>
        <p:blipFill>
          <a:blip r:embed="rId8"/>
          <a:stretch>
            <a:fillRect/>
          </a:stretch>
        </p:blipFill>
        <p:spPr bwMode="auto">
          <a:xfrm>
            <a:off x="11480049" y="6083686"/>
            <a:ext cx="628651" cy="774314"/>
          </a:xfrm>
          <a:prstGeom prst="rect">
            <a:avLst/>
          </a:prstGeom>
        </p:spPr>
      </p:pic>
      <p:sp>
        <p:nvSpPr>
          <p:cNvPr id="47" name="Rectangle 46">
            <a:extLst>
              <a:ext uri="{FF2B5EF4-FFF2-40B4-BE49-F238E27FC236}">
                <a16:creationId xmlns:a16="http://schemas.microsoft.com/office/drawing/2014/main" id="{F9759228-A023-4E02-BEFA-DCB6E5ABD87D}"/>
              </a:ext>
            </a:extLst>
          </p:cNvPr>
          <p:cNvSpPr/>
          <p:nvPr/>
        </p:nvSpPr>
        <p:spPr bwMode="auto">
          <a:xfrm>
            <a:off x="2699288" y="806550"/>
            <a:ext cx="6793421"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M01AX21, </a:t>
            </a:r>
            <a:r>
              <a:rPr lang="fr-FR" sz="1600" dirty="0"/>
              <a:t>Antiinflammatoires, antirhumatismaux , non stéroïdiens</a:t>
            </a:r>
          </a:p>
        </p:txBody>
      </p:sp>
    </p:spTree>
    <p:extLst>
      <p:ext uri="{BB962C8B-B14F-4D97-AF65-F5344CB8AC3E}">
        <p14:creationId xmlns:p14="http://schemas.microsoft.com/office/powerpoint/2010/main" val="400785222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CHONDROITINE</a:t>
            </a:r>
          </a:p>
          <a:p>
            <a:pPr>
              <a:defRPr/>
            </a:pPr>
            <a:r>
              <a:rPr lang="fr-FR" b="1" dirty="0" err="1"/>
              <a:t>Chondrosulf</a:t>
            </a:r>
            <a:r>
              <a:rPr lang="fr-FR" b="1" dirty="0"/>
              <a:t>® 400 mg et 1200 mg, </a:t>
            </a:r>
            <a:r>
              <a:rPr lang="fr-FR" b="1" dirty="0" err="1"/>
              <a:t>Structum</a:t>
            </a:r>
            <a:r>
              <a:rPr lang="fr-FR" b="1" dirty="0"/>
              <a:t>® 150mg </a:t>
            </a:r>
            <a:r>
              <a:rPr lang="fr-FR" b="1" dirty="0" err="1"/>
              <a:t>inj</a:t>
            </a:r>
            <a:r>
              <a:rPr lang="fr-FR" b="1" dirty="0"/>
              <a:t>, </a:t>
            </a:r>
            <a:r>
              <a:rPr lang="fr-FR" b="1" dirty="0" err="1"/>
              <a:t>Structum</a:t>
            </a:r>
            <a:r>
              <a:rPr lang="fr-FR" b="1" dirty="0"/>
              <a:t>® 250 et 500 mg </a:t>
            </a:r>
            <a:r>
              <a:rPr lang="fr-FR" b="1" dirty="0" err="1"/>
              <a:t>gél</a:t>
            </a:r>
            <a:endParaRPr b="1"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60DF15CA-89CA-6E45-1082-8145A4A63267}" type="slidenum">
              <a:rPr lang="fr-FR"/>
              <a:t>118</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477613" y="881284"/>
            <a:ext cx="1614486" cy="1229361"/>
          </a:xfrm>
          <a:prstGeom prst="rect">
            <a:avLst/>
          </a:prstGeom>
        </p:spPr>
      </p:pic>
      <p:sp>
        <p:nvSpPr>
          <p:cNvPr id="38" name="ZoneTexte 1"/>
          <p:cNvSpPr>
            <a:spLocks/>
          </p:cNvSpPr>
          <p:nvPr/>
        </p:nvSpPr>
        <p:spPr bwMode="auto">
          <a:xfrm>
            <a:off x="622152" y="2356078"/>
            <a:ext cx="11465529" cy="1809566"/>
          </a:xfrm>
          <a:prstGeom prst="rect">
            <a:avLst/>
          </a:prstGeom>
          <a:noFill/>
        </p:spPr>
        <p:txBody>
          <a:bodyPr wrap="square" rtlCol="0">
            <a:noAutofit/>
          </a:bodyPr>
          <a:lstStyle/>
          <a:p>
            <a:pPr marL="285750" lvl="0" indent="-285750" algn="just">
              <a:buFont typeface="Arial" panose="020B0604020202020204" pitchFamily="34" charset="0"/>
              <a:buChar char="•"/>
              <a:defRPr/>
            </a:pPr>
            <a:r>
              <a:rPr lang="fr-FR" sz="1600" b="1" dirty="0" err="1">
                <a:solidFill>
                  <a:prstClr val="black"/>
                </a:solidFill>
              </a:rPr>
              <a:t>Chondrosulf</a:t>
            </a:r>
            <a:r>
              <a:rPr lang="fr-FR" sz="1600" b="1" dirty="0">
                <a:solidFill>
                  <a:prstClr val="black"/>
                </a:solidFill>
              </a:rPr>
              <a:t>®</a:t>
            </a:r>
            <a:r>
              <a:rPr lang="fr-FR" sz="1600" dirty="0">
                <a:solidFill>
                  <a:prstClr val="black"/>
                </a:solidFill>
              </a:rPr>
              <a:t> </a:t>
            </a:r>
            <a:r>
              <a:rPr lang="fr-FR" sz="1600" u="sng" dirty="0">
                <a:solidFill>
                  <a:prstClr val="black"/>
                </a:solidFill>
                <a:hlinkClick r:id="rId3"/>
              </a:rPr>
              <a:t>Avis CT HAS du 09/01/2013</a:t>
            </a:r>
            <a:endParaRPr lang="fr-FR" sz="1600" u="sng" dirty="0">
              <a:solidFill>
                <a:prstClr val="black"/>
              </a:solidFill>
            </a:endParaRPr>
          </a:p>
          <a:p>
            <a:pPr lvl="0" algn="just">
              <a:defRPr/>
            </a:pPr>
            <a:r>
              <a:rPr lang="fr-FR" sz="1600" dirty="0">
                <a:solidFill>
                  <a:prstClr val="black"/>
                </a:solidFill>
              </a:rPr>
              <a:t>Avis défavorable au maintien du remboursement en raison d’un intérêt clinique insuffisant dans l’arthrose de la hanche et du genou. Leurs effets sur la douleur et la gêne fonctionnelle liées à l’arthrose sont minimes et de pertinence clinique discutable. Ils n’ont pas montré qu’ils réduisaient la consommation d’AINS.</a:t>
            </a:r>
          </a:p>
          <a:p>
            <a:pPr marL="285750" lvl="0" indent="-285750" algn="just">
              <a:buFont typeface="Arial" panose="020B0604020202020204" pitchFamily="34" charset="0"/>
              <a:buChar char="•"/>
              <a:defRPr/>
            </a:pPr>
            <a:endParaRPr lang="fr-FR" sz="1050" dirty="0">
              <a:solidFill>
                <a:prstClr val="black"/>
              </a:solidFill>
            </a:endParaRPr>
          </a:p>
          <a:p>
            <a:pPr marL="285750" lvl="0" indent="-285750" algn="just">
              <a:buFont typeface="Arial" panose="020B0604020202020204" pitchFamily="34" charset="0"/>
              <a:buChar char="•"/>
              <a:defRPr/>
            </a:pPr>
            <a:r>
              <a:rPr lang="fr-FR" sz="1600" b="1" dirty="0" err="1">
                <a:solidFill>
                  <a:prstClr val="black"/>
                </a:solidFill>
              </a:rPr>
              <a:t>Structum</a:t>
            </a:r>
            <a:r>
              <a:rPr lang="fr-FR" sz="1600" b="1" dirty="0">
                <a:solidFill>
                  <a:prstClr val="black"/>
                </a:solidFill>
              </a:rPr>
              <a:t>® </a:t>
            </a:r>
            <a:r>
              <a:rPr lang="fr-FR" sz="1600" dirty="0">
                <a:solidFill>
                  <a:prstClr val="black"/>
                </a:solidFill>
                <a:hlinkClick r:id="rId4"/>
              </a:rPr>
              <a:t>Avis CT HAS du 25/05/2011</a:t>
            </a:r>
            <a:endParaRPr lang="fr-FR" sz="1600" dirty="0">
              <a:solidFill>
                <a:prstClr val="black"/>
              </a:solidFill>
            </a:endParaRPr>
          </a:p>
          <a:p>
            <a:pPr lvl="0" algn="just">
              <a:defRPr/>
            </a:pPr>
            <a:r>
              <a:rPr lang="fr-FR" sz="1600" dirty="0">
                <a:solidFill>
                  <a:prstClr val="black"/>
                </a:solidFill>
              </a:rPr>
              <a:t>Avis défavorable au remboursement en raison d’un intérêt clinique insuffisant. Son efficacité en termes de réduction de la douleur et d’amélioration de la capacité fonctionnelle n’ayant pas été établie par rapport au placebo, </a:t>
            </a:r>
            <a:r>
              <a:rPr lang="fr-FR" sz="1600" dirty="0" err="1">
                <a:solidFill>
                  <a:prstClr val="black"/>
                </a:solidFill>
              </a:rPr>
              <a:t>Structum</a:t>
            </a:r>
            <a:r>
              <a:rPr lang="fr-FR" sz="1600" dirty="0">
                <a:solidFill>
                  <a:prstClr val="black"/>
                </a:solidFill>
              </a:rPr>
              <a:t>® n’a pas de place dans la prise en charge de l’arthrose.</a:t>
            </a:r>
          </a:p>
        </p:txBody>
      </p:sp>
      <p:sp>
        <p:nvSpPr>
          <p:cNvPr id="39" name="Rectangle 38">
            <a:extLst>
              <a:ext uri="{FF2B5EF4-FFF2-40B4-BE49-F238E27FC236}">
                <a16:creationId xmlns:a16="http://schemas.microsoft.com/office/drawing/2014/main" id="{9836B55F-0C4E-45D1-AC2D-AA47FA9EDE88}"/>
              </a:ext>
            </a:extLst>
          </p:cNvPr>
          <p:cNvSpPr/>
          <p:nvPr/>
        </p:nvSpPr>
        <p:spPr bwMode="auto">
          <a:xfrm>
            <a:off x="386279" y="1178413"/>
            <a:ext cx="7088373" cy="338554"/>
          </a:xfrm>
          <a:prstGeom prst="rect">
            <a:avLst/>
          </a:prstGeom>
          <a:noFill/>
          <a:ln w="19050">
            <a:solidFill>
              <a:srgbClr val="FF00FF"/>
            </a:solidFill>
          </a:ln>
        </p:spPr>
        <p:txBody>
          <a:bodyPr wrap="square" rtlCol="0">
            <a:spAutoFit/>
          </a:bodyPr>
          <a:lstStyle/>
          <a:p>
            <a:r>
              <a:rPr lang="fr-FR" sz="1600" dirty="0"/>
              <a:t>Traitement symptomatique à effet différé de l’arthrose de la hanche et du genou</a:t>
            </a:r>
          </a:p>
        </p:txBody>
      </p:sp>
      <p:sp>
        <p:nvSpPr>
          <p:cNvPr id="40" name="ZoneTexte 39">
            <a:extLst>
              <a:ext uri="{FF2B5EF4-FFF2-40B4-BE49-F238E27FC236}">
                <a16:creationId xmlns:a16="http://schemas.microsoft.com/office/drawing/2014/main" id="{DB5E5898-146C-4BA7-9CEE-C7F423F53B28}"/>
              </a:ext>
            </a:extLst>
          </p:cNvPr>
          <p:cNvSpPr txBox="1"/>
          <p:nvPr/>
        </p:nvSpPr>
        <p:spPr bwMode="auto">
          <a:xfrm>
            <a:off x="622152" y="2023927"/>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1" name="Image 40">
            <a:extLst>
              <a:ext uri="{FF2B5EF4-FFF2-40B4-BE49-F238E27FC236}">
                <a16:creationId xmlns:a16="http://schemas.microsoft.com/office/drawing/2014/main" id="{994D49FE-9120-4316-8F43-D150E9CA2435}"/>
              </a:ext>
            </a:extLst>
          </p:cNvPr>
          <p:cNvPicPr>
            <a:picLocks noChangeAspect="1"/>
          </p:cNvPicPr>
          <p:nvPr/>
        </p:nvPicPr>
        <p:blipFill>
          <a:blip r:embed="rId5"/>
          <a:stretch>
            <a:fillRect/>
          </a:stretch>
        </p:blipFill>
        <p:spPr bwMode="auto">
          <a:xfrm>
            <a:off x="99901" y="1891994"/>
            <a:ext cx="572757" cy="646275"/>
          </a:xfrm>
          <a:prstGeom prst="rect">
            <a:avLst/>
          </a:prstGeom>
        </p:spPr>
      </p:pic>
      <p:pic>
        <p:nvPicPr>
          <p:cNvPr id="42" name="Image 41">
            <a:extLst>
              <a:ext uri="{FF2B5EF4-FFF2-40B4-BE49-F238E27FC236}">
                <a16:creationId xmlns:a16="http://schemas.microsoft.com/office/drawing/2014/main" id="{C4EA62C0-82B7-497F-A44D-62968560271F}"/>
              </a:ext>
            </a:extLst>
          </p:cNvPr>
          <p:cNvPicPr>
            <a:picLocks noChangeAspect="1"/>
          </p:cNvPicPr>
          <p:nvPr/>
        </p:nvPicPr>
        <p:blipFill>
          <a:blip r:embed="rId6"/>
          <a:stretch>
            <a:fillRect/>
          </a:stretch>
        </p:blipFill>
        <p:spPr bwMode="auto">
          <a:xfrm>
            <a:off x="190105" y="4480119"/>
            <a:ext cx="432047" cy="684362"/>
          </a:xfrm>
          <a:prstGeom prst="rect">
            <a:avLst/>
          </a:prstGeom>
        </p:spPr>
      </p:pic>
      <p:sp>
        <p:nvSpPr>
          <p:cNvPr id="43" name="ZoneTexte 42">
            <a:extLst>
              <a:ext uri="{FF2B5EF4-FFF2-40B4-BE49-F238E27FC236}">
                <a16:creationId xmlns:a16="http://schemas.microsoft.com/office/drawing/2014/main" id="{7C1276C6-3673-4E2F-A186-05731F1553CC}"/>
              </a:ext>
            </a:extLst>
          </p:cNvPr>
          <p:cNvSpPr txBox="1"/>
          <p:nvPr/>
        </p:nvSpPr>
        <p:spPr bwMode="auto">
          <a:xfrm>
            <a:off x="653291" y="4690642"/>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46" name="Rectangle 45">
            <a:hlinkClick r:id="rId7" action="ppaction://hlinksldjump"/>
            <a:extLst>
              <a:ext uri="{FF2B5EF4-FFF2-40B4-BE49-F238E27FC236}">
                <a16:creationId xmlns:a16="http://schemas.microsoft.com/office/drawing/2014/main" id="{2C8D1FEE-4864-4E95-B415-C969A33D3DB9}"/>
              </a:ext>
            </a:extLst>
          </p:cNvPr>
          <p:cNvSpPr/>
          <p:nvPr/>
        </p:nvSpPr>
        <p:spPr bwMode="auto">
          <a:xfrm>
            <a:off x="653291" y="4925401"/>
            <a:ext cx="7528590" cy="338554"/>
          </a:xfrm>
          <a:prstGeom prst="rect">
            <a:avLst/>
          </a:prstGeom>
        </p:spPr>
        <p:txBody>
          <a:bodyPr wrap="square">
            <a:spAutoFit/>
          </a:bodyPr>
          <a:lstStyle/>
          <a:p>
            <a:r>
              <a:rPr lang="fr-FR" sz="1600" b="1" i="1" u="sng" dirty="0">
                <a:solidFill>
                  <a:schemeClr val="accent1">
                    <a:lumMod val="75000"/>
                  </a:schemeClr>
                </a:solidFill>
                <a:hlinkClick r:id="rId7" action="ppaction://hlinksldjump"/>
              </a:rPr>
              <a:t>Consulter les recommandations de prise en charge des douleurs arthrosiques</a:t>
            </a:r>
            <a:endParaRPr lang="fr-FR" sz="1600" i="1" u="sng" dirty="0">
              <a:solidFill>
                <a:schemeClr val="accent1">
                  <a:lumMod val="75000"/>
                </a:schemeClr>
              </a:solidFill>
            </a:endParaRPr>
          </a:p>
        </p:txBody>
      </p:sp>
      <p:pic>
        <p:nvPicPr>
          <p:cNvPr id="47" name="Image 46">
            <a:hlinkClick r:id="rId8" action="ppaction://hlinksldjump"/>
            <a:extLst>
              <a:ext uri="{FF2B5EF4-FFF2-40B4-BE49-F238E27FC236}">
                <a16:creationId xmlns:a16="http://schemas.microsoft.com/office/drawing/2014/main" id="{6D8EC13B-1696-4ED3-995C-875D2ED3151F}"/>
              </a:ext>
            </a:extLst>
          </p:cNvPr>
          <p:cNvPicPr>
            <a:picLocks noChangeAspect="1"/>
          </p:cNvPicPr>
          <p:nvPr/>
        </p:nvPicPr>
        <p:blipFill>
          <a:blip r:embed="rId9"/>
          <a:stretch>
            <a:fillRect/>
          </a:stretch>
        </p:blipFill>
        <p:spPr bwMode="auto">
          <a:xfrm>
            <a:off x="11480049" y="6083686"/>
            <a:ext cx="628651" cy="774314"/>
          </a:xfrm>
          <a:prstGeom prst="rect">
            <a:avLst/>
          </a:prstGeom>
        </p:spPr>
      </p:pic>
      <p:sp>
        <p:nvSpPr>
          <p:cNvPr id="48" name="Rectangle 47">
            <a:extLst>
              <a:ext uri="{FF2B5EF4-FFF2-40B4-BE49-F238E27FC236}">
                <a16:creationId xmlns:a16="http://schemas.microsoft.com/office/drawing/2014/main" id="{ED040AA3-D043-46B1-84EE-577654E908DA}"/>
              </a:ext>
            </a:extLst>
          </p:cNvPr>
          <p:cNvSpPr/>
          <p:nvPr/>
        </p:nvSpPr>
        <p:spPr bwMode="auto">
          <a:xfrm>
            <a:off x="2699288" y="806550"/>
            <a:ext cx="6793421"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M01AX25, </a:t>
            </a:r>
            <a:r>
              <a:rPr lang="fr-FR" sz="1600" dirty="0"/>
              <a:t>Antiinflammatoires, antirhumatismaux , non stéroïdiens</a:t>
            </a:r>
          </a:p>
        </p:txBody>
      </p:sp>
    </p:spTree>
    <p:extLst>
      <p:ext uri="{BB962C8B-B14F-4D97-AF65-F5344CB8AC3E}">
        <p14:creationId xmlns:p14="http://schemas.microsoft.com/office/powerpoint/2010/main" val="22480682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HUILE D’AVOCAT, HUILE DE SOJA</a:t>
            </a:r>
          </a:p>
          <a:p>
            <a:pPr>
              <a:defRPr/>
            </a:pPr>
            <a:r>
              <a:rPr lang="fr-FR" b="1" dirty="0" err="1"/>
              <a:t>Piascledine</a:t>
            </a:r>
            <a:r>
              <a:rPr lang="fr-FR" b="1" dirty="0"/>
              <a:t>® 300 mg</a:t>
            </a:r>
            <a:endParaRPr b="1"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60DF15CA-89CA-6E45-1082-8145A4A63267}" type="slidenum">
              <a:rPr lang="fr-FR"/>
              <a:t>119</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1" y="983279"/>
            <a:ext cx="10141746"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477613" y="881284"/>
            <a:ext cx="1614486" cy="1229361"/>
          </a:xfrm>
          <a:prstGeom prst="rect">
            <a:avLst/>
          </a:prstGeom>
        </p:spPr>
      </p:pic>
      <p:sp>
        <p:nvSpPr>
          <p:cNvPr id="2" name="Rectangle 1">
            <a:extLst>
              <a:ext uri="{FF2B5EF4-FFF2-40B4-BE49-F238E27FC236}">
                <a16:creationId xmlns:a16="http://schemas.microsoft.com/office/drawing/2014/main" id="{B1960D1A-430D-4DB6-8786-7F0D0E7317BA}"/>
              </a:ext>
            </a:extLst>
          </p:cNvPr>
          <p:cNvSpPr/>
          <p:nvPr/>
        </p:nvSpPr>
        <p:spPr>
          <a:xfrm>
            <a:off x="637217" y="2562741"/>
            <a:ext cx="11259397" cy="1323439"/>
          </a:xfrm>
          <a:prstGeom prst="rect">
            <a:avLst/>
          </a:prstGeom>
        </p:spPr>
        <p:txBody>
          <a:bodyPr wrap="square">
            <a:spAutoFit/>
          </a:bodyPr>
          <a:lstStyle/>
          <a:p>
            <a:pPr lvl="0" algn="just">
              <a:defRPr/>
            </a:pPr>
            <a:r>
              <a:rPr lang="fr-FR" sz="1600" u="sng" dirty="0">
                <a:solidFill>
                  <a:prstClr val="black"/>
                </a:solidFill>
                <a:hlinkClick r:id="rId3"/>
              </a:rPr>
              <a:t>Avis CT HAS du 09/01/2013</a:t>
            </a:r>
            <a:endParaRPr lang="fr-FR" sz="1600" dirty="0">
              <a:solidFill>
                <a:prstClr val="black"/>
              </a:solidFill>
            </a:endParaRPr>
          </a:p>
          <a:p>
            <a:pPr algn="just">
              <a:defRPr/>
            </a:pPr>
            <a:r>
              <a:rPr lang="fr-FR" sz="1600" dirty="0"/>
              <a:t>Les effets des insaponifiables d’huile de soja et d’avocat sur la douleur et la gêne fonctionnelle, liées à l’arthrose sont minimes. Il n’a pas été montré que les insaponifiables d’huile de soja et d’avocat permettaient une épargne en AINS. Le rapport efficacité/effets indésirables de </a:t>
            </a:r>
            <a:r>
              <a:rPr lang="fr-FR" sz="1600" dirty="0" err="1"/>
              <a:t>Piascledine</a:t>
            </a:r>
            <a:r>
              <a:rPr lang="fr-FR" sz="1600" dirty="0"/>
              <a:t>® est faible</a:t>
            </a:r>
            <a:r>
              <a:rPr lang="fr-FR" sz="1600" dirty="0" smtClean="0"/>
              <a:t>.</a:t>
            </a:r>
          </a:p>
          <a:p>
            <a:pPr algn="just">
              <a:defRPr/>
            </a:pPr>
            <a:r>
              <a:rPr lang="fr-FR" sz="1600" dirty="0"/>
              <a:t>Cette spécialité, comme les autres </a:t>
            </a:r>
            <a:r>
              <a:rPr lang="fr-FR" sz="1600" dirty="0" err="1"/>
              <a:t>antiarthrosiques</a:t>
            </a:r>
            <a:r>
              <a:rPr lang="fr-FR" sz="1600" dirty="0"/>
              <a:t> symptomatiques d’action lente, n’a pas de place dans la stratégie thérapeutique.</a:t>
            </a:r>
          </a:p>
        </p:txBody>
      </p:sp>
      <p:sp>
        <p:nvSpPr>
          <p:cNvPr id="39" name="Rectangle 38">
            <a:extLst>
              <a:ext uri="{FF2B5EF4-FFF2-40B4-BE49-F238E27FC236}">
                <a16:creationId xmlns:a16="http://schemas.microsoft.com/office/drawing/2014/main" id="{2B55F735-218F-45D7-8A99-D3162E647C7B}"/>
              </a:ext>
            </a:extLst>
          </p:cNvPr>
          <p:cNvSpPr/>
          <p:nvPr/>
        </p:nvSpPr>
        <p:spPr bwMode="auto">
          <a:xfrm>
            <a:off x="432390" y="1495964"/>
            <a:ext cx="7088373" cy="338554"/>
          </a:xfrm>
          <a:prstGeom prst="rect">
            <a:avLst/>
          </a:prstGeom>
          <a:noFill/>
          <a:ln w="19050">
            <a:solidFill>
              <a:srgbClr val="FF00FF"/>
            </a:solidFill>
          </a:ln>
        </p:spPr>
        <p:txBody>
          <a:bodyPr wrap="square" rtlCol="0">
            <a:spAutoFit/>
          </a:bodyPr>
          <a:lstStyle/>
          <a:p>
            <a:r>
              <a:rPr lang="fr-FR" sz="1600" dirty="0"/>
              <a:t>Traitement symptomatique à effet différé de l’arthrose de la hanche et du genou</a:t>
            </a:r>
          </a:p>
        </p:txBody>
      </p:sp>
      <p:sp>
        <p:nvSpPr>
          <p:cNvPr id="40" name="ZoneTexte 39">
            <a:extLst>
              <a:ext uri="{FF2B5EF4-FFF2-40B4-BE49-F238E27FC236}">
                <a16:creationId xmlns:a16="http://schemas.microsoft.com/office/drawing/2014/main" id="{40519EE3-8671-4988-8C8D-2C946EE6FA3E}"/>
              </a:ext>
            </a:extLst>
          </p:cNvPr>
          <p:cNvSpPr txBox="1"/>
          <p:nvPr/>
        </p:nvSpPr>
        <p:spPr bwMode="auto">
          <a:xfrm>
            <a:off x="622152" y="2215310"/>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1" name="Image 40">
            <a:extLst>
              <a:ext uri="{FF2B5EF4-FFF2-40B4-BE49-F238E27FC236}">
                <a16:creationId xmlns:a16="http://schemas.microsoft.com/office/drawing/2014/main" id="{4151343A-1B28-40ED-861C-01E822781E51}"/>
              </a:ext>
            </a:extLst>
          </p:cNvPr>
          <p:cNvPicPr>
            <a:picLocks noChangeAspect="1"/>
          </p:cNvPicPr>
          <p:nvPr/>
        </p:nvPicPr>
        <p:blipFill>
          <a:blip r:embed="rId4"/>
          <a:stretch>
            <a:fillRect/>
          </a:stretch>
        </p:blipFill>
        <p:spPr bwMode="auto">
          <a:xfrm>
            <a:off x="99901" y="2083377"/>
            <a:ext cx="572757" cy="646275"/>
          </a:xfrm>
          <a:prstGeom prst="rect">
            <a:avLst/>
          </a:prstGeom>
        </p:spPr>
      </p:pic>
      <p:pic>
        <p:nvPicPr>
          <p:cNvPr id="42" name="Image 41">
            <a:extLst>
              <a:ext uri="{FF2B5EF4-FFF2-40B4-BE49-F238E27FC236}">
                <a16:creationId xmlns:a16="http://schemas.microsoft.com/office/drawing/2014/main" id="{3F528794-DB6B-4BE1-8B0C-B35E0C6838EF}"/>
              </a:ext>
            </a:extLst>
          </p:cNvPr>
          <p:cNvPicPr>
            <a:picLocks noChangeAspect="1"/>
          </p:cNvPicPr>
          <p:nvPr/>
        </p:nvPicPr>
        <p:blipFill>
          <a:blip r:embed="rId5"/>
          <a:stretch>
            <a:fillRect/>
          </a:stretch>
        </p:blipFill>
        <p:spPr bwMode="auto">
          <a:xfrm>
            <a:off x="190105" y="3685489"/>
            <a:ext cx="432047" cy="684362"/>
          </a:xfrm>
          <a:prstGeom prst="rect">
            <a:avLst/>
          </a:prstGeom>
        </p:spPr>
      </p:pic>
      <p:sp>
        <p:nvSpPr>
          <p:cNvPr id="43" name="ZoneTexte 42">
            <a:extLst>
              <a:ext uri="{FF2B5EF4-FFF2-40B4-BE49-F238E27FC236}">
                <a16:creationId xmlns:a16="http://schemas.microsoft.com/office/drawing/2014/main" id="{455F09C5-E630-4475-AC71-ACD2A4C86269}"/>
              </a:ext>
            </a:extLst>
          </p:cNvPr>
          <p:cNvSpPr txBox="1"/>
          <p:nvPr/>
        </p:nvSpPr>
        <p:spPr bwMode="auto">
          <a:xfrm>
            <a:off x="672658" y="3910108"/>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47" name="Rectangle 46">
            <a:hlinkClick r:id="rId6" action="ppaction://hlinksldjump"/>
            <a:extLst>
              <a:ext uri="{FF2B5EF4-FFF2-40B4-BE49-F238E27FC236}">
                <a16:creationId xmlns:a16="http://schemas.microsoft.com/office/drawing/2014/main" id="{53819870-B359-4D21-87AB-764BB3EB17DC}"/>
              </a:ext>
            </a:extLst>
          </p:cNvPr>
          <p:cNvSpPr/>
          <p:nvPr/>
        </p:nvSpPr>
        <p:spPr bwMode="auto">
          <a:xfrm>
            <a:off x="672658" y="4230805"/>
            <a:ext cx="7528590" cy="338554"/>
          </a:xfrm>
          <a:prstGeom prst="rect">
            <a:avLst/>
          </a:prstGeom>
        </p:spPr>
        <p:txBody>
          <a:bodyPr wrap="square">
            <a:spAutoFit/>
          </a:bodyPr>
          <a:lstStyle/>
          <a:p>
            <a:r>
              <a:rPr lang="fr-FR" sz="1600" b="1" i="1" u="sng" dirty="0">
                <a:solidFill>
                  <a:schemeClr val="accent1">
                    <a:lumMod val="75000"/>
                  </a:schemeClr>
                </a:solidFill>
                <a:hlinkClick r:id="rId6" action="ppaction://hlinksldjump"/>
              </a:rPr>
              <a:t>Consulter les recommandations de prise en charge des douleurs arthrosiques</a:t>
            </a:r>
            <a:endParaRPr lang="fr-FR" sz="1600" i="1" u="sng" dirty="0">
              <a:solidFill>
                <a:schemeClr val="accent1">
                  <a:lumMod val="75000"/>
                </a:schemeClr>
              </a:solidFill>
            </a:endParaRPr>
          </a:p>
        </p:txBody>
      </p:sp>
      <p:pic>
        <p:nvPicPr>
          <p:cNvPr id="48" name="Image 47">
            <a:hlinkClick r:id="rId7" action="ppaction://hlinksldjump"/>
            <a:extLst>
              <a:ext uri="{FF2B5EF4-FFF2-40B4-BE49-F238E27FC236}">
                <a16:creationId xmlns:a16="http://schemas.microsoft.com/office/drawing/2014/main" id="{37EE8F46-2F1D-433B-8985-69BBBF5028E8}"/>
              </a:ext>
            </a:extLst>
          </p:cNvPr>
          <p:cNvPicPr>
            <a:picLocks noChangeAspect="1"/>
          </p:cNvPicPr>
          <p:nvPr/>
        </p:nvPicPr>
        <p:blipFill>
          <a:blip r:embed="rId8"/>
          <a:stretch>
            <a:fillRect/>
          </a:stretch>
        </p:blipFill>
        <p:spPr bwMode="auto">
          <a:xfrm>
            <a:off x="11480049" y="6083686"/>
            <a:ext cx="628651" cy="774314"/>
          </a:xfrm>
          <a:prstGeom prst="rect">
            <a:avLst/>
          </a:prstGeom>
        </p:spPr>
      </p:pic>
      <p:sp>
        <p:nvSpPr>
          <p:cNvPr id="49" name="Rectangle 48">
            <a:extLst>
              <a:ext uri="{FF2B5EF4-FFF2-40B4-BE49-F238E27FC236}">
                <a16:creationId xmlns:a16="http://schemas.microsoft.com/office/drawing/2014/main" id="{4ED8BF5B-A208-4F4D-98F9-F2F30E7668A9}"/>
              </a:ext>
            </a:extLst>
          </p:cNvPr>
          <p:cNvSpPr/>
          <p:nvPr/>
        </p:nvSpPr>
        <p:spPr bwMode="auto">
          <a:xfrm>
            <a:off x="2699288" y="806550"/>
            <a:ext cx="6793421"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M01AX26, </a:t>
            </a:r>
            <a:r>
              <a:rPr lang="fr-FR" sz="1600" dirty="0"/>
              <a:t>Antiinflammatoires, antirhumatismaux , non stéroïdiens</a:t>
            </a:r>
          </a:p>
        </p:txBody>
      </p:sp>
    </p:spTree>
    <p:extLst>
      <p:ext uri="{BB962C8B-B14F-4D97-AF65-F5344CB8AC3E}">
        <p14:creationId xmlns:p14="http://schemas.microsoft.com/office/powerpoint/2010/main" val="2210578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76152"/>
            <a:ext cx="12192000" cy="780637"/>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b="1" dirty="0">
                <a:solidFill>
                  <a:schemeClr val="bg1"/>
                </a:solidFill>
                <a:ea typeface="Tahoma" panose="020B0604030504040204" pitchFamily="34" charset="0"/>
                <a:cs typeface="Tahoma" panose="020B0604030504040204" pitchFamily="34" charset="0"/>
              </a:rPr>
              <a:t>Index par spécialité (A </a:t>
            </a:r>
            <a:r>
              <a:rPr lang="fr-FR" sz="2400" b="1" dirty="0">
                <a:solidFill>
                  <a:schemeClr val="bg1"/>
                </a:solidFill>
                <a:ea typeface="Tahoma" panose="020B0604030504040204" pitchFamily="34" charset="0"/>
                <a:cs typeface="Tahoma" panose="020B0604030504040204" pitchFamily="34" charset="0"/>
                <a:sym typeface="Wingdings" panose="05000000000000000000" pitchFamily="2" charset="2"/>
              </a:rPr>
              <a:t> L</a:t>
            </a:r>
            <a:r>
              <a:rPr lang="fr-FR" sz="2400" b="1" dirty="0">
                <a:solidFill>
                  <a:schemeClr val="bg1"/>
                </a:solidFill>
                <a:ea typeface="Tahoma" panose="020B0604030504040204" pitchFamily="34" charset="0"/>
                <a:cs typeface="Tahoma" panose="020B0604030504040204" pitchFamily="34" charset="0"/>
              </a:rPr>
              <a:t>)</a:t>
            </a:r>
            <a:endParaRPr lang="fr-FR" sz="2400" b="1" dirty="0">
              <a:solidFill>
                <a:schemeClr val="bg1"/>
              </a:solidFill>
            </a:endParaRPr>
          </a:p>
        </p:txBody>
      </p:sp>
      <p:sp>
        <p:nvSpPr>
          <p:cNvPr id="5" name="Rectangle 8"/>
          <p:cNvSpPr/>
          <p:nvPr/>
        </p:nvSpPr>
        <p:spPr bwMode="auto">
          <a:xfrm>
            <a:off x="0" y="802346"/>
            <a:ext cx="12192000" cy="533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a:xfrm>
            <a:off x="8610600" y="6356350"/>
            <a:ext cx="2743200" cy="425818"/>
          </a:xfrm>
        </p:spPr>
        <p:txBody>
          <a:bodyPr/>
          <a:lstStyle/>
          <a:p>
            <a:pPr>
              <a:defRPr/>
            </a:pPr>
            <a:fld id="{481E727C-BCA8-45F8-BDF0-42383683B189}" type="slidenum">
              <a:rPr lang="fr-FR"/>
              <a:t>12</a:t>
            </a:fld>
            <a:endParaRPr lang="fr-FR"/>
          </a:p>
        </p:txBody>
      </p:sp>
      <p:sp>
        <p:nvSpPr>
          <p:cNvPr id="7" name="Organigramme : Connecteur 56"/>
          <p:cNvSpPr/>
          <p:nvPr/>
        </p:nvSpPr>
        <p:spPr bwMode="auto">
          <a:xfrm>
            <a:off x="11161093" y="177258"/>
            <a:ext cx="179574" cy="2195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35913"/>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6456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0"/>
            <a:ext cx="179574" cy="2195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60"/>
            <a:ext cx="397693" cy="19485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503314"/>
            <a:ext cx="286732" cy="905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13168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64657"/>
            <a:ext cx="121032" cy="9584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35913"/>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7"/>
            <a:ext cx="179574" cy="2195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299"/>
            <a:ext cx="179574" cy="2195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35913"/>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6456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78706"/>
            <a:ext cx="865712" cy="7848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56329"/>
            <a:ext cx="608666" cy="19571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45580"/>
            <a:ext cx="286731" cy="2980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23075"/>
            <a:ext cx="397693" cy="11604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37986"/>
            <a:ext cx="121032" cy="95843"/>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0"/>
            <a:ext cx="179574" cy="2195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30265"/>
            <a:ext cx="229556" cy="3284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88481"/>
            <a:ext cx="246565" cy="2388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7" y="221272"/>
            <a:ext cx="183676" cy="65762"/>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433714"/>
          </a:xfrm>
          <a:prstGeom prst="rect">
            <a:avLst/>
          </a:prstGeom>
        </p:spPr>
      </p:pic>
      <p:sp>
        <p:nvSpPr>
          <p:cNvPr id="34" name="ZoneTexte 33">
            <a:extLst>
              <a:ext uri="{FF2B5EF4-FFF2-40B4-BE49-F238E27FC236}">
                <a16:creationId xmlns:a16="http://schemas.microsoft.com/office/drawing/2014/main" id="{DE779DF4-B918-4045-B9C2-36C3F51518AB}"/>
              </a:ext>
            </a:extLst>
          </p:cNvPr>
          <p:cNvSpPr txBox="1"/>
          <p:nvPr/>
        </p:nvSpPr>
        <p:spPr bwMode="auto">
          <a:xfrm>
            <a:off x="377312" y="1193936"/>
            <a:ext cx="11056528" cy="5339923"/>
          </a:xfrm>
          <a:prstGeom prst="rect">
            <a:avLst/>
          </a:prstGeom>
          <a:noFill/>
        </p:spPr>
        <p:txBody>
          <a:bodyPr wrap="square" numCol="4" rtlCol="0">
            <a:spAutoFit/>
          </a:bodyPr>
          <a:lstStyle/>
          <a:p>
            <a:r>
              <a:rPr lang="fr-FR" sz="1100" b="1" dirty="0">
                <a:solidFill>
                  <a:srgbClr val="CC00FF"/>
                </a:solidFill>
                <a:latin typeface="Century Gothic" panose="020B0502020202020204" pitchFamily="34" charset="0"/>
              </a:rPr>
              <a:t>A</a:t>
            </a:r>
          </a:p>
          <a:p>
            <a:r>
              <a:rPr lang="fr-FR" sz="1100" dirty="0">
                <a:hlinkClick r:id="rId3" action="ppaction://hlinksldjump"/>
              </a:rPr>
              <a:t>ABUFENE</a:t>
            </a:r>
            <a:endParaRPr lang="fr-FR" sz="1100" dirty="0"/>
          </a:p>
          <a:p>
            <a:r>
              <a:rPr lang="fr-FR" sz="1100" dirty="0">
                <a:hlinkClick r:id="rId4" action="ppaction://hlinksldjump"/>
              </a:rPr>
              <a:t>AC IBANDRONIQUE</a:t>
            </a:r>
            <a:endParaRPr lang="fr-FR" sz="1100" dirty="0"/>
          </a:p>
          <a:p>
            <a:r>
              <a:rPr lang="fr-FR" sz="1100" dirty="0">
                <a:hlinkClick r:id="rId5" action="ppaction://hlinksldjump"/>
              </a:rPr>
              <a:t>ACTIFED RHUME CPR</a:t>
            </a:r>
          </a:p>
          <a:p>
            <a:r>
              <a:rPr lang="fr-FR" sz="1100" dirty="0">
                <a:hlinkClick r:id="rId6" action="ppaction://hlinksldjump"/>
              </a:rPr>
              <a:t>ADARTREL </a:t>
            </a:r>
            <a:endParaRPr lang="fr-FR" sz="1100" dirty="0"/>
          </a:p>
          <a:p>
            <a:r>
              <a:rPr lang="fr-FR" sz="1100" dirty="0">
                <a:hlinkClick r:id="rId7" action="ppaction://hlinksldjump"/>
              </a:rPr>
              <a:t>ALFA-AMYLASE </a:t>
            </a:r>
            <a:endParaRPr lang="fr-FR" sz="1100" dirty="0">
              <a:hlinkClick r:id="rId8" action="ppaction://hlinksldjump"/>
            </a:endParaRPr>
          </a:p>
          <a:p>
            <a:r>
              <a:rPr lang="fr-FR" sz="1100" dirty="0">
                <a:hlinkClick r:id="rId9" action="ppaction://hlinksldjump"/>
              </a:rPr>
              <a:t>ALODONT </a:t>
            </a:r>
            <a:endParaRPr lang="fr-FR" sz="1100" dirty="0"/>
          </a:p>
          <a:p>
            <a:r>
              <a:rPr lang="fr-FR" sz="1100" dirty="0">
                <a:hlinkClick r:id="rId10" action="ppaction://hlinksldjump"/>
              </a:rPr>
              <a:t>ALTEIS </a:t>
            </a:r>
          </a:p>
          <a:p>
            <a:r>
              <a:rPr lang="fr-FR" sz="1100" dirty="0">
                <a:hlinkClick r:id="rId10" action="ppaction://hlinksldjump"/>
              </a:rPr>
              <a:t>ALTEISDUO</a:t>
            </a:r>
          </a:p>
          <a:p>
            <a:r>
              <a:rPr lang="fr-FR" sz="1100" dirty="0">
                <a:hlinkClick r:id="rId11" action="ppaction://hlinksldjump"/>
              </a:rPr>
              <a:t>AMBROXOL </a:t>
            </a:r>
          </a:p>
          <a:p>
            <a:r>
              <a:rPr lang="fr-FR" sz="1100" dirty="0">
                <a:hlinkClick r:id="rId12" action="ppaction://hlinksldjump"/>
              </a:rPr>
              <a:t>ARICEPT</a:t>
            </a:r>
            <a:endParaRPr lang="fr-FR" sz="1100" dirty="0">
              <a:hlinkClick r:id="rId10" action="ppaction://hlinksldjump"/>
            </a:endParaRPr>
          </a:p>
          <a:p>
            <a:r>
              <a:rPr lang="fr-FR" sz="1100" dirty="0">
                <a:hlinkClick r:id="rId13" action="ppaction://hlinksldjump"/>
              </a:rPr>
              <a:t>ART</a:t>
            </a:r>
          </a:p>
          <a:p>
            <a:r>
              <a:rPr lang="fr-FR" sz="1100" dirty="0">
                <a:hlinkClick r:id="rId14" action="ppaction://hlinksldjump"/>
              </a:rPr>
              <a:t>ATEPADENE </a:t>
            </a:r>
            <a:endParaRPr lang="fr-FR" sz="1100" dirty="0"/>
          </a:p>
          <a:p>
            <a:r>
              <a:rPr lang="fr-FR" sz="1100" dirty="0">
                <a:hlinkClick r:id="rId10" action="ppaction://hlinksldjump"/>
              </a:rPr>
              <a:t>AXELER</a:t>
            </a:r>
          </a:p>
          <a:p>
            <a:endParaRPr lang="fr-FR" sz="1100" b="1" dirty="0">
              <a:solidFill>
                <a:srgbClr val="CC00FF"/>
              </a:solidFill>
              <a:latin typeface="Century Gothic" panose="020B0502020202020204" pitchFamily="34" charset="0"/>
            </a:endParaRPr>
          </a:p>
          <a:p>
            <a:r>
              <a:rPr lang="fr-FR" sz="1100" b="1" dirty="0">
                <a:solidFill>
                  <a:srgbClr val="CC00FF"/>
                </a:solidFill>
                <a:latin typeface="Century Gothic" panose="020B0502020202020204" pitchFamily="34" charset="0"/>
              </a:rPr>
              <a:t>B</a:t>
            </a:r>
          </a:p>
          <a:p>
            <a:r>
              <a:rPr lang="fr-FR" sz="1100" dirty="0">
                <a:hlinkClick r:id="rId15" action="ppaction://hlinksldjump"/>
              </a:rPr>
              <a:t>BACTERIX </a:t>
            </a:r>
          </a:p>
          <a:p>
            <a:r>
              <a:rPr lang="fr-FR" sz="1100" dirty="0">
                <a:hlinkClick r:id="rId16" action="ppaction://hlinksldjump"/>
              </a:rPr>
              <a:t>BETMIGA </a:t>
            </a:r>
            <a:endParaRPr lang="fr-FR" sz="1100" dirty="0"/>
          </a:p>
          <a:p>
            <a:r>
              <a:rPr lang="fr-FR" sz="1100" dirty="0">
                <a:hlinkClick r:id="rId17" action="ppaction://hlinksldjump"/>
              </a:rPr>
              <a:t>BIAFINE </a:t>
            </a:r>
          </a:p>
          <a:p>
            <a:r>
              <a:rPr lang="fr-FR" sz="1100" dirty="0">
                <a:hlinkClick r:id="rId18" action="ppaction://hlinksldjump"/>
              </a:rPr>
              <a:t>BISACODYL </a:t>
            </a:r>
          </a:p>
          <a:p>
            <a:r>
              <a:rPr lang="fr-FR" sz="1100" dirty="0">
                <a:hlinkClick r:id="rId19" action="ppaction://hlinksldjump"/>
              </a:rPr>
              <a:t>BRONCATHIOL </a:t>
            </a:r>
          </a:p>
          <a:p>
            <a:r>
              <a:rPr lang="fr-FR" sz="1100" dirty="0">
                <a:hlinkClick r:id="rId20" action="ppaction://hlinksldjump"/>
              </a:rPr>
              <a:t>BRONCHODERMINE </a:t>
            </a:r>
          </a:p>
          <a:p>
            <a:r>
              <a:rPr lang="fr-FR" sz="1100" dirty="0">
                <a:hlinkClick r:id="rId19" action="ppaction://hlinksldjump"/>
              </a:rPr>
              <a:t>BRONCHOKOD </a:t>
            </a:r>
          </a:p>
          <a:p>
            <a:r>
              <a:rPr lang="fr-FR" sz="1100" dirty="0">
                <a:hlinkClick r:id="rId4" action="ppaction://hlinksldjump"/>
              </a:rPr>
              <a:t>BONVIVA </a:t>
            </a:r>
          </a:p>
          <a:p>
            <a:endParaRPr lang="fr-FR" sz="1100" b="1" dirty="0">
              <a:solidFill>
                <a:srgbClr val="CC00FF"/>
              </a:solidFill>
              <a:latin typeface="Century Gothic" panose="020B0502020202020204" pitchFamily="34" charset="0"/>
            </a:endParaRPr>
          </a:p>
          <a:p>
            <a:r>
              <a:rPr lang="fr-FR" sz="1100" b="1" dirty="0">
                <a:solidFill>
                  <a:srgbClr val="CC00FF"/>
                </a:solidFill>
                <a:latin typeface="Century Gothic" panose="020B0502020202020204" pitchFamily="34" charset="0"/>
              </a:rPr>
              <a:t>C</a:t>
            </a:r>
          </a:p>
          <a:p>
            <a:r>
              <a:rPr lang="fr-FR" sz="1100" dirty="0">
                <a:hlinkClick r:id="rId21" action="ppaction://hlinksldjump"/>
              </a:rPr>
              <a:t>CALCITONINE</a:t>
            </a:r>
          </a:p>
          <a:p>
            <a:r>
              <a:rPr lang="fr-FR" sz="1100" dirty="0">
                <a:hlinkClick r:id="rId21" action="ppaction://hlinksldjump"/>
              </a:rPr>
              <a:t>CALSYN </a:t>
            </a:r>
          </a:p>
          <a:p>
            <a:r>
              <a:rPr lang="fr-FR" sz="1100" dirty="0">
                <a:hlinkClick r:id="rId20" action="ppaction://hlinksldjump"/>
              </a:rPr>
              <a:t>CALYPTOL INHALANT</a:t>
            </a:r>
            <a:endParaRPr lang="fr-FR" sz="1100" dirty="0"/>
          </a:p>
          <a:p>
            <a:r>
              <a:rPr lang="fr-FR" sz="1100" dirty="0">
                <a:hlinkClick r:id="rId19" action="ppaction://hlinksldjump"/>
              </a:rPr>
              <a:t>CARBOCISTEINE </a:t>
            </a:r>
          </a:p>
          <a:p>
            <a:r>
              <a:rPr lang="fr-FR" sz="1100" dirty="0">
                <a:hlinkClick r:id="rId22" action="ppaction://hlinksldjump"/>
              </a:rPr>
              <a:t>CARLIN </a:t>
            </a:r>
          </a:p>
          <a:p>
            <a:r>
              <a:rPr lang="fr-FR" sz="1100" dirty="0">
                <a:hlinkClick r:id="rId23" action="ppaction://hlinksldjump"/>
              </a:rPr>
              <a:t>CARLYTENE </a:t>
            </a:r>
            <a:endParaRPr lang="fr-FR" sz="1100" dirty="0"/>
          </a:p>
          <a:p>
            <a:r>
              <a:rPr lang="fr-FR" sz="1100" dirty="0">
                <a:hlinkClick r:id="rId24" action="ppaction://hlinksldjump"/>
              </a:rPr>
              <a:t>CETORNAN </a:t>
            </a:r>
          </a:p>
          <a:p>
            <a:r>
              <a:rPr lang="fr-FR" sz="1100" dirty="0">
                <a:hlinkClick r:id="rId25" action="ppaction://hlinksldjump"/>
              </a:rPr>
              <a:t>CHONDROSULF </a:t>
            </a:r>
          </a:p>
          <a:p>
            <a:r>
              <a:rPr lang="fr-FR" sz="1100" dirty="0">
                <a:hlinkClick r:id="rId26" action="ppaction://hlinksldjump"/>
              </a:rPr>
              <a:t>CIPRALAN </a:t>
            </a:r>
          </a:p>
          <a:p>
            <a:r>
              <a:rPr lang="fr-FR" sz="1100" dirty="0">
                <a:hlinkClick r:id="rId27" action="ppaction://hlinksldjump"/>
              </a:rPr>
              <a:t>CLIMASTON</a:t>
            </a:r>
            <a:endParaRPr lang="fr-FR" sz="1100" dirty="0"/>
          </a:p>
          <a:p>
            <a:r>
              <a:rPr lang="fr-FR" sz="1100" dirty="0">
                <a:hlinkClick r:id="rId28" action="ppaction://hlinksldjump"/>
              </a:rPr>
              <a:t>CLIMAXOL</a:t>
            </a:r>
          </a:p>
          <a:p>
            <a:r>
              <a:rPr lang="fr-FR" sz="1100" dirty="0">
                <a:hlinkClick r:id="rId29" action="ppaction://hlinksldjump"/>
              </a:rPr>
              <a:t>COLTRAMYL </a:t>
            </a:r>
          </a:p>
          <a:p>
            <a:r>
              <a:rPr lang="fr-FR" sz="1100" dirty="0">
                <a:hlinkClick r:id="rId18" action="ppaction://hlinksldjump"/>
              </a:rPr>
              <a:t>CONTALAX</a:t>
            </a:r>
            <a:endParaRPr lang="fr-FR" sz="1100" dirty="0"/>
          </a:p>
          <a:p>
            <a:r>
              <a:rPr lang="fr-FR" sz="1100" dirty="0">
                <a:hlinkClick r:id="rId10" action="ppaction://hlinksldjump"/>
              </a:rPr>
              <a:t>COOLMETEC </a:t>
            </a:r>
          </a:p>
          <a:p>
            <a:r>
              <a:rPr lang="fr-FR" sz="1100" dirty="0">
                <a:hlinkClick r:id="rId20" action="ppaction://hlinksldjump"/>
              </a:rPr>
              <a:t>COQUELUSEDAL </a:t>
            </a:r>
            <a:endParaRPr lang="fr-FR" sz="1100" dirty="0"/>
          </a:p>
          <a:p>
            <a:r>
              <a:rPr lang="fr-FR" sz="1100" dirty="0">
                <a:hlinkClick r:id="rId30" action="ppaction://hlinksldjump"/>
              </a:rPr>
              <a:t>CORTISAL CREME</a:t>
            </a:r>
            <a:endParaRPr lang="fr-FR" sz="1100" dirty="0"/>
          </a:p>
          <a:p>
            <a:r>
              <a:rPr lang="fr-FR" sz="1100" dirty="0">
                <a:hlinkClick r:id="rId31" action="ppaction://hlinksldjump"/>
              </a:rPr>
              <a:t>CYCLO 3 </a:t>
            </a:r>
            <a:endParaRPr lang="fr-FR" sz="1100" dirty="0"/>
          </a:p>
          <a:p>
            <a:endParaRPr lang="fr-FR" sz="1100" b="1" dirty="0">
              <a:solidFill>
                <a:srgbClr val="CC00FF"/>
              </a:solidFill>
              <a:latin typeface="Century Gothic" panose="020B0502020202020204" pitchFamily="34" charset="0"/>
            </a:endParaRPr>
          </a:p>
          <a:p>
            <a:r>
              <a:rPr lang="fr-FR" sz="1100" b="1" dirty="0">
                <a:solidFill>
                  <a:srgbClr val="CC00FF"/>
                </a:solidFill>
                <a:latin typeface="Century Gothic" panose="020B0502020202020204" pitchFamily="34" charset="0"/>
              </a:rPr>
              <a:t>D</a:t>
            </a:r>
          </a:p>
          <a:p>
            <a:r>
              <a:rPr lang="fr-FR" sz="1100" dirty="0">
                <a:hlinkClick r:id="rId32" action="ppaction://hlinksldjump"/>
              </a:rPr>
              <a:t>DAFLON </a:t>
            </a:r>
            <a:endParaRPr lang="fr-FR" sz="1100" dirty="0"/>
          </a:p>
          <a:p>
            <a:r>
              <a:rPr lang="fr-FR" sz="1100" dirty="0">
                <a:hlinkClick r:id="rId33" action="ppaction://hlinksldjump"/>
              </a:rPr>
              <a:t>DECTOVA</a:t>
            </a:r>
            <a:endParaRPr lang="fr-FR" sz="1100" dirty="0"/>
          </a:p>
          <a:p>
            <a:r>
              <a:rPr lang="fr-FR" sz="1100" dirty="0">
                <a:hlinkClick r:id="rId34" action="ppaction://hlinksldjump"/>
              </a:rPr>
              <a:t>DERINOX </a:t>
            </a:r>
            <a:endParaRPr lang="fr-FR" sz="1100" dirty="0"/>
          </a:p>
          <a:p>
            <a:r>
              <a:rPr lang="fr-FR" sz="1100" dirty="0">
                <a:hlinkClick r:id="rId35" action="ppaction://hlinksldjump"/>
              </a:rPr>
              <a:t>DESOBEL </a:t>
            </a:r>
          </a:p>
          <a:p>
            <a:r>
              <a:rPr lang="fr-FR" sz="1100" dirty="0">
                <a:hlinkClick r:id="rId35" action="ppaction://hlinksldjump"/>
              </a:rPr>
              <a:t>DESOGESTREL</a:t>
            </a:r>
          </a:p>
          <a:p>
            <a:r>
              <a:rPr lang="fr-FR" sz="1100" dirty="0">
                <a:hlinkClick r:id="rId35" action="ppaction://hlinksldjump"/>
              </a:rPr>
              <a:t>DESOGESTREL ETHINYL </a:t>
            </a:r>
          </a:p>
          <a:p>
            <a:r>
              <a:rPr lang="fr-FR" sz="1100" dirty="0">
                <a:hlinkClick r:id="rId13" action="ppaction://hlinksldjump"/>
              </a:rPr>
              <a:t>DIACEREINE </a:t>
            </a:r>
          </a:p>
          <a:p>
            <a:r>
              <a:rPr lang="fr-FR" sz="1100" dirty="0">
                <a:hlinkClick r:id="rId36" action="ppaction://hlinksldjump"/>
              </a:rPr>
              <a:t>DIACTANE </a:t>
            </a:r>
          </a:p>
          <a:p>
            <a:r>
              <a:rPr lang="fr-FR" sz="1100" dirty="0">
                <a:hlinkClick r:id="rId37" action="ppaction://hlinksldjump"/>
              </a:rPr>
              <a:t>DICYNONE</a:t>
            </a:r>
            <a:endParaRPr lang="fr-FR" sz="1100" dirty="0"/>
          </a:p>
          <a:p>
            <a:r>
              <a:rPr lang="fr-FR" sz="1100" dirty="0">
                <a:hlinkClick r:id="rId38" action="ppaction://hlinksldjump"/>
              </a:rPr>
              <a:t>DIFRAREL</a:t>
            </a:r>
          </a:p>
          <a:p>
            <a:r>
              <a:rPr lang="fr-FR" sz="1100" dirty="0">
                <a:hlinkClick r:id="rId19" action="ppaction://hlinksldjump"/>
              </a:rPr>
              <a:t>DIMOTAPP </a:t>
            </a:r>
          </a:p>
          <a:p>
            <a:r>
              <a:rPr lang="fr-FR" sz="1100" dirty="0">
                <a:hlinkClick r:id="rId39" action="ppaction://hlinksldjump"/>
              </a:rPr>
              <a:t>DIO </a:t>
            </a:r>
          </a:p>
          <a:p>
            <a:r>
              <a:rPr lang="fr-FR" sz="1100" dirty="0">
                <a:hlinkClick r:id="rId39" action="ppaction://hlinksldjump"/>
              </a:rPr>
              <a:t>DIOSMIL </a:t>
            </a:r>
          </a:p>
          <a:p>
            <a:r>
              <a:rPr lang="fr-FR" sz="1100" dirty="0">
                <a:hlinkClick r:id="rId39" action="ppaction://hlinksldjump"/>
              </a:rPr>
              <a:t>DIOSMINE </a:t>
            </a:r>
          </a:p>
          <a:p>
            <a:r>
              <a:rPr lang="fr-FR" sz="1100" dirty="0">
                <a:hlinkClick r:id="rId39" action="ppaction://hlinksldjump"/>
              </a:rPr>
              <a:t>DIOVENOR </a:t>
            </a:r>
          </a:p>
          <a:p>
            <a:r>
              <a:rPr lang="fr-FR" sz="1100" dirty="0">
                <a:hlinkClick r:id="rId40" action="ppaction://hlinksldjump"/>
              </a:rPr>
              <a:t>DOLENIO</a:t>
            </a:r>
          </a:p>
          <a:p>
            <a:r>
              <a:rPr lang="fr-FR" sz="1100" dirty="0">
                <a:hlinkClick r:id="rId12" action="ppaction://hlinksldjump"/>
              </a:rPr>
              <a:t>DONEPEZIL </a:t>
            </a:r>
          </a:p>
          <a:p>
            <a:r>
              <a:rPr lang="fr-FR" sz="1100" dirty="0">
                <a:hlinkClick r:id="rId41" action="ppaction://hlinksldjump"/>
              </a:rPr>
              <a:t>DOXIUM </a:t>
            </a:r>
            <a:endParaRPr lang="fr-FR" sz="1100" dirty="0"/>
          </a:p>
          <a:p>
            <a:r>
              <a:rPr lang="fr-FR" sz="1100" dirty="0">
                <a:hlinkClick r:id="rId42" action="ppaction://hlinksldjump"/>
              </a:rPr>
              <a:t>DROPIZAL </a:t>
            </a:r>
            <a:endParaRPr lang="fr-FR" sz="1100" dirty="0"/>
          </a:p>
          <a:p>
            <a:r>
              <a:rPr lang="fr-FR" sz="1100" dirty="0">
                <a:hlinkClick r:id="rId18" action="ppaction://hlinksldjump"/>
              </a:rPr>
              <a:t>DULCOLAX</a:t>
            </a:r>
          </a:p>
          <a:p>
            <a:endParaRPr lang="fr-FR" sz="1100" b="1" dirty="0">
              <a:solidFill>
                <a:srgbClr val="CC00FF"/>
              </a:solidFill>
              <a:latin typeface="Century Gothic" panose="020B0502020202020204" pitchFamily="34" charset="0"/>
            </a:endParaRPr>
          </a:p>
          <a:p>
            <a:r>
              <a:rPr lang="fr-FR" sz="1100" b="1" dirty="0">
                <a:solidFill>
                  <a:srgbClr val="CC00FF"/>
                </a:solidFill>
                <a:latin typeface="Century Gothic" panose="020B0502020202020204" pitchFamily="34" charset="0"/>
              </a:rPr>
              <a:t>E</a:t>
            </a:r>
          </a:p>
          <a:p>
            <a:r>
              <a:rPr lang="fr-FR" sz="1100" dirty="0">
                <a:hlinkClick r:id="rId43" action="ppaction://hlinksldjump"/>
              </a:rPr>
              <a:t>EBIXA</a:t>
            </a:r>
            <a:endParaRPr lang="fr-FR" sz="1100" dirty="0">
              <a:hlinkClick r:id="rId44" action="ppaction://hlinksldjump"/>
            </a:endParaRPr>
          </a:p>
          <a:p>
            <a:r>
              <a:rPr lang="fr-FR" sz="1100" dirty="0">
                <a:hlinkClick r:id="rId44" action="ppaction://hlinksldjump"/>
              </a:rPr>
              <a:t>EFFORTIL </a:t>
            </a:r>
          </a:p>
          <a:p>
            <a:r>
              <a:rPr lang="fr-FR" sz="1100" dirty="0">
                <a:hlinkClick r:id="rId39" action="ppaction://hlinksldjump"/>
              </a:rPr>
              <a:t>ENDIUM </a:t>
            </a:r>
          </a:p>
          <a:p>
            <a:r>
              <a:rPr lang="fr-FR" sz="1100" dirty="0">
                <a:hlinkClick r:id="rId45" action="ppaction://hlinksldjump"/>
              </a:rPr>
              <a:t>ENDOTELON </a:t>
            </a:r>
            <a:endParaRPr lang="fr-FR" sz="1100" dirty="0">
              <a:hlinkClick r:id="rId17" action="ppaction://hlinksldjump"/>
            </a:endParaRPr>
          </a:p>
          <a:p>
            <a:r>
              <a:rPr lang="fr-FR" sz="1100" dirty="0">
                <a:hlinkClick r:id="rId15" action="ppaction://hlinksldjump"/>
              </a:rPr>
              <a:t>ERCEFURYL</a:t>
            </a:r>
            <a:endParaRPr lang="fr-FR" sz="1100" dirty="0"/>
          </a:p>
          <a:p>
            <a:r>
              <a:rPr lang="fr-FR" sz="1100" dirty="0">
                <a:hlinkClick r:id="rId46" action="ppaction://hlinksldjump"/>
              </a:rPr>
              <a:t>ESBERIVEN FORT </a:t>
            </a:r>
            <a:endParaRPr lang="fr-FR" sz="1100" dirty="0"/>
          </a:p>
          <a:p>
            <a:r>
              <a:rPr lang="fr-FR" sz="1100" dirty="0">
                <a:hlinkClick r:id="rId20" action="ppaction://hlinksldjump"/>
              </a:rPr>
              <a:t>ESSENCE ALGERIENNE </a:t>
            </a:r>
          </a:p>
          <a:p>
            <a:r>
              <a:rPr lang="fr-FR" sz="1100" dirty="0">
                <a:hlinkClick r:id="rId44" action="ppaction://hlinksldjump"/>
              </a:rPr>
              <a:t>ETILEFRINE </a:t>
            </a:r>
            <a:endParaRPr lang="fr-FR" sz="1100" dirty="0"/>
          </a:p>
          <a:p>
            <a:r>
              <a:rPr lang="fr-FR" sz="1100" dirty="0">
                <a:hlinkClick r:id="rId26" action="ppaction://hlinksldjump"/>
              </a:rPr>
              <a:t>EXACOR </a:t>
            </a:r>
            <a:endParaRPr lang="fr-FR" sz="1100" dirty="0"/>
          </a:p>
          <a:p>
            <a:r>
              <a:rPr lang="fr-FR" sz="1100" dirty="0">
                <a:hlinkClick r:id="rId47" action="ppaction://hlinksldjump"/>
              </a:rPr>
              <a:t>EXELON </a:t>
            </a:r>
            <a:endParaRPr lang="fr-FR" sz="1100" dirty="0"/>
          </a:p>
          <a:p>
            <a:r>
              <a:rPr lang="fr-FR" sz="1100" dirty="0">
                <a:hlinkClick r:id="rId43" action="ppaction://hlinksldjump"/>
              </a:rPr>
              <a:t> </a:t>
            </a:r>
          </a:p>
          <a:p>
            <a:endParaRPr lang="fr-FR" sz="1100" b="1" dirty="0">
              <a:solidFill>
                <a:srgbClr val="CC00FF"/>
              </a:solidFill>
              <a:latin typeface="Century Gothic" panose="020B0502020202020204" pitchFamily="34" charset="0"/>
            </a:endParaRPr>
          </a:p>
          <a:p>
            <a:r>
              <a:rPr lang="fr-FR" sz="1100" b="1" dirty="0">
                <a:solidFill>
                  <a:srgbClr val="CC00FF"/>
                </a:solidFill>
                <a:latin typeface="Century Gothic" panose="020B0502020202020204" pitchFamily="34" charset="0"/>
              </a:rPr>
              <a:t>F</a:t>
            </a:r>
          </a:p>
          <a:p>
            <a:r>
              <a:rPr lang="fr-FR" sz="1100" dirty="0">
                <a:hlinkClick r:id="rId48" action="ppaction://hlinksldjump"/>
              </a:rPr>
              <a:t>FLAVAN </a:t>
            </a:r>
            <a:endParaRPr lang="fr-FR" sz="1100" dirty="0"/>
          </a:p>
          <a:p>
            <a:r>
              <a:rPr lang="fr-FR" sz="1100" dirty="0">
                <a:hlinkClick r:id="rId39" action="ppaction://hlinksldjump"/>
              </a:rPr>
              <a:t>FLEBOSMIL</a:t>
            </a:r>
            <a:endParaRPr lang="fr-FR" sz="1100" dirty="0"/>
          </a:p>
          <a:p>
            <a:r>
              <a:rPr lang="fr-FR" sz="1100" dirty="0">
                <a:hlinkClick r:id="rId40" action="ppaction://hlinksldjump"/>
              </a:rPr>
              <a:t>FLEXEA</a:t>
            </a:r>
          </a:p>
          <a:p>
            <a:r>
              <a:rPr lang="fr-FR" sz="1100" dirty="0">
                <a:hlinkClick r:id="rId49" action="ppaction://hlinksldjump"/>
              </a:rPr>
              <a:t>FLUISEDAL </a:t>
            </a:r>
            <a:endParaRPr lang="fr-FR" sz="1100" dirty="0"/>
          </a:p>
          <a:p>
            <a:endParaRPr lang="fr-FR" sz="1100" dirty="0"/>
          </a:p>
          <a:p>
            <a:r>
              <a:rPr lang="fr-FR" sz="1100" b="1" dirty="0">
                <a:solidFill>
                  <a:srgbClr val="CC00FF"/>
                </a:solidFill>
                <a:latin typeface="Century Gothic" panose="020B0502020202020204" pitchFamily="34" charset="0"/>
              </a:rPr>
              <a:t>G</a:t>
            </a:r>
          </a:p>
          <a:p>
            <a:r>
              <a:rPr lang="fr-FR" sz="1100" dirty="0">
                <a:hlinkClick r:id="rId50" action="ppaction://hlinksldjump"/>
              </a:rPr>
              <a:t>GALANTAMINE </a:t>
            </a:r>
          </a:p>
          <a:p>
            <a:r>
              <a:rPr lang="fr-FR" sz="1100" dirty="0">
                <a:hlinkClick r:id="rId22" action="ppaction://hlinksldjump"/>
              </a:rPr>
              <a:t>GESTODENE /ETHINYLES</a:t>
            </a:r>
          </a:p>
          <a:p>
            <a:r>
              <a:rPr lang="fr-FR" sz="1100" dirty="0">
                <a:hlinkClick r:id="rId51" action="ppaction://hlinksldjump"/>
              </a:rPr>
              <a:t>GINKGO </a:t>
            </a:r>
          </a:p>
          <a:p>
            <a:r>
              <a:rPr lang="fr-FR" sz="1100" dirty="0">
                <a:hlinkClick r:id="rId51" action="ppaction://hlinksldjump"/>
              </a:rPr>
              <a:t>GINKOGINK </a:t>
            </a:r>
          </a:p>
          <a:p>
            <a:r>
              <a:rPr lang="fr-FR" sz="1100" dirty="0">
                <a:hlinkClick r:id="rId51" action="ppaction://hlinksldjump"/>
              </a:rPr>
              <a:t>GINKOPLANT </a:t>
            </a:r>
          </a:p>
          <a:p>
            <a:r>
              <a:rPr lang="fr-FR" sz="1100" dirty="0">
                <a:hlinkClick r:id="rId51" action="ppaction://hlinksldjump"/>
              </a:rPr>
              <a:t>GINKOR</a:t>
            </a:r>
          </a:p>
          <a:p>
            <a:r>
              <a:rPr lang="fr-FR" sz="1100" dirty="0">
                <a:hlinkClick r:id="rId52" action="ppaction://hlinksldjump"/>
              </a:rPr>
              <a:t>GINKOR FORT</a:t>
            </a:r>
          </a:p>
          <a:p>
            <a:r>
              <a:rPr lang="fr-FR" sz="1100" dirty="0">
                <a:hlinkClick r:id="rId53" action="ppaction://hlinksldjump"/>
              </a:rPr>
              <a:t>GRANIONS MAGNESIUM</a:t>
            </a:r>
          </a:p>
          <a:p>
            <a:r>
              <a:rPr lang="fr-FR" sz="1100" dirty="0">
                <a:hlinkClick r:id="rId54" action="ppaction://hlinksldjump"/>
              </a:rPr>
              <a:t>GLUCOVANCE </a:t>
            </a:r>
            <a:endParaRPr lang="fr-FR" sz="1100" dirty="0"/>
          </a:p>
          <a:p>
            <a:r>
              <a:rPr lang="fr-FR" sz="1100" dirty="0">
                <a:hlinkClick r:id="rId55" action="ppaction://hlinksldjump"/>
              </a:rPr>
              <a:t>GLYCO THYMOLINE 55</a:t>
            </a:r>
            <a:endParaRPr lang="fr-FR" sz="1100" dirty="0"/>
          </a:p>
          <a:p>
            <a:r>
              <a:rPr lang="fr-FR" sz="1100" dirty="0">
                <a:hlinkClick r:id="rId53" action="ppaction://hlinksldjump"/>
              </a:rPr>
              <a:t> </a:t>
            </a:r>
            <a:endParaRPr lang="fr-FR" sz="1100" b="1" dirty="0">
              <a:solidFill>
                <a:srgbClr val="CC00FF"/>
              </a:solidFill>
              <a:latin typeface="Century Gothic" panose="020B0502020202020204" pitchFamily="34" charset="0"/>
            </a:endParaRPr>
          </a:p>
          <a:p>
            <a:r>
              <a:rPr lang="fr-FR" sz="1100" b="1" dirty="0">
                <a:solidFill>
                  <a:srgbClr val="CC00FF"/>
                </a:solidFill>
                <a:latin typeface="Century Gothic" panose="020B0502020202020204" pitchFamily="34" charset="0"/>
              </a:rPr>
              <a:t>H</a:t>
            </a:r>
          </a:p>
          <a:p>
            <a:r>
              <a:rPr lang="fr-FR" sz="1100" dirty="0">
                <a:hlinkClick r:id="rId22" action="ppaction://hlinksldjump"/>
              </a:rPr>
              <a:t>HARMONET </a:t>
            </a:r>
          </a:p>
          <a:p>
            <a:r>
              <a:rPr lang="fr-FR" sz="1100" dirty="0">
                <a:hlinkClick r:id="rId56" action="ppaction://hlinksldjump"/>
              </a:rPr>
              <a:t>HEPTAMINOL </a:t>
            </a:r>
            <a:endParaRPr lang="fr-FR" sz="1100" dirty="0"/>
          </a:p>
          <a:p>
            <a:r>
              <a:rPr lang="fr-FR" sz="1100" dirty="0">
                <a:hlinkClick r:id="rId56" action="ppaction://hlinksldjump"/>
              </a:rPr>
              <a:t>HEPT A MYL </a:t>
            </a:r>
          </a:p>
          <a:p>
            <a:r>
              <a:rPr lang="fr-FR" sz="1100" dirty="0">
                <a:hlinkClick r:id="rId57" action="ppaction://hlinksldjump"/>
              </a:rPr>
              <a:t>HEXAQUINE </a:t>
            </a:r>
            <a:endParaRPr lang="fr-FR" sz="1100" dirty="0"/>
          </a:p>
          <a:p>
            <a:r>
              <a:rPr lang="fr-FR" sz="1100" dirty="0">
                <a:hlinkClick r:id="rId58" action="ppaction://hlinksldjump"/>
              </a:rPr>
              <a:t>HISTOFLUINE</a:t>
            </a:r>
            <a:endParaRPr lang="fr-FR" sz="1100" dirty="0"/>
          </a:p>
          <a:p>
            <a:r>
              <a:rPr lang="fr-FR" sz="1100" dirty="0">
                <a:hlinkClick r:id="rId59" action="ppaction://hlinksldjump"/>
              </a:rPr>
              <a:t>HUILE GOMENOLEE </a:t>
            </a:r>
            <a:endParaRPr lang="fr-FR" sz="1100" dirty="0">
              <a:hlinkClick r:id="rId56" action="ppaction://hlinksldjump"/>
            </a:endParaRPr>
          </a:p>
          <a:p>
            <a:r>
              <a:rPr lang="fr-FR" sz="1100" dirty="0">
                <a:hlinkClick r:id="rId19" action="ppaction://hlinksldjump"/>
              </a:rPr>
              <a:t>HUMEX EXPECT </a:t>
            </a:r>
          </a:p>
          <a:p>
            <a:endParaRPr lang="fr-FR" sz="1100" b="1" dirty="0">
              <a:solidFill>
                <a:srgbClr val="CC00FF"/>
              </a:solidFill>
              <a:latin typeface="Century Gothic" panose="020B0502020202020204" pitchFamily="34" charset="0"/>
            </a:endParaRPr>
          </a:p>
          <a:p>
            <a:r>
              <a:rPr lang="fr-FR" sz="1100" b="1" dirty="0">
                <a:solidFill>
                  <a:srgbClr val="CC00FF"/>
                </a:solidFill>
                <a:latin typeface="Century Gothic" panose="020B0502020202020204" pitchFamily="34" charset="0"/>
              </a:rPr>
              <a:t>I </a:t>
            </a:r>
          </a:p>
          <a:p>
            <a:r>
              <a:rPr lang="fr-FR" sz="1100" dirty="0">
                <a:hlinkClick r:id="rId60" action="ppaction://hlinksldjump"/>
              </a:rPr>
              <a:t>IKERVIS</a:t>
            </a:r>
            <a:endParaRPr lang="fr-FR" sz="1100" dirty="0"/>
          </a:p>
          <a:p>
            <a:r>
              <a:rPr lang="fr-FR" sz="1100" dirty="0">
                <a:hlinkClick r:id="rId26" action="ppaction://hlinksldjump"/>
              </a:rPr>
              <a:t>ISORYTHM </a:t>
            </a:r>
          </a:p>
          <a:p>
            <a:endParaRPr lang="fr-FR" sz="1100" b="1" dirty="0">
              <a:solidFill>
                <a:srgbClr val="CC00FF"/>
              </a:solidFill>
              <a:latin typeface="Century Gothic" panose="020B0502020202020204" pitchFamily="34" charset="0"/>
            </a:endParaRPr>
          </a:p>
          <a:p>
            <a:r>
              <a:rPr lang="fr-FR" sz="1100" b="1" dirty="0">
                <a:solidFill>
                  <a:srgbClr val="CC00FF"/>
                </a:solidFill>
                <a:latin typeface="Century Gothic" panose="020B0502020202020204" pitchFamily="34" charset="0"/>
              </a:rPr>
              <a:t>K</a:t>
            </a:r>
          </a:p>
          <a:p>
            <a:r>
              <a:rPr lang="fr-FR" sz="1100" dirty="0">
                <a:hlinkClick r:id="rId61" action="ppaction://hlinksldjump"/>
              </a:rPr>
              <a:t>KEAL </a:t>
            </a:r>
          </a:p>
          <a:p>
            <a:r>
              <a:rPr lang="fr-FR" sz="1100" dirty="0">
                <a:hlinkClick r:id="rId62" action="ppaction://hlinksldjump"/>
              </a:rPr>
              <a:t>KETOPROFENE GEL </a:t>
            </a:r>
          </a:p>
          <a:p>
            <a:r>
              <a:rPr lang="fr-FR" sz="1100" dirty="0">
                <a:hlinkClick r:id="rId62" action="ppaction://hlinksldjump"/>
              </a:rPr>
              <a:t>KETUM GEL </a:t>
            </a:r>
            <a:endParaRPr lang="fr-FR" sz="1100" dirty="0"/>
          </a:p>
          <a:p>
            <a:endParaRPr lang="fr-FR" sz="1100" b="1" dirty="0">
              <a:solidFill>
                <a:srgbClr val="CC00FF"/>
              </a:solidFill>
              <a:latin typeface="Century Gothic" panose="020B0502020202020204" pitchFamily="34" charset="0"/>
            </a:endParaRPr>
          </a:p>
          <a:p>
            <a:r>
              <a:rPr lang="fr-FR" sz="1100" b="1" dirty="0">
                <a:solidFill>
                  <a:srgbClr val="CC00FF"/>
                </a:solidFill>
                <a:latin typeface="Century Gothic" panose="020B0502020202020204" pitchFamily="34" charset="0"/>
              </a:rPr>
              <a:t>L</a:t>
            </a:r>
          </a:p>
          <a:p>
            <a:r>
              <a:rPr lang="fr-FR" sz="1100" dirty="0">
                <a:hlinkClick r:id="rId63" action="ppaction://hlinksldjump"/>
              </a:rPr>
              <a:t>LACTEOL </a:t>
            </a:r>
            <a:endParaRPr lang="fr-FR" sz="1100" dirty="0"/>
          </a:p>
          <a:p>
            <a:r>
              <a:rPr lang="fr-FR" sz="1100" dirty="0">
                <a:hlinkClick r:id="rId17" action="ppaction://hlinksldjump"/>
              </a:rPr>
              <a:t>LAMIDERM </a:t>
            </a:r>
            <a:endParaRPr lang="fr-FR" sz="1100" dirty="0">
              <a:hlinkClick r:id="rId39" action="ppaction://hlinksldjump"/>
            </a:endParaRPr>
          </a:p>
          <a:p>
            <a:r>
              <a:rPr lang="fr-FR" sz="1100" dirty="0">
                <a:hlinkClick r:id="rId39" action="ppaction://hlinksldjump"/>
              </a:rPr>
              <a:t>LITOSMIL</a:t>
            </a:r>
            <a:endParaRPr lang="fr-FR" sz="1100" dirty="0"/>
          </a:p>
          <a:p>
            <a:r>
              <a:rPr lang="fr-FR" sz="1100" dirty="0">
                <a:hlinkClick r:id="rId64" action="ppaction://hlinksldjump"/>
              </a:rPr>
              <a:t>LUMIRELAX</a:t>
            </a:r>
            <a:endParaRPr lang="fr-FR" sz="1100" dirty="0"/>
          </a:p>
          <a:p>
            <a:r>
              <a:rPr lang="fr-FR" sz="1100" dirty="0">
                <a:hlinkClick r:id="rId11" action="ppaction://hlinksldjump"/>
              </a:rPr>
              <a:t>LYSOPAINE </a:t>
            </a:r>
            <a:endParaRPr lang="fr-FR" sz="1100" dirty="0"/>
          </a:p>
          <a:p>
            <a:r>
              <a:rPr lang="fr-FR" sz="1100" dirty="0">
                <a:hlinkClick r:id="rId29" action="ppaction://hlinksldjump"/>
              </a:rPr>
              <a:t> </a:t>
            </a:r>
          </a:p>
        </p:txBody>
      </p:sp>
    </p:spTree>
    <p:extLst>
      <p:ext uri="{BB962C8B-B14F-4D97-AF65-F5344CB8AC3E}">
        <p14:creationId xmlns:p14="http://schemas.microsoft.com/office/powerpoint/2010/main" val="387877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4"/>
            <a:ext cx="12191999" cy="669370"/>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defRPr/>
            </a:pPr>
            <a:r>
              <a:rPr lang="fr-FR" dirty="0"/>
              <a:t>                </a:t>
            </a:r>
            <a:r>
              <a:rPr lang="fr-FR" sz="2000" b="1" dirty="0"/>
              <a:t>Recommandations de prise en charge des douleurs arthrosiques (1/2)</a:t>
            </a:r>
            <a:endParaRPr lang="fr-FR" b="1" dirty="0"/>
          </a:p>
        </p:txBody>
      </p:sp>
      <p:sp>
        <p:nvSpPr>
          <p:cNvPr id="5" name="Rectangle 8"/>
          <p:cNvSpPr/>
          <p:nvPr/>
        </p:nvSpPr>
        <p:spPr bwMode="auto">
          <a:xfrm>
            <a:off x="0" y="802345"/>
            <a:ext cx="12191999" cy="4571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E2E641B8-0498-8F83-7A47-A0281DC915A8}" type="slidenum">
              <a:rPr lang="fr-FR"/>
              <a:t>120</a:t>
            </a:fld>
            <a:endParaRPr lang="fr-FR"/>
          </a:p>
        </p:txBody>
      </p:sp>
      <p:sp>
        <p:nvSpPr>
          <p:cNvPr id="7" name="Organigramme : Connecteur 56"/>
          <p:cNvSpPr/>
          <p:nvPr/>
        </p:nvSpPr>
        <p:spPr bwMode="auto">
          <a:xfrm>
            <a:off x="11161092" y="177258"/>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6"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9"/>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7" y="95600"/>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8"/>
            <a:ext cx="591390" cy="1065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0" y="283858"/>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4" y="493627"/>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6" y="297008"/>
            <a:ext cx="214732" cy="16858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6" y="534098"/>
            <a:ext cx="397692" cy="995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6"/>
            <a:ext cx="121032" cy="12255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3"/>
            <a:ext cx="32890" cy="168663"/>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8" y="150588"/>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8" y="413299"/>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2"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0" y="413299"/>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2" y="163059"/>
            <a:ext cx="865711" cy="9412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8"/>
            <a:ext cx="608665" cy="2169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1"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2" y="270338"/>
            <a:ext cx="214732" cy="16858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2" y="507429"/>
            <a:ext cx="397692" cy="995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4" y="311276"/>
            <a:ext cx="121032" cy="122551"/>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4" y="68931"/>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5" y="520578"/>
            <a:ext cx="229555"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6" y="257188"/>
            <a:ext cx="246564" cy="26730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5" y="221270"/>
            <a:ext cx="183676" cy="50116"/>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1" y="154066"/>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9" y="313909"/>
            <a:ext cx="160176" cy="1269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5" y="244717"/>
            <a:ext cx="384102" cy="16462"/>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19" y="849148"/>
            <a:ext cx="1614487" cy="1229362"/>
          </a:xfrm>
          <a:prstGeom prst="rect">
            <a:avLst/>
          </a:prstGeom>
        </p:spPr>
      </p:pic>
      <p:sp>
        <p:nvSpPr>
          <p:cNvPr id="39" name="ZoneTexte 37"/>
          <p:cNvSpPr>
            <a:spLocks/>
          </p:cNvSpPr>
          <p:nvPr/>
        </p:nvSpPr>
        <p:spPr bwMode="auto">
          <a:xfrm>
            <a:off x="452735" y="1978356"/>
            <a:ext cx="10811627" cy="4478149"/>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fr-FR" sz="1600" b="1" dirty="0"/>
              <a:t>Règles hygiéno-diététiques : </a:t>
            </a:r>
            <a:r>
              <a:rPr lang="fr-FR" sz="1600" dirty="0"/>
              <a:t>réduction d’un surpoids, activité physique régulière en dehors des poussées douloureuses ou congestives où la réduction de l’activité est nécessaire;</a:t>
            </a:r>
          </a:p>
          <a:p>
            <a:pPr marL="285750" indent="-285750" algn="just">
              <a:spcAft>
                <a:spcPts val="600"/>
              </a:spcAft>
              <a:buFont typeface="Arial" panose="020B0604020202020204" pitchFamily="34" charset="0"/>
              <a:buChar char="•"/>
            </a:pPr>
            <a:r>
              <a:rPr lang="fr-FR" sz="1600" b="1" dirty="0"/>
              <a:t>Traitement non pharmacologiques : </a:t>
            </a:r>
            <a:r>
              <a:rPr lang="fr-FR" sz="1600" dirty="0"/>
              <a:t>kinésithérapie, port d’orthèses, cannes…);</a:t>
            </a:r>
          </a:p>
          <a:p>
            <a:pPr marL="285750" indent="-285750" algn="just">
              <a:spcAft>
                <a:spcPts val="600"/>
              </a:spcAft>
              <a:buFont typeface="Arial" panose="020B0604020202020204" pitchFamily="34" charset="0"/>
              <a:buChar char="•"/>
            </a:pPr>
            <a:r>
              <a:rPr lang="fr-FR" sz="1600" b="1" dirty="0"/>
              <a:t>Le traitement doit être individualisé </a:t>
            </a:r>
            <a:r>
              <a:rPr lang="fr-FR" sz="1600" dirty="0"/>
              <a:t>en tenant compte des facteurs de risque propres au genou (obésité, contraintes mécaniques, activité physique), des facteurs de risque généraux (âge, polymédication,…), de l’intensité de la douleur et du handicap qu’elle entraine, de la présence de signes inflammatoires (épanchements), et du degré d’atteinte structurelle;</a:t>
            </a:r>
          </a:p>
          <a:p>
            <a:pPr marL="285750" indent="-285750" algn="just">
              <a:spcAft>
                <a:spcPts val="600"/>
              </a:spcAft>
              <a:buFont typeface="Arial" panose="020B0604020202020204" pitchFamily="34" charset="0"/>
              <a:buChar char="•"/>
            </a:pPr>
            <a:r>
              <a:rPr lang="fr-FR" sz="1600" b="1" dirty="0"/>
              <a:t>Phases symptomatiques : </a:t>
            </a:r>
          </a:p>
          <a:p>
            <a:pPr marL="742950" lvl="1" indent="-285750" algn="just">
              <a:spcAft>
                <a:spcPts val="600"/>
              </a:spcAft>
              <a:buFont typeface="Courier New" panose="02070309020205020404" pitchFamily="49" charset="0"/>
              <a:buChar char="o"/>
            </a:pPr>
            <a:r>
              <a:rPr lang="fr-FR" sz="1600" dirty="0"/>
              <a:t>Antalgiques </a:t>
            </a:r>
          </a:p>
          <a:p>
            <a:pPr marL="1200150" lvl="2" indent="-285750" algn="just">
              <a:spcAft>
                <a:spcPts val="600"/>
              </a:spcAft>
              <a:buFont typeface="Wingdings" panose="05000000000000000000" pitchFamily="2" charset="2"/>
              <a:buChar char="§"/>
            </a:pPr>
            <a:r>
              <a:rPr lang="fr-FR" sz="1600" dirty="0"/>
              <a:t>1/paracétamol,</a:t>
            </a:r>
          </a:p>
          <a:p>
            <a:pPr marL="1200150" lvl="2" indent="-285750" algn="just">
              <a:spcAft>
                <a:spcPts val="600"/>
              </a:spcAft>
              <a:buFont typeface="Wingdings" panose="05000000000000000000" pitchFamily="2" charset="2"/>
              <a:buChar char="§"/>
            </a:pPr>
            <a:r>
              <a:rPr lang="fr-FR" sz="1600" dirty="0"/>
              <a:t>2/lors des poussées aiguës, les AINS oraux en cures courtes à dose minimale efficace chez les patients qui ne répondent pas au paracétamol; </a:t>
            </a:r>
          </a:p>
          <a:p>
            <a:pPr marL="742950" lvl="1" indent="-285750" algn="just">
              <a:spcAft>
                <a:spcPts val="600"/>
              </a:spcAft>
              <a:buFont typeface="Courier New" panose="02070309020205020404" pitchFamily="49" charset="0"/>
              <a:buChar char="o"/>
            </a:pPr>
            <a:r>
              <a:rPr lang="fr-FR" sz="1600" dirty="0"/>
              <a:t>Traitements locaux à visée antalgique notamment les AINS topiques;</a:t>
            </a:r>
          </a:p>
          <a:p>
            <a:pPr marL="742950" lvl="1" indent="-285750" algn="just">
              <a:spcAft>
                <a:spcPts val="600"/>
              </a:spcAft>
              <a:buFont typeface="Courier New" panose="02070309020205020404" pitchFamily="49" charset="0"/>
              <a:buChar char="o"/>
            </a:pPr>
            <a:r>
              <a:rPr lang="fr-FR" sz="1600" dirty="0"/>
              <a:t>Injections intra-articulaires de corticoïdes, pendant les phases congestives;</a:t>
            </a:r>
          </a:p>
          <a:p>
            <a:pPr marL="742950" lvl="1" indent="-285750" algn="just">
              <a:spcAft>
                <a:spcPts val="600"/>
              </a:spcAft>
              <a:buFont typeface="Courier New" panose="02070309020205020404" pitchFamily="49" charset="0"/>
              <a:buChar char="o"/>
            </a:pPr>
            <a:r>
              <a:rPr lang="fr-FR" sz="1600" dirty="0"/>
              <a:t>La chirurgie (arthroplastie, mise en place d’une prothèse) est réservée aux arthroses évoluées radiologiquement, douloureuses et incapacitantes, réfractaires aux mesures thérapeutiques habituelles. </a:t>
            </a:r>
          </a:p>
        </p:txBody>
      </p:sp>
      <p:pic>
        <p:nvPicPr>
          <p:cNvPr id="38" name="Image 37">
            <a:extLst>
              <a:ext uri="{FF2B5EF4-FFF2-40B4-BE49-F238E27FC236}">
                <a16:creationId xmlns:a16="http://schemas.microsoft.com/office/drawing/2014/main" id="{5179495D-7536-4692-9018-890D199BA1CD}"/>
              </a:ext>
            </a:extLst>
          </p:cNvPr>
          <p:cNvPicPr>
            <a:picLocks noChangeAspect="1"/>
          </p:cNvPicPr>
          <p:nvPr/>
        </p:nvPicPr>
        <p:blipFill>
          <a:blip r:embed="rId3"/>
          <a:stretch>
            <a:fillRect/>
          </a:stretch>
        </p:blipFill>
        <p:spPr bwMode="auto">
          <a:xfrm>
            <a:off x="80953" y="1175407"/>
            <a:ext cx="432047" cy="684362"/>
          </a:xfrm>
          <a:prstGeom prst="rect">
            <a:avLst/>
          </a:prstGeom>
        </p:spPr>
      </p:pic>
      <p:sp>
        <p:nvSpPr>
          <p:cNvPr id="40" name="ZoneTexte 39">
            <a:extLst>
              <a:ext uri="{FF2B5EF4-FFF2-40B4-BE49-F238E27FC236}">
                <a16:creationId xmlns:a16="http://schemas.microsoft.com/office/drawing/2014/main" id="{1FC77439-75AF-4886-AF32-42C01768DDC1}"/>
              </a:ext>
            </a:extLst>
          </p:cNvPr>
          <p:cNvSpPr txBox="1"/>
          <p:nvPr/>
        </p:nvSpPr>
        <p:spPr bwMode="auto">
          <a:xfrm>
            <a:off x="563506" y="1400026"/>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pic>
        <p:nvPicPr>
          <p:cNvPr id="43" name="Image 42">
            <a:hlinkClick r:id="rId4" action="ppaction://hlinksldjump"/>
            <a:extLst>
              <a:ext uri="{FF2B5EF4-FFF2-40B4-BE49-F238E27FC236}">
                <a16:creationId xmlns:a16="http://schemas.microsoft.com/office/drawing/2014/main" id="{C5E96E8B-E575-42D0-A2BC-6C91B51C9DC6}"/>
              </a:ext>
            </a:extLst>
          </p:cNvPr>
          <p:cNvPicPr>
            <a:picLocks noChangeAspect="1"/>
          </p:cNvPicPr>
          <p:nvPr/>
        </p:nvPicPr>
        <p:blipFill>
          <a:blip r:embed="rId5"/>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60366528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4"/>
            <a:ext cx="12191999" cy="669370"/>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defRPr/>
            </a:pPr>
            <a:r>
              <a:rPr lang="fr-FR" dirty="0"/>
              <a:t>                </a:t>
            </a:r>
            <a:r>
              <a:rPr lang="fr-FR" sz="2000" b="1" dirty="0"/>
              <a:t>Recommandations de prise en charge des douleurs arthrosiques (2/2)</a:t>
            </a:r>
            <a:endParaRPr lang="fr-FR" b="1" dirty="0"/>
          </a:p>
        </p:txBody>
      </p:sp>
      <p:sp>
        <p:nvSpPr>
          <p:cNvPr id="5" name="Rectangle 8"/>
          <p:cNvSpPr/>
          <p:nvPr/>
        </p:nvSpPr>
        <p:spPr bwMode="auto">
          <a:xfrm>
            <a:off x="0" y="802345"/>
            <a:ext cx="12191999" cy="4571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E2E641B8-0498-8F83-7A47-A0281DC915A8}" type="slidenum">
              <a:rPr lang="fr-FR"/>
              <a:t>121</a:t>
            </a:fld>
            <a:endParaRPr lang="fr-FR"/>
          </a:p>
        </p:txBody>
      </p:sp>
      <p:sp>
        <p:nvSpPr>
          <p:cNvPr id="7" name="Organigramme : Connecteur 56"/>
          <p:cNvSpPr/>
          <p:nvPr/>
        </p:nvSpPr>
        <p:spPr bwMode="auto">
          <a:xfrm>
            <a:off x="11161092" y="177258"/>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6"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9"/>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7" y="95600"/>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8"/>
            <a:ext cx="591390" cy="1065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0" y="283858"/>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4" y="493627"/>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6" y="297008"/>
            <a:ext cx="214732" cy="16858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6" y="534098"/>
            <a:ext cx="397692" cy="995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6"/>
            <a:ext cx="121032" cy="12255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3"/>
            <a:ext cx="32890" cy="168663"/>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8" y="150588"/>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8" y="413299"/>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2"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0" y="413299"/>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2" y="163059"/>
            <a:ext cx="865711" cy="9412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8"/>
            <a:ext cx="608665" cy="2169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1"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2" y="270338"/>
            <a:ext cx="214732" cy="16858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2" y="507429"/>
            <a:ext cx="397692" cy="995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4" y="311276"/>
            <a:ext cx="121032" cy="122551"/>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4" y="68931"/>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5" y="520578"/>
            <a:ext cx="229555"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6" y="257188"/>
            <a:ext cx="246564" cy="26730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5" y="221270"/>
            <a:ext cx="183676" cy="50116"/>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1" y="154066"/>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9" y="313909"/>
            <a:ext cx="160176" cy="1269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5" y="244717"/>
            <a:ext cx="384102" cy="16462"/>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19" y="849148"/>
            <a:ext cx="1614487" cy="1229362"/>
          </a:xfrm>
          <a:prstGeom prst="rect">
            <a:avLst/>
          </a:prstGeom>
        </p:spPr>
      </p:pic>
      <p:sp>
        <p:nvSpPr>
          <p:cNvPr id="2" name="Rectangle 1">
            <a:extLst>
              <a:ext uri="{FF2B5EF4-FFF2-40B4-BE49-F238E27FC236}">
                <a16:creationId xmlns:a16="http://schemas.microsoft.com/office/drawing/2014/main" id="{4629C425-AC20-4888-B706-C98AABC7163A}"/>
              </a:ext>
            </a:extLst>
          </p:cNvPr>
          <p:cNvSpPr/>
          <p:nvPr/>
        </p:nvSpPr>
        <p:spPr>
          <a:xfrm>
            <a:off x="2579298" y="1574186"/>
            <a:ext cx="9310370" cy="3877985"/>
          </a:xfrm>
          <a:prstGeom prst="rect">
            <a:avLst/>
          </a:prstGeom>
        </p:spPr>
        <p:txBody>
          <a:bodyPr wrap="square">
            <a:spAutoFit/>
          </a:bodyPr>
          <a:lstStyle/>
          <a:p>
            <a:pPr>
              <a:spcAft>
                <a:spcPts val="1200"/>
              </a:spcAft>
            </a:pPr>
            <a:r>
              <a:rPr lang="fr-FR" sz="1600" dirty="0">
                <a:hlinkClick r:id="rId3"/>
              </a:rPr>
              <a:t>« Le traitement de l'arthrose du genou »</a:t>
            </a:r>
            <a:r>
              <a:rPr lang="fr-FR" sz="1600" dirty="0"/>
              <a:t> , AMELI, avril 2023</a:t>
            </a:r>
          </a:p>
          <a:p>
            <a:pPr>
              <a:spcAft>
                <a:spcPts val="1200"/>
              </a:spcAft>
            </a:pPr>
            <a:r>
              <a:rPr lang="fr-FR" sz="1600" dirty="0">
                <a:hlinkClick r:id="rId4"/>
              </a:rPr>
              <a:t>« Le traitement de l'arthrose de la hanche »</a:t>
            </a:r>
            <a:r>
              <a:rPr lang="fr-FR" sz="1600" dirty="0"/>
              <a:t>, AMELI, avril 2023</a:t>
            </a:r>
          </a:p>
          <a:p>
            <a:pPr>
              <a:spcAft>
                <a:spcPts val="1200"/>
              </a:spcAft>
            </a:pPr>
            <a:r>
              <a:rPr lang="fr-FR" sz="1600" dirty="0">
                <a:hlinkClick r:id="rId5"/>
              </a:rPr>
              <a:t>Recommandations de la Société française de rhumatologie sur la prise en charge pharmacologique de la gonarthrose, </a:t>
            </a:r>
            <a:r>
              <a:rPr lang="fr-FR" sz="1600" dirty="0" err="1">
                <a:hlinkClick r:id="rId5"/>
              </a:rPr>
              <a:t>Sellam</a:t>
            </a:r>
            <a:r>
              <a:rPr lang="fr-FR" sz="1600" dirty="0">
                <a:hlinkClick r:id="rId5"/>
              </a:rPr>
              <a:t> J et al., </a:t>
            </a:r>
            <a:r>
              <a:rPr lang="fr-FR" sz="1600" dirty="0"/>
              <a:t>Revue du rhumatisme, décembre 2020</a:t>
            </a:r>
          </a:p>
          <a:p>
            <a:pPr>
              <a:spcAft>
                <a:spcPts val="1200"/>
              </a:spcAft>
            </a:pPr>
            <a:r>
              <a:rPr lang="fr-FR" sz="1600" dirty="0">
                <a:hlinkClick r:id="rId6"/>
              </a:rPr>
              <a:t>« Le paracétamol en 1ère intention lors des crises douloureuses »</a:t>
            </a:r>
            <a:r>
              <a:rPr lang="fr-FR" sz="1600" dirty="0"/>
              <a:t>, Article HAS, juin 2019</a:t>
            </a:r>
          </a:p>
          <a:p>
            <a:pPr>
              <a:spcAft>
                <a:spcPts val="1200"/>
              </a:spcAft>
            </a:pPr>
            <a:r>
              <a:rPr lang="fr-FR" sz="1600" u="sng" dirty="0" err="1">
                <a:hlinkClick r:id="rId7"/>
              </a:rPr>
              <a:t>Topical</a:t>
            </a:r>
            <a:r>
              <a:rPr lang="fr-FR" sz="1600" u="sng" dirty="0">
                <a:hlinkClick r:id="rId7"/>
              </a:rPr>
              <a:t> </a:t>
            </a:r>
            <a:r>
              <a:rPr lang="fr-FR" sz="1600" u="sng" dirty="0" err="1">
                <a:hlinkClick r:id="rId7"/>
              </a:rPr>
              <a:t>NSAIDs</a:t>
            </a:r>
            <a:r>
              <a:rPr lang="fr-FR" sz="1600" u="sng" dirty="0">
                <a:hlinkClick r:id="rId7"/>
              </a:rPr>
              <a:t> for </a:t>
            </a:r>
            <a:r>
              <a:rPr lang="fr-FR" sz="1600" u="sng" dirty="0" err="1">
                <a:hlinkClick r:id="rId7"/>
              </a:rPr>
              <a:t>chronic</a:t>
            </a:r>
            <a:r>
              <a:rPr lang="fr-FR" sz="1600" u="sng" dirty="0">
                <a:hlinkClick r:id="rId7"/>
              </a:rPr>
              <a:t> </a:t>
            </a:r>
            <a:r>
              <a:rPr lang="fr-FR" sz="1600" u="sng" dirty="0" err="1">
                <a:hlinkClick r:id="rId7"/>
              </a:rPr>
              <a:t>musculoskeletal</a:t>
            </a:r>
            <a:r>
              <a:rPr lang="fr-FR" sz="1600" u="sng" dirty="0">
                <a:hlinkClick r:id="rId7"/>
              </a:rPr>
              <a:t> pain in </a:t>
            </a:r>
            <a:r>
              <a:rPr lang="fr-FR" sz="1600" u="sng" dirty="0" err="1">
                <a:hlinkClick r:id="rId7"/>
              </a:rPr>
              <a:t>adults</a:t>
            </a:r>
            <a:r>
              <a:rPr lang="fr-FR" sz="1600" u="sng" dirty="0">
                <a:hlinkClick r:id="rId7"/>
              </a:rPr>
              <a:t> - Derry, S</a:t>
            </a:r>
            <a:r>
              <a:rPr lang="fr-FR" sz="1600" dirty="0"/>
              <a:t>, Cochrane Library, 2016</a:t>
            </a:r>
          </a:p>
          <a:p>
            <a:pPr>
              <a:spcAft>
                <a:spcPts val="1200"/>
              </a:spcAft>
            </a:pPr>
            <a:r>
              <a:rPr lang="fr-FR" sz="1600" u="sng" dirty="0" err="1">
                <a:hlinkClick r:id="rId8"/>
              </a:rPr>
              <a:t>Chondroitin</a:t>
            </a:r>
            <a:r>
              <a:rPr lang="fr-FR" sz="1600" u="sng" dirty="0">
                <a:hlinkClick r:id="rId8"/>
              </a:rPr>
              <a:t> for </a:t>
            </a:r>
            <a:r>
              <a:rPr lang="fr-FR" sz="1600" u="sng" dirty="0" err="1">
                <a:hlinkClick r:id="rId8"/>
              </a:rPr>
              <a:t>osteoarthritis</a:t>
            </a:r>
            <a:r>
              <a:rPr lang="fr-FR" sz="1600" u="sng" dirty="0">
                <a:hlinkClick r:id="rId8"/>
              </a:rPr>
              <a:t> - Singh, JA </a:t>
            </a:r>
            <a:r>
              <a:rPr lang="fr-FR" sz="1600" dirty="0"/>
              <a:t>, Cochrane Library, 2015</a:t>
            </a:r>
          </a:p>
          <a:p>
            <a:pPr>
              <a:spcAft>
                <a:spcPts val="1200"/>
              </a:spcAft>
            </a:pPr>
            <a:r>
              <a:rPr lang="fr-FR" sz="1600" dirty="0">
                <a:solidFill>
                  <a:prstClr val="black"/>
                </a:solidFill>
                <a:hlinkClick r:id="rId9"/>
              </a:rPr>
              <a:t>Anti arthrosiques - Synthèse, avis HAS</a:t>
            </a:r>
            <a:r>
              <a:rPr lang="fr-FR" sz="1600" dirty="0">
                <a:solidFill>
                  <a:prstClr val="black"/>
                </a:solidFill>
              </a:rPr>
              <a:t>, janvier 2013</a:t>
            </a:r>
          </a:p>
          <a:p>
            <a:pPr>
              <a:spcAft>
                <a:spcPts val="1200"/>
              </a:spcAft>
            </a:pPr>
            <a:r>
              <a:rPr lang="fr-FR" sz="1600" dirty="0">
                <a:solidFill>
                  <a:prstClr val="black"/>
                </a:solidFill>
                <a:hlinkClick r:id="rId10"/>
              </a:rPr>
              <a:t>Art50®, </a:t>
            </a:r>
            <a:r>
              <a:rPr lang="fr-FR" sz="1600" dirty="0" err="1">
                <a:solidFill>
                  <a:prstClr val="black"/>
                </a:solidFill>
                <a:hlinkClick r:id="rId10"/>
              </a:rPr>
              <a:t>Zondar</a:t>
            </a:r>
            <a:r>
              <a:rPr lang="fr-FR" sz="1600" dirty="0">
                <a:solidFill>
                  <a:prstClr val="black"/>
                </a:solidFill>
                <a:hlinkClick r:id="rId10"/>
              </a:rPr>
              <a:t>® ; </a:t>
            </a:r>
            <a:r>
              <a:rPr lang="fr-FR" sz="1600" dirty="0" err="1">
                <a:solidFill>
                  <a:prstClr val="black"/>
                </a:solidFill>
                <a:hlinkClick r:id="rId10"/>
              </a:rPr>
              <a:t>Chondrosulf</a:t>
            </a:r>
            <a:r>
              <a:rPr lang="fr-FR" sz="1600" dirty="0">
                <a:solidFill>
                  <a:prstClr val="black"/>
                </a:solidFill>
                <a:hlinkClick r:id="rId10"/>
              </a:rPr>
              <a:t>® ; </a:t>
            </a:r>
            <a:r>
              <a:rPr lang="fr-FR" sz="1600" dirty="0" err="1">
                <a:solidFill>
                  <a:prstClr val="black"/>
                </a:solidFill>
                <a:hlinkClick r:id="rId10"/>
              </a:rPr>
              <a:t>Piasclédine</a:t>
            </a:r>
            <a:r>
              <a:rPr lang="fr-FR" sz="1600" dirty="0">
                <a:solidFill>
                  <a:prstClr val="black"/>
                </a:solidFill>
                <a:hlinkClick r:id="rId10"/>
              </a:rPr>
              <a:t>® ; </a:t>
            </a:r>
            <a:r>
              <a:rPr lang="fr-FR" sz="1600" dirty="0" err="1">
                <a:solidFill>
                  <a:prstClr val="black"/>
                </a:solidFill>
                <a:hlinkClick r:id="rId10"/>
              </a:rPr>
              <a:t>Dolenio</a:t>
            </a:r>
            <a:r>
              <a:rPr lang="fr-FR" sz="1600" dirty="0">
                <a:solidFill>
                  <a:prstClr val="black"/>
                </a:solidFill>
                <a:hlinkClick r:id="rId10"/>
              </a:rPr>
              <a:t>®, </a:t>
            </a:r>
            <a:r>
              <a:rPr lang="fr-FR" sz="1600" dirty="0" err="1">
                <a:solidFill>
                  <a:prstClr val="black"/>
                </a:solidFill>
                <a:hlinkClick r:id="rId10"/>
              </a:rPr>
              <a:t>Flexea</a:t>
            </a:r>
            <a:r>
              <a:rPr lang="fr-FR" sz="1600" dirty="0">
                <a:solidFill>
                  <a:prstClr val="black"/>
                </a:solidFill>
                <a:hlinkClick r:id="rId10"/>
              </a:rPr>
              <a:t>®, </a:t>
            </a:r>
            <a:r>
              <a:rPr lang="fr-FR" sz="1600" dirty="0" err="1">
                <a:solidFill>
                  <a:prstClr val="black"/>
                </a:solidFill>
                <a:hlinkClick r:id="rId10"/>
              </a:rPr>
              <a:t>Osaflexan</a:t>
            </a:r>
            <a:r>
              <a:rPr lang="fr-FR" sz="1600" dirty="0">
                <a:solidFill>
                  <a:prstClr val="black"/>
                </a:solidFill>
                <a:hlinkClick r:id="rId10"/>
              </a:rPr>
              <a:t>® , </a:t>
            </a:r>
            <a:r>
              <a:rPr lang="fr-FR" sz="1600" dirty="0" err="1">
                <a:solidFill>
                  <a:prstClr val="black"/>
                </a:solidFill>
                <a:hlinkClick r:id="rId10"/>
              </a:rPr>
              <a:t>Structoflex</a:t>
            </a:r>
            <a:r>
              <a:rPr lang="fr-FR" sz="1600" dirty="0">
                <a:solidFill>
                  <a:prstClr val="black"/>
                </a:solidFill>
                <a:hlinkClick r:id="rId10"/>
              </a:rPr>
              <a:t>® et </a:t>
            </a:r>
            <a:r>
              <a:rPr lang="fr-FR" sz="1600" dirty="0" err="1">
                <a:solidFill>
                  <a:prstClr val="black"/>
                </a:solidFill>
                <a:hlinkClick r:id="rId10"/>
              </a:rPr>
              <a:t>Voltaflex</a:t>
            </a:r>
            <a:r>
              <a:rPr lang="fr-FR" sz="1600" dirty="0">
                <a:solidFill>
                  <a:prstClr val="black"/>
                </a:solidFill>
                <a:hlinkClick r:id="rId10"/>
              </a:rPr>
              <a:t>® : service médical rendu insuffisant dans le traitement symptomatique de l’arthrose</a:t>
            </a:r>
            <a:r>
              <a:rPr lang="fr-FR" sz="1600" dirty="0">
                <a:solidFill>
                  <a:prstClr val="black"/>
                </a:solidFill>
              </a:rPr>
              <a:t>, Fiche de bon usage HAS, novembre </a:t>
            </a:r>
            <a:r>
              <a:rPr lang="fr-FR" sz="1600" dirty="0" smtClean="0">
                <a:solidFill>
                  <a:prstClr val="black"/>
                </a:solidFill>
              </a:rPr>
              <a:t>2013</a:t>
            </a:r>
            <a:endParaRPr lang="fr-FR" sz="1600" dirty="0">
              <a:hlinkClick r:id="rId11"/>
            </a:endParaRPr>
          </a:p>
        </p:txBody>
      </p:sp>
      <p:pic>
        <p:nvPicPr>
          <p:cNvPr id="41" name="Image 40">
            <a:extLst>
              <a:ext uri="{FF2B5EF4-FFF2-40B4-BE49-F238E27FC236}">
                <a16:creationId xmlns:a16="http://schemas.microsoft.com/office/drawing/2014/main" id="{58A80A91-948F-4F25-B578-F55AD0DE67D3}"/>
              </a:ext>
            </a:extLst>
          </p:cNvPr>
          <p:cNvPicPr>
            <a:picLocks noChangeAspect="1"/>
          </p:cNvPicPr>
          <p:nvPr/>
        </p:nvPicPr>
        <p:blipFill>
          <a:blip r:embed="rId12"/>
          <a:stretch>
            <a:fillRect/>
          </a:stretch>
        </p:blipFill>
        <p:spPr bwMode="auto">
          <a:xfrm>
            <a:off x="177290" y="1494891"/>
            <a:ext cx="696641" cy="406838"/>
          </a:xfrm>
          <a:prstGeom prst="rect">
            <a:avLst/>
          </a:prstGeom>
        </p:spPr>
      </p:pic>
      <p:sp>
        <p:nvSpPr>
          <p:cNvPr id="42" name="ZoneTexte 41">
            <a:extLst>
              <a:ext uri="{FF2B5EF4-FFF2-40B4-BE49-F238E27FC236}">
                <a16:creationId xmlns:a16="http://schemas.microsoft.com/office/drawing/2014/main" id="{2FA88B1A-3E94-4EC5-90C8-CD219522DB9B}"/>
              </a:ext>
            </a:extLst>
          </p:cNvPr>
          <p:cNvSpPr txBox="1"/>
          <p:nvPr/>
        </p:nvSpPr>
        <p:spPr bwMode="auto">
          <a:xfrm>
            <a:off x="860602" y="1557285"/>
            <a:ext cx="1718696" cy="646331"/>
          </a:xfrm>
          <a:prstGeom prst="rect">
            <a:avLst/>
          </a:prstGeom>
          <a:noFill/>
        </p:spPr>
        <p:txBody>
          <a:bodyPr wrap="square" rtlCol="0">
            <a:spAutoFit/>
          </a:bodyPr>
          <a:lstStyle/>
          <a:p>
            <a:r>
              <a:rPr lang="fr-FR" b="1" dirty="0">
                <a:solidFill>
                  <a:srgbClr val="000099"/>
                </a:solidFill>
              </a:rPr>
              <a:t>Sources utiles : </a:t>
            </a:r>
          </a:p>
          <a:p>
            <a:endParaRPr lang="fr-FR" b="1" dirty="0">
              <a:solidFill>
                <a:srgbClr val="000099"/>
              </a:solidFill>
            </a:endParaRPr>
          </a:p>
        </p:txBody>
      </p:sp>
      <p:pic>
        <p:nvPicPr>
          <p:cNvPr id="43" name="Image 42">
            <a:hlinkClick r:id="rId13" action="ppaction://hlinksldjump"/>
            <a:extLst>
              <a:ext uri="{FF2B5EF4-FFF2-40B4-BE49-F238E27FC236}">
                <a16:creationId xmlns:a16="http://schemas.microsoft.com/office/drawing/2014/main" id="{C5E96E8B-E575-42D0-A2BC-6C91B51C9DC6}"/>
              </a:ext>
            </a:extLst>
          </p:cNvPr>
          <p:cNvPicPr>
            <a:picLocks noChangeAspect="1"/>
          </p:cNvPicPr>
          <p:nvPr/>
        </p:nvPicPr>
        <p:blipFill>
          <a:blip r:embed="rId14"/>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97586160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KETOPROFENE</a:t>
            </a:r>
          </a:p>
          <a:p>
            <a:pPr>
              <a:defRPr/>
            </a:pPr>
            <a:r>
              <a:rPr lang="fr-FR" b="1" dirty="0" err="1"/>
              <a:t>Ketum</a:t>
            </a:r>
            <a:r>
              <a:rPr lang="fr-FR" b="1" dirty="0"/>
              <a:t>® 2,5% gel et spécialités génériques</a:t>
            </a:r>
            <a:endParaRPr b="1"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60DF15CA-89CA-6E45-1082-8145A4A63267}" type="slidenum">
              <a:rPr lang="fr-FR"/>
              <a:t>122</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477613" y="881284"/>
            <a:ext cx="1614486" cy="1229361"/>
          </a:xfrm>
          <a:prstGeom prst="rect">
            <a:avLst/>
          </a:prstGeom>
        </p:spPr>
      </p:pic>
      <p:sp>
        <p:nvSpPr>
          <p:cNvPr id="38" name="ZoneTexte 1"/>
          <p:cNvSpPr>
            <a:spLocks/>
          </p:cNvSpPr>
          <p:nvPr/>
        </p:nvSpPr>
        <p:spPr bwMode="auto">
          <a:xfrm>
            <a:off x="622152" y="2593233"/>
            <a:ext cx="10847842" cy="1477157"/>
          </a:xfrm>
          <a:prstGeom prst="rect">
            <a:avLst/>
          </a:prstGeom>
          <a:noFill/>
        </p:spPr>
        <p:txBody>
          <a:bodyPr wrap="square" rtlCol="0">
            <a:noAutofit/>
          </a:bodyPr>
          <a:lstStyle/>
          <a:p>
            <a:pPr algn="just">
              <a:defRPr/>
            </a:pPr>
            <a:r>
              <a:rPr lang="fr-FR" sz="1600" u="sng" dirty="0">
                <a:hlinkClick r:id="rId3"/>
              </a:rPr>
              <a:t>Avis CT HAS du 01/10/2014</a:t>
            </a:r>
            <a:endParaRPr lang="fr-FR" sz="1600" dirty="0"/>
          </a:p>
          <a:p>
            <a:pPr algn="just">
              <a:defRPr/>
            </a:pPr>
            <a:r>
              <a:rPr lang="fr-FR" sz="1600" dirty="0"/>
              <a:t>Réévaluation : avis défavorable au maintien du remboursement.</a:t>
            </a:r>
          </a:p>
          <a:p>
            <a:pPr algn="just">
              <a:defRPr/>
            </a:pPr>
            <a:r>
              <a:rPr lang="fr-FR" sz="1600" dirty="0"/>
              <a:t>Efficacité dans le traitement de la douleur associée à des pathologies traumatiques aiguës ou des pathologies chroniques était modérée voire faible versus placebo.</a:t>
            </a:r>
          </a:p>
          <a:p>
            <a:pPr algn="just">
              <a:defRPr/>
            </a:pPr>
            <a:r>
              <a:rPr lang="fr-FR" sz="1600" dirty="0"/>
              <a:t>Risque d’effet indésirable cutané grave (photo-allergie) associé au </a:t>
            </a:r>
            <a:r>
              <a:rPr lang="fr-FR" sz="1600" dirty="0" err="1"/>
              <a:t>kétoprofène</a:t>
            </a:r>
            <a:r>
              <a:rPr lang="fr-FR" sz="1600" dirty="0"/>
              <a:t> gel qui persiste malgré les mesures prises</a:t>
            </a:r>
          </a:p>
          <a:p>
            <a:pPr algn="just">
              <a:defRPr/>
            </a:pPr>
            <a:r>
              <a:rPr lang="fr-FR" sz="1600" dirty="0"/>
              <a:t>Existence d’alternatives (autres AINS topiques) pour lesquelles un tel signal de pharmacovigilance n’a pas été rapport.</a:t>
            </a:r>
          </a:p>
        </p:txBody>
      </p:sp>
      <p:sp>
        <p:nvSpPr>
          <p:cNvPr id="2" name="Rectangle 1">
            <a:extLst>
              <a:ext uri="{FF2B5EF4-FFF2-40B4-BE49-F238E27FC236}">
                <a16:creationId xmlns:a16="http://schemas.microsoft.com/office/drawing/2014/main" id="{61C9B81F-515E-4DC7-A684-51EDB035B5FB}"/>
              </a:ext>
            </a:extLst>
          </p:cNvPr>
          <p:cNvSpPr/>
          <p:nvPr/>
        </p:nvSpPr>
        <p:spPr>
          <a:xfrm>
            <a:off x="184875" y="1615124"/>
            <a:ext cx="10460266" cy="338554"/>
          </a:xfrm>
          <a:prstGeom prst="rect">
            <a:avLst/>
          </a:prstGeom>
          <a:noFill/>
          <a:ln w="19050">
            <a:solidFill>
              <a:srgbClr val="FF00FF"/>
            </a:solidFill>
          </a:ln>
        </p:spPr>
        <p:txBody>
          <a:bodyPr wrap="square" rtlCol="0">
            <a:spAutoFit/>
          </a:bodyPr>
          <a:lstStyle/>
          <a:p>
            <a:r>
              <a:rPr lang="fr-FR" sz="1600" dirty="0"/>
              <a:t>Tendinites superficielles, traumatologie bénigne, arthrose des petites articulations, lombalgie et veinites post-</a:t>
            </a:r>
            <a:r>
              <a:rPr lang="fr-FR" sz="1600" dirty="0" err="1"/>
              <a:t>sclérothérapie</a:t>
            </a:r>
            <a:endParaRPr lang="fr-FR" sz="1600" dirty="0"/>
          </a:p>
        </p:txBody>
      </p:sp>
      <p:sp>
        <p:nvSpPr>
          <p:cNvPr id="3" name="Rectangle 2">
            <a:extLst>
              <a:ext uri="{FF2B5EF4-FFF2-40B4-BE49-F238E27FC236}">
                <a16:creationId xmlns:a16="http://schemas.microsoft.com/office/drawing/2014/main" id="{4AE644D8-B545-48CF-A851-71EDFA6893C0}"/>
              </a:ext>
            </a:extLst>
          </p:cNvPr>
          <p:cNvSpPr/>
          <p:nvPr/>
        </p:nvSpPr>
        <p:spPr>
          <a:xfrm>
            <a:off x="2509524" y="4372245"/>
            <a:ext cx="4831772" cy="338554"/>
          </a:xfrm>
          <a:prstGeom prst="rect">
            <a:avLst/>
          </a:prstGeom>
        </p:spPr>
        <p:txBody>
          <a:bodyPr wrap="none">
            <a:spAutoFit/>
          </a:bodyPr>
          <a:lstStyle/>
          <a:p>
            <a:pPr algn="just">
              <a:defRPr/>
            </a:pPr>
            <a:r>
              <a:rPr lang="fr-FR" sz="1600" dirty="0"/>
              <a:t>Risque d’effet indésirable cutané grave (photo-allergie).</a:t>
            </a:r>
          </a:p>
        </p:txBody>
      </p:sp>
      <p:sp>
        <p:nvSpPr>
          <p:cNvPr id="39" name="Rectangle 38">
            <a:extLst>
              <a:ext uri="{FF2B5EF4-FFF2-40B4-BE49-F238E27FC236}">
                <a16:creationId xmlns:a16="http://schemas.microsoft.com/office/drawing/2014/main" id="{1468140F-8CCB-44CE-A0CD-4B807D55A809}"/>
              </a:ext>
            </a:extLst>
          </p:cNvPr>
          <p:cNvSpPr/>
          <p:nvPr/>
        </p:nvSpPr>
        <p:spPr>
          <a:xfrm>
            <a:off x="653267" y="5470881"/>
            <a:ext cx="10963940" cy="584775"/>
          </a:xfrm>
          <a:prstGeom prst="rect">
            <a:avLst/>
          </a:prstGeom>
        </p:spPr>
        <p:txBody>
          <a:bodyPr wrap="square">
            <a:spAutoFit/>
          </a:bodyPr>
          <a:lstStyle/>
          <a:p>
            <a:r>
              <a:rPr lang="fr-FR" sz="1600" dirty="0"/>
              <a:t>Il existe des alternatives thérapeutiques notamment d’autres AINS topiques pour lesquels il n’y a pas de signal de pharmacovigilance en termes de réactions cutanées graves en particulier photo allergique (diclofénac, ibuprofène,…). </a:t>
            </a:r>
            <a:endParaRPr lang="fr-FR" dirty="0"/>
          </a:p>
        </p:txBody>
      </p:sp>
      <p:sp>
        <p:nvSpPr>
          <p:cNvPr id="40" name="ZoneTexte 39">
            <a:extLst>
              <a:ext uri="{FF2B5EF4-FFF2-40B4-BE49-F238E27FC236}">
                <a16:creationId xmlns:a16="http://schemas.microsoft.com/office/drawing/2014/main" id="{A78A516C-235A-431C-AD45-7374E847B501}"/>
              </a:ext>
            </a:extLst>
          </p:cNvPr>
          <p:cNvSpPr txBox="1"/>
          <p:nvPr/>
        </p:nvSpPr>
        <p:spPr bwMode="auto">
          <a:xfrm>
            <a:off x="622152" y="2215310"/>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1" name="Image 40">
            <a:extLst>
              <a:ext uri="{FF2B5EF4-FFF2-40B4-BE49-F238E27FC236}">
                <a16:creationId xmlns:a16="http://schemas.microsoft.com/office/drawing/2014/main" id="{D16F76A1-BE23-49DF-AA7F-0D1B83D5AFD8}"/>
              </a:ext>
            </a:extLst>
          </p:cNvPr>
          <p:cNvPicPr>
            <a:picLocks noChangeAspect="1"/>
          </p:cNvPicPr>
          <p:nvPr/>
        </p:nvPicPr>
        <p:blipFill>
          <a:blip r:embed="rId4"/>
          <a:stretch>
            <a:fillRect/>
          </a:stretch>
        </p:blipFill>
        <p:spPr bwMode="auto">
          <a:xfrm>
            <a:off x="99901" y="2083377"/>
            <a:ext cx="572757" cy="646275"/>
          </a:xfrm>
          <a:prstGeom prst="rect">
            <a:avLst/>
          </a:prstGeom>
        </p:spPr>
      </p:pic>
      <p:pic>
        <p:nvPicPr>
          <p:cNvPr id="42" name="Image 41">
            <a:extLst>
              <a:ext uri="{FF2B5EF4-FFF2-40B4-BE49-F238E27FC236}">
                <a16:creationId xmlns:a16="http://schemas.microsoft.com/office/drawing/2014/main" id="{ECF0ACD1-CF2D-4BF7-B6A2-340229BAD8AF}"/>
              </a:ext>
            </a:extLst>
          </p:cNvPr>
          <p:cNvPicPr>
            <a:picLocks noChangeAspect="1"/>
          </p:cNvPicPr>
          <p:nvPr/>
        </p:nvPicPr>
        <p:blipFill>
          <a:blip r:embed="rId5"/>
          <a:stretch>
            <a:fillRect/>
          </a:stretch>
        </p:blipFill>
        <p:spPr bwMode="auto">
          <a:xfrm>
            <a:off x="178758" y="5074950"/>
            <a:ext cx="432047" cy="684362"/>
          </a:xfrm>
          <a:prstGeom prst="rect">
            <a:avLst/>
          </a:prstGeom>
        </p:spPr>
      </p:pic>
      <p:sp>
        <p:nvSpPr>
          <p:cNvPr id="43" name="ZoneTexte 42">
            <a:extLst>
              <a:ext uri="{FF2B5EF4-FFF2-40B4-BE49-F238E27FC236}">
                <a16:creationId xmlns:a16="http://schemas.microsoft.com/office/drawing/2014/main" id="{3D9FD44E-DA9F-4CF5-8C6E-2622C21C22F6}"/>
              </a:ext>
            </a:extLst>
          </p:cNvPr>
          <p:cNvSpPr txBox="1"/>
          <p:nvPr/>
        </p:nvSpPr>
        <p:spPr bwMode="auto">
          <a:xfrm>
            <a:off x="622152" y="5170187"/>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44" name="ZoneTexte 43">
            <a:extLst>
              <a:ext uri="{FF2B5EF4-FFF2-40B4-BE49-F238E27FC236}">
                <a16:creationId xmlns:a16="http://schemas.microsoft.com/office/drawing/2014/main" id="{54731C8B-4EEF-4843-B5B8-10480FA96F29}"/>
              </a:ext>
            </a:extLst>
          </p:cNvPr>
          <p:cNvSpPr txBox="1"/>
          <p:nvPr/>
        </p:nvSpPr>
        <p:spPr bwMode="auto">
          <a:xfrm>
            <a:off x="590621" y="4346712"/>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 : </a:t>
            </a:r>
            <a:endParaRPr lang="fr-FR" dirty="0">
              <a:solidFill>
                <a:srgbClr val="000099"/>
              </a:solidFill>
            </a:endParaRPr>
          </a:p>
        </p:txBody>
      </p:sp>
      <p:pic>
        <p:nvPicPr>
          <p:cNvPr id="45" name="Graphique 44" descr="Avertissement">
            <a:extLst>
              <a:ext uri="{FF2B5EF4-FFF2-40B4-BE49-F238E27FC236}">
                <a16:creationId xmlns:a16="http://schemas.microsoft.com/office/drawing/2014/main" id="{005F8737-E90E-4ED4-AF92-1690C40D132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bwMode="auto">
          <a:xfrm>
            <a:off x="99901" y="4181960"/>
            <a:ext cx="510904" cy="510904"/>
          </a:xfrm>
          <a:prstGeom prst="rect">
            <a:avLst/>
          </a:prstGeom>
        </p:spPr>
      </p:pic>
      <p:pic>
        <p:nvPicPr>
          <p:cNvPr id="46" name="Image 45">
            <a:hlinkClick r:id="rId8" action="ppaction://hlinksldjump"/>
            <a:extLst>
              <a:ext uri="{FF2B5EF4-FFF2-40B4-BE49-F238E27FC236}">
                <a16:creationId xmlns:a16="http://schemas.microsoft.com/office/drawing/2014/main" id="{C2C9F078-747E-4F60-91F0-E09BC5EAC600}"/>
              </a:ext>
            </a:extLst>
          </p:cNvPr>
          <p:cNvPicPr>
            <a:picLocks noChangeAspect="1"/>
          </p:cNvPicPr>
          <p:nvPr/>
        </p:nvPicPr>
        <p:blipFill>
          <a:blip r:embed="rId9"/>
          <a:stretch>
            <a:fillRect/>
          </a:stretch>
        </p:blipFill>
        <p:spPr bwMode="auto">
          <a:xfrm>
            <a:off x="11480049" y="6083686"/>
            <a:ext cx="628651" cy="774314"/>
          </a:xfrm>
          <a:prstGeom prst="rect">
            <a:avLst/>
          </a:prstGeom>
        </p:spPr>
      </p:pic>
      <p:sp>
        <p:nvSpPr>
          <p:cNvPr id="36" name="Rectangle 35">
            <a:extLst>
              <a:ext uri="{FF2B5EF4-FFF2-40B4-BE49-F238E27FC236}">
                <a16:creationId xmlns:a16="http://schemas.microsoft.com/office/drawing/2014/main" id="{4786029C-598E-4639-8DAB-07256D7BEA93}"/>
              </a:ext>
            </a:extLst>
          </p:cNvPr>
          <p:cNvSpPr/>
          <p:nvPr/>
        </p:nvSpPr>
        <p:spPr>
          <a:xfrm>
            <a:off x="2863272" y="865413"/>
            <a:ext cx="6496166"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M02AA10, </a:t>
            </a:r>
            <a:r>
              <a:rPr lang="fr-FR" sz="1600" dirty="0"/>
              <a:t>Topiques pour douleurs articulaires et musculaires </a:t>
            </a:r>
          </a:p>
        </p:txBody>
      </p:sp>
    </p:spTree>
    <p:extLst>
      <p:ext uri="{BB962C8B-B14F-4D97-AF65-F5344CB8AC3E}">
        <p14:creationId xmlns:p14="http://schemas.microsoft.com/office/powerpoint/2010/main" val="27347961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PREDNISOLONE/ACIDE SALICYLIQUE</a:t>
            </a:r>
          </a:p>
          <a:p>
            <a:pPr>
              <a:defRPr/>
            </a:pPr>
            <a:r>
              <a:rPr lang="fr-FR" b="1" dirty="0" err="1"/>
              <a:t>Cortisal</a:t>
            </a:r>
            <a:r>
              <a:rPr lang="fr-FR" b="1" dirty="0"/>
              <a:t>® crème</a:t>
            </a:r>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60DF15CA-89CA-6E45-1082-8145A4A63267}" type="slidenum">
              <a:rPr lang="fr-FR"/>
              <a:t>123</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1" y="983279"/>
            <a:ext cx="10141746"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18" y="849147"/>
            <a:ext cx="1614486" cy="1229361"/>
          </a:xfrm>
          <a:prstGeom prst="rect">
            <a:avLst/>
          </a:prstGeom>
        </p:spPr>
      </p:pic>
      <p:sp>
        <p:nvSpPr>
          <p:cNvPr id="38" name="ZoneTexte 1"/>
          <p:cNvSpPr>
            <a:spLocks/>
          </p:cNvSpPr>
          <p:nvPr/>
        </p:nvSpPr>
        <p:spPr bwMode="auto">
          <a:xfrm>
            <a:off x="608862" y="2316023"/>
            <a:ext cx="11288639" cy="2879239"/>
          </a:xfrm>
          <a:prstGeom prst="rect">
            <a:avLst/>
          </a:prstGeom>
          <a:noFill/>
        </p:spPr>
        <p:txBody>
          <a:bodyPr wrap="square" rtlCol="0">
            <a:noAutofit/>
          </a:bodyPr>
          <a:lstStyle/>
          <a:p>
            <a:pPr lvl="0">
              <a:defRPr/>
            </a:pPr>
            <a:r>
              <a:rPr lang="fr-FR" sz="1600" u="sng" dirty="0">
                <a:solidFill>
                  <a:prstClr val="black"/>
                </a:solidFill>
                <a:hlinkClick r:id="rId3"/>
              </a:rPr>
              <a:t>Avis CT HAS du 27/04/2011</a:t>
            </a:r>
            <a:endParaRPr lang="fr-FR" sz="1600" dirty="0">
              <a:solidFill>
                <a:prstClr val="black"/>
              </a:solidFill>
            </a:endParaRPr>
          </a:p>
          <a:p>
            <a:pPr lvl="0">
              <a:defRPr/>
            </a:pPr>
            <a:r>
              <a:rPr lang="fr-FR" sz="1600" dirty="0" smtClean="0">
                <a:solidFill>
                  <a:prstClr val="black"/>
                </a:solidFill>
              </a:rPr>
              <a:t>Réévaluation </a:t>
            </a:r>
            <a:r>
              <a:rPr lang="fr-FR" sz="1600" dirty="0">
                <a:solidFill>
                  <a:prstClr val="black"/>
                </a:solidFill>
              </a:rPr>
              <a:t>due au renouvellement de l'inscription sur la liste des médicaments remboursables aux assurés sociaux.</a:t>
            </a:r>
          </a:p>
          <a:p>
            <a:pPr lvl="0">
              <a:defRPr/>
            </a:pPr>
            <a:r>
              <a:rPr lang="fr-FR" sz="1600" dirty="0">
                <a:solidFill>
                  <a:prstClr val="black"/>
                </a:solidFill>
              </a:rPr>
              <a:t>Intérêt clinique insuffisant : La pertinence de l'association de plusieurs principes actifs dans ces spécialités n'est pas démontrée. Il n'y a pas d'étude comparant ces associations fixes topiques à un AINS </a:t>
            </a:r>
            <a:r>
              <a:rPr lang="fr-FR" sz="1600" dirty="0" smtClean="0">
                <a:solidFill>
                  <a:prstClr val="black"/>
                </a:solidFill>
              </a:rPr>
              <a:t>topique </a:t>
            </a:r>
            <a:r>
              <a:rPr lang="fr-FR" sz="1600" dirty="0">
                <a:solidFill>
                  <a:prstClr val="black"/>
                </a:solidFill>
              </a:rPr>
              <a:t>seul. Existence d'alternatives thérapeutiques, notamment les topiques contenant un seul </a:t>
            </a:r>
            <a:r>
              <a:rPr lang="fr-FR" sz="1600" dirty="0" smtClean="0">
                <a:solidFill>
                  <a:prstClr val="black"/>
                </a:solidFill>
              </a:rPr>
              <a:t>AINS.</a:t>
            </a:r>
            <a:endParaRPr lang="fr-FR" sz="900" b="1" dirty="0"/>
          </a:p>
        </p:txBody>
      </p:sp>
      <p:sp>
        <p:nvSpPr>
          <p:cNvPr id="39" name="ZoneTexte 38">
            <a:extLst>
              <a:ext uri="{FF2B5EF4-FFF2-40B4-BE49-F238E27FC236}">
                <a16:creationId xmlns:a16="http://schemas.microsoft.com/office/drawing/2014/main" id="{1D98B882-98A2-4858-A0BB-8DBE581BC545}"/>
              </a:ext>
            </a:extLst>
          </p:cNvPr>
          <p:cNvSpPr txBox="1"/>
          <p:nvPr/>
        </p:nvSpPr>
        <p:spPr bwMode="auto">
          <a:xfrm>
            <a:off x="558357" y="1938870"/>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BB90EE70-2573-4893-86F7-3489091425CE}"/>
              </a:ext>
            </a:extLst>
          </p:cNvPr>
          <p:cNvPicPr>
            <a:picLocks noChangeAspect="1"/>
          </p:cNvPicPr>
          <p:nvPr/>
        </p:nvPicPr>
        <p:blipFill>
          <a:blip r:embed="rId4"/>
          <a:stretch>
            <a:fillRect/>
          </a:stretch>
        </p:blipFill>
        <p:spPr bwMode="auto">
          <a:xfrm>
            <a:off x="36106" y="1806937"/>
            <a:ext cx="572757" cy="646275"/>
          </a:xfrm>
          <a:prstGeom prst="rect">
            <a:avLst/>
          </a:prstGeom>
        </p:spPr>
      </p:pic>
      <p:sp>
        <p:nvSpPr>
          <p:cNvPr id="2" name="Rectangle 1">
            <a:extLst>
              <a:ext uri="{FF2B5EF4-FFF2-40B4-BE49-F238E27FC236}">
                <a16:creationId xmlns:a16="http://schemas.microsoft.com/office/drawing/2014/main" id="{ED6C8EB0-81A4-4E61-A651-277DF17728F5}"/>
              </a:ext>
            </a:extLst>
          </p:cNvPr>
          <p:cNvSpPr/>
          <p:nvPr/>
        </p:nvSpPr>
        <p:spPr>
          <a:xfrm>
            <a:off x="558357" y="1360309"/>
            <a:ext cx="5799025" cy="338554"/>
          </a:xfrm>
          <a:prstGeom prst="rect">
            <a:avLst/>
          </a:prstGeom>
          <a:noFill/>
          <a:ln w="19050">
            <a:solidFill>
              <a:srgbClr val="FF00FF"/>
            </a:solidFill>
          </a:ln>
        </p:spPr>
        <p:txBody>
          <a:bodyPr wrap="square" rtlCol="0">
            <a:spAutoFit/>
          </a:bodyPr>
          <a:lstStyle/>
          <a:p>
            <a:r>
              <a:rPr lang="fr-FR" sz="1600" dirty="0"/>
              <a:t>Traitement local d'appoint des tendinites et des entorses bénignes</a:t>
            </a:r>
          </a:p>
        </p:txBody>
      </p:sp>
      <p:pic>
        <p:nvPicPr>
          <p:cNvPr id="41" name="Image 40">
            <a:hlinkClick r:id="rId5" action="ppaction://hlinksldjump"/>
            <a:extLst>
              <a:ext uri="{FF2B5EF4-FFF2-40B4-BE49-F238E27FC236}">
                <a16:creationId xmlns:a16="http://schemas.microsoft.com/office/drawing/2014/main" id="{B89D1E69-A355-4EB4-959B-B82D8A8E4940}"/>
              </a:ext>
            </a:extLst>
          </p:cNvPr>
          <p:cNvPicPr>
            <a:picLocks noChangeAspect="1"/>
          </p:cNvPicPr>
          <p:nvPr/>
        </p:nvPicPr>
        <p:blipFill>
          <a:blip r:embed="rId6"/>
          <a:stretch>
            <a:fillRect/>
          </a:stretch>
        </p:blipFill>
        <p:spPr bwMode="auto">
          <a:xfrm>
            <a:off x="11480049" y="6083686"/>
            <a:ext cx="628651" cy="774314"/>
          </a:xfrm>
          <a:prstGeom prst="rect">
            <a:avLst/>
          </a:prstGeom>
        </p:spPr>
      </p:pic>
      <p:sp>
        <p:nvSpPr>
          <p:cNvPr id="3" name="Rectangle 2">
            <a:extLst>
              <a:ext uri="{FF2B5EF4-FFF2-40B4-BE49-F238E27FC236}">
                <a16:creationId xmlns:a16="http://schemas.microsoft.com/office/drawing/2014/main" id="{C21F6C17-7ADF-4183-B358-41850B9B8323}"/>
              </a:ext>
            </a:extLst>
          </p:cNvPr>
          <p:cNvSpPr/>
          <p:nvPr/>
        </p:nvSpPr>
        <p:spPr>
          <a:xfrm>
            <a:off x="3726750" y="854920"/>
            <a:ext cx="4708340"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D07XA02, </a:t>
            </a:r>
            <a:r>
              <a:rPr lang="fr-FR" sz="1600" dirty="0"/>
              <a:t>Corticoïdes, autres associations</a:t>
            </a:r>
          </a:p>
        </p:txBody>
      </p:sp>
    </p:spTree>
    <p:extLst>
      <p:ext uri="{BB962C8B-B14F-4D97-AF65-F5344CB8AC3E}">
        <p14:creationId xmlns:p14="http://schemas.microsoft.com/office/powerpoint/2010/main" val="355961535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7" name="Rectangle 6">
            <a:extLst>
              <a:ext uri="{FF2B5EF4-FFF2-40B4-BE49-F238E27FC236}">
                <a16:creationId xmlns:a16="http://schemas.microsoft.com/office/drawing/2014/main" id="{7AB3A321-34D9-4A23-899E-3CF6A9F49E5C}"/>
              </a:ext>
            </a:extLst>
          </p:cNvPr>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PREDNISOLONE/ACIDE SALICYLIQUE</a:t>
            </a:r>
          </a:p>
          <a:p>
            <a:pPr>
              <a:defRPr/>
            </a:pPr>
            <a:r>
              <a:rPr lang="fr-FR" b="1" dirty="0" err="1"/>
              <a:t>Cortisal</a:t>
            </a:r>
            <a:r>
              <a:rPr lang="fr-FR" b="1" dirty="0"/>
              <a:t>® crème</a:t>
            </a:r>
          </a:p>
        </p:txBody>
      </p:sp>
      <p:sp>
        <p:nvSpPr>
          <p:cNvPr id="5" name="Rectangle 8"/>
          <p:cNvSpPr/>
          <p:nvPr/>
        </p:nvSpPr>
        <p:spPr bwMode="auto">
          <a:xfrm>
            <a:off x="0" y="802345"/>
            <a:ext cx="12191999" cy="4571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E2E641B8-0498-8F83-7A47-A0281DC915A8}" type="slidenum">
              <a:rPr lang="fr-FR"/>
              <a:t>124</a:t>
            </a:fld>
            <a:endParaRPr lang="fr-FR"/>
          </a:p>
        </p:txBody>
      </p:sp>
      <p:sp>
        <p:nvSpPr>
          <p:cNvPr id="7" name="Organigramme : Connecteur 56"/>
          <p:cNvSpPr/>
          <p:nvPr/>
        </p:nvSpPr>
        <p:spPr bwMode="auto">
          <a:xfrm>
            <a:off x="11161092" y="177258"/>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6"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9"/>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7" y="95600"/>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8"/>
            <a:ext cx="591390" cy="1065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0" y="283858"/>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4" y="493627"/>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6" y="297008"/>
            <a:ext cx="214732" cy="16858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6" y="534098"/>
            <a:ext cx="397692" cy="995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6"/>
            <a:ext cx="121032" cy="12255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3"/>
            <a:ext cx="32890" cy="168663"/>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8" y="150588"/>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8" y="413299"/>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2"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0" y="413299"/>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2" y="163059"/>
            <a:ext cx="865711" cy="9412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8"/>
            <a:ext cx="608665" cy="2169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1"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2" y="270338"/>
            <a:ext cx="214732" cy="16858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2" y="507429"/>
            <a:ext cx="397692" cy="995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4" y="311276"/>
            <a:ext cx="121032" cy="122551"/>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4" y="68931"/>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5" y="520578"/>
            <a:ext cx="229555"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6" y="257188"/>
            <a:ext cx="246564" cy="26730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5" y="221270"/>
            <a:ext cx="183676" cy="50116"/>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1" y="154066"/>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9" y="313909"/>
            <a:ext cx="160176" cy="1269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5" y="244717"/>
            <a:ext cx="384102" cy="16462"/>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2" y="983280"/>
            <a:ext cx="10141747"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19" y="849148"/>
            <a:ext cx="1614487" cy="1229362"/>
          </a:xfrm>
          <a:prstGeom prst="rect">
            <a:avLst/>
          </a:prstGeom>
        </p:spPr>
      </p:pic>
      <p:sp>
        <p:nvSpPr>
          <p:cNvPr id="38" name="ZoneTexte 37"/>
          <p:cNvSpPr>
            <a:spLocks/>
          </p:cNvSpPr>
          <p:nvPr/>
        </p:nvSpPr>
        <p:spPr bwMode="auto">
          <a:xfrm>
            <a:off x="411124" y="4024332"/>
            <a:ext cx="11780874" cy="2092881"/>
          </a:xfrm>
          <a:prstGeom prst="rect">
            <a:avLst/>
          </a:prstGeom>
          <a:noFill/>
        </p:spPr>
        <p:txBody>
          <a:bodyPr wrap="square" rtlCol="0">
            <a:spAutoFit/>
          </a:bodyPr>
          <a:lstStyle/>
          <a:p>
            <a:pPr algn="just">
              <a:defRPr/>
            </a:pPr>
            <a:endParaRPr lang="fr-FR" dirty="0"/>
          </a:p>
          <a:p>
            <a:pPr marL="285750" indent="-285750" algn="just">
              <a:buFont typeface="Arial" panose="020B0604020202020204" pitchFamily="34" charset="0"/>
              <a:buChar char="•"/>
              <a:defRPr/>
            </a:pPr>
            <a:r>
              <a:rPr lang="fr-FR" sz="1600" b="1" i="1" u="sng" dirty="0"/>
              <a:t>Recommandations dans le traitement de l'entorse</a:t>
            </a:r>
            <a:r>
              <a:rPr lang="fr-FR" sz="1600" b="1" i="1" dirty="0"/>
              <a:t> </a:t>
            </a:r>
            <a:r>
              <a:rPr lang="fr-FR" sz="1600" b="1" dirty="0"/>
              <a:t>:</a:t>
            </a:r>
            <a:endParaRPr sz="1600" b="1" dirty="0"/>
          </a:p>
          <a:p>
            <a:pPr algn="just">
              <a:defRPr/>
            </a:pPr>
            <a:r>
              <a:rPr lang="fr-FR" sz="1600" u="none" dirty="0"/>
              <a:t>(Critères d'Ottawa pour l'entorse de cheville : âge, appui immédiat, douleur)</a:t>
            </a:r>
            <a:endParaRPr sz="1600" u="none" dirty="0"/>
          </a:p>
          <a:p>
            <a:pPr algn="just">
              <a:defRPr/>
            </a:pPr>
            <a:r>
              <a:rPr lang="fr-FR" sz="1600" u="none" dirty="0"/>
              <a:t>- Protocole GREC/RICE : Glace + Repos + Elévation du membre + compression;</a:t>
            </a:r>
            <a:endParaRPr sz="1600" u="none" dirty="0"/>
          </a:p>
          <a:p>
            <a:pPr algn="just">
              <a:defRPr/>
            </a:pPr>
            <a:r>
              <a:rPr lang="fr-FR" sz="1600" u="none" dirty="0"/>
              <a:t>- Kinésithérapie : diminution de </a:t>
            </a:r>
            <a:r>
              <a:rPr lang="fr-FR" sz="1600" dirty="0"/>
              <a:t>l'œdème, </a:t>
            </a:r>
            <a:r>
              <a:rPr lang="fr-FR" sz="1600" u="none" dirty="0"/>
              <a:t>renforcement musculaire, travail proprioceptif;</a:t>
            </a:r>
            <a:endParaRPr sz="1600" u="none" dirty="0"/>
          </a:p>
          <a:p>
            <a:pPr algn="just">
              <a:defRPr/>
            </a:pPr>
            <a:r>
              <a:rPr lang="fr-FR" sz="1600" u="none" dirty="0" smtClean="0"/>
              <a:t>- Médicaments antalgiques </a:t>
            </a:r>
            <a:r>
              <a:rPr lang="fr-FR" sz="1600" u="none" dirty="0"/>
              <a:t>: paracétamol, </a:t>
            </a:r>
            <a:r>
              <a:rPr lang="fr-FR" sz="1600" u="none" dirty="0" smtClean="0"/>
              <a:t>AINS</a:t>
            </a:r>
          </a:p>
          <a:p>
            <a:pPr algn="just">
              <a:defRPr/>
            </a:pPr>
            <a:r>
              <a:rPr lang="fr-FR" sz="1600" dirty="0" smtClean="0"/>
              <a:t>- </a:t>
            </a:r>
            <a:r>
              <a:rPr lang="fr-FR" sz="1600" u="none" dirty="0" smtClean="0"/>
              <a:t>Anticoagulants </a:t>
            </a:r>
            <a:r>
              <a:rPr lang="fr-FR" sz="1600" u="none" dirty="0"/>
              <a:t>: prévention des thromboses veineuses (cas grave ou ATCD de thromboses);</a:t>
            </a:r>
            <a:endParaRPr sz="1600" u="none" dirty="0"/>
          </a:p>
          <a:p>
            <a:pPr algn="just">
              <a:defRPr/>
            </a:pPr>
            <a:r>
              <a:rPr lang="fr-FR" sz="1600" u="none" dirty="0"/>
              <a:t>- Chirurgie pour les cas graves.</a:t>
            </a:r>
          </a:p>
        </p:txBody>
      </p:sp>
      <p:pic>
        <p:nvPicPr>
          <p:cNvPr id="39" name="Image 38">
            <a:extLst>
              <a:ext uri="{FF2B5EF4-FFF2-40B4-BE49-F238E27FC236}">
                <a16:creationId xmlns:a16="http://schemas.microsoft.com/office/drawing/2014/main" id="{19B4000A-58AE-4175-9290-0F640DC97894}"/>
              </a:ext>
            </a:extLst>
          </p:cNvPr>
          <p:cNvPicPr>
            <a:picLocks noChangeAspect="1"/>
          </p:cNvPicPr>
          <p:nvPr/>
        </p:nvPicPr>
        <p:blipFill>
          <a:blip r:embed="rId3"/>
          <a:stretch>
            <a:fillRect/>
          </a:stretch>
        </p:blipFill>
        <p:spPr bwMode="auto">
          <a:xfrm>
            <a:off x="120112" y="848123"/>
            <a:ext cx="432047" cy="684362"/>
          </a:xfrm>
          <a:prstGeom prst="rect">
            <a:avLst/>
          </a:prstGeom>
        </p:spPr>
      </p:pic>
      <p:sp>
        <p:nvSpPr>
          <p:cNvPr id="40" name="ZoneTexte 39">
            <a:extLst>
              <a:ext uri="{FF2B5EF4-FFF2-40B4-BE49-F238E27FC236}">
                <a16:creationId xmlns:a16="http://schemas.microsoft.com/office/drawing/2014/main" id="{502572C9-0436-4896-A1B9-7DB2B26815D2}"/>
              </a:ext>
            </a:extLst>
          </p:cNvPr>
          <p:cNvSpPr txBox="1"/>
          <p:nvPr/>
        </p:nvSpPr>
        <p:spPr bwMode="auto">
          <a:xfrm>
            <a:off x="552159" y="998789"/>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2" name="Rectangle 1">
            <a:extLst>
              <a:ext uri="{FF2B5EF4-FFF2-40B4-BE49-F238E27FC236}">
                <a16:creationId xmlns:a16="http://schemas.microsoft.com/office/drawing/2014/main" id="{FFBB0072-67BC-43D5-8688-5EE7D5690DB4}"/>
              </a:ext>
            </a:extLst>
          </p:cNvPr>
          <p:cNvSpPr/>
          <p:nvPr/>
        </p:nvSpPr>
        <p:spPr>
          <a:xfrm>
            <a:off x="2157505" y="6246524"/>
            <a:ext cx="9046535" cy="584775"/>
          </a:xfrm>
          <a:prstGeom prst="rect">
            <a:avLst/>
          </a:prstGeom>
        </p:spPr>
        <p:txBody>
          <a:bodyPr wrap="square">
            <a:spAutoFit/>
          </a:bodyPr>
          <a:lstStyle/>
          <a:p>
            <a:pPr>
              <a:defRPr/>
            </a:pPr>
            <a:r>
              <a:rPr lang="fr-FR" sz="1600" u="sng" dirty="0">
                <a:hlinkClick r:id="rId4"/>
              </a:rPr>
              <a:t>Rééducation de l’entorse externe de la cheville</a:t>
            </a:r>
            <a:r>
              <a:rPr lang="fr-FR" sz="1600" dirty="0"/>
              <a:t>, HAS, janvier 2000</a:t>
            </a:r>
          </a:p>
          <a:p>
            <a:pPr>
              <a:defRPr/>
            </a:pPr>
            <a:r>
              <a:rPr lang="fr-FR" sz="1600" u="sng" dirty="0" smtClean="0">
                <a:hlinkClick r:id="rId5"/>
              </a:rPr>
              <a:t>Entorse </a:t>
            </a:r>
            <a:r>
              <a:rPr lang="fr-FR" sz="1600" u="sng" dirty="0">
                <a:hlinkClick r:id="rId5"/>
              </a:rPr>
              <a:t>de la cheville</a:t>
            </a:r>
            <a:r>
              <a:rPr lang="fr-FR" sz="1600" dirty="0"/>
              <a:t>, VIDAL, juillet 2019</a:t>
            </a:r>
          </a:p>
        </p:txBody>
      </p:sp>
      <p:pic>
        <p:nvPicPr>
          <p:cNvPr id="41" name="Image 40">
            <a:extLst>
              <a:ext uri="{FF2B5EF4-FFF2-40B4-BE49-F238E27FC236}">
                <a16:creationId xmlns:a16="http://schemas.microsoft.com/office/drawing/2014/main" id="{76EF1BE8-6E68-4B23-B121-F6E0CB75A015}"/>
              </a:ext>
            </a:extLst>
          </p:cNvPr>
          <p:cNvPicPr>
            <a:picLocks noChangeAspect="1"/>
          </p:cNvPicPr>
          <p:nvPr/>
        </p:nvPicPr>
        <p:blipFill>
          <a:blip r:embed="rId6"/>
          <a:stretch>
            <a:fillRect/>
          </a:stretch>
        </p:blipFill>
        <p:spPr bwMode="auto">
          <a:xfrm>
            <a:off x="62803" y="6343407"/>
            <a:ext cx="696641" cy="406838"/>
          </a:xfrm>
          <a:prstGeom prst="rect">
            <a:avLst/>
          </a:prstGeom>
        </p:spPr>
      </p:pic>
      <p:sp>
        <p:nvSpPr>
          <p:cNvPr id="42" name="ZoneTexte 41">
            <a:extLst>
              <a:ext uri="{FF2B5EF4-FFF2-40B4-BE49-F238E27FC236}">
                <a16:creationId xmlns:a16="http://schemas.microsoft.com/office/drawing/2014/main" id="{E56023C2-A4D3-4C14-9B08-635070850CBA}"/>
              </a:ext>
            </a:extLst>
          </p:cNvPr>
          <p:cNvSpPr txBox="1"/>
          <p:nvPr/>
        </p:nvSpPr>
        <p:spPr bwMode="auto">
          <a:xfrm>
            <a:off x="799492" y="6343407"/>
            <a:ext cx="1473521" cy="369332"/>
          </a:xfrm>
          <a:prstGeom prst="rect">
            <a:avLst/>
          </a:prstGeom>
          <a:noFill/>
        </p:spPr>
        <p:txBody>
          <a:bodyPr wrap="square" rtlCol="0">
            <a:spAutoFit/>
          </a:bodyPr>
          <a:lstStyle/>
          <a:p>
            <a:r>
              <a:rPr lang="fr-FR" b="1" dirty="0">
                <a:solidFill>
                  <a:srgbClr val="000099"/>
                </a:solidFill>
              </a:rPr>
              <a:t>Source utile : </a:t>
            </a:r>
          </a:p>
        </p:txBody>
      </p:sp>
      <p:sp>
        <p:nvSpPr>
          <p:cNvPr id="43" name="Rectangle 42">
            <a:extLst>
              <a:ext uri="{FF2B5EF4-FFF2-40B4-BE49-F238E27FC236}">
                <a16:creationId xmlns:a16="http://schemas.microsoft.com/office/drawing/2014/main" id="{4F1F9C6D-0D61-4447-8F48-D09B4C73306F}"/>
              </a:ext>
            </a:extLst>
          </p:cNvPr>
          <p:cNvSpPr/>
          <p:nvPr/>
        </p:nvSpPr>
        <p:spPr bwMode="auto">
          <a:xfrm>
            <a:off x="411125" y="1477498"/>
            <a:ext cx="11880111" cy="2062103"/>
          </a:xfrm>
          <a:prstGeom prst="rect">
            <a:avLst/>
          </a:prstGeom>
        </p:spPr>
        <p:txBody>
          <a:bodyPr wrap="square">
            <a:spAutoFit/>
          </a:bodyPr>
          <a:lstStyle/>
          <a:p>
            <a:pPr marL="285750" indent="-285750" algn="just">
              <a:buFont typeface="Arial" panose="020B0604020202020204" pitchFamily="34" charset="0"/>
              <a:buChar char="•"/>
              <a:defRPr/>
            </a:pPr>
            <a:r>
              <a:rPr lang="fr-FR" sz="1600" b="1" i="1" u="sng" dirty="0"/>
              <a:t>Recommandations dans le cadre d'une tendinopathie</a:t>
            </a:r>
            <a:r>
              <a:rPr lang="fr-FR" sz="1600" b="1" i="1" dirty="0"/>
              <a:t> : </a:t>
            </a:r>
          </a:p>
          <a:p>
            <a:pPr algn="just">
              <a:defRPr/>
            </a:pPr>
            <a:r>
              <a:rPr lang="fr-FR" sz="1600" dirty="0"/>
              <a:t>- Rechercher les facteurs favorisants. Attention aux EI des médicaments comme les </a:t>
            </a:r>
            <a:r>
              <a:rPr lang="fr-FR" sz="1600" dirty="0" err="1"/>
              <a:t>fluroquinolones</a:t>
            </a:r>
            <a:r>
              <a:rPr lang="fr-FR" sz="1600" dirty="0"/>
              <a:t>, par exemple. </a:t>
            </a:r>
          </a:p>
          <a:p>
            <a:pPr algn="just">
              <a:defRPr/>
            </a:pPr>
            <a:r>
              <a:rPr lang="fr-FR" sz="1600" dirty="0"/>
              <a:t>Corriger les facteurs favorisants;</a:t>
            </a:r>
          </a:p>
          <a:p>
            <a:pPr algn="just">
              <a:defRPr/>
            </a:pPr>
            <a:r>
              <a:rPr lang="fr-FR" sz="1600" dirty="0"/>
              <a:t>- Repos : repos en phase aiguë +/- immobilisation (orthèse, plâtre), reprise de la mobilisation progressive;</a:t>
            </a:r>
          </a:p>
          <a:p>
            <a:pPr algn="just">
              <a:defRPr/>
            </a:pPr>
            <a:r>
              <a:rPr lang="fr-FR" sz="1600" dirty="0"/>
              <a:t>- Kinésithérapie : rééducation fonctionnelle</a:t>
            </a:r>
          </a:p>
          <a:p>
            <a:pPr algn="just">
              <a:defRPr/>
            </a:pPr>
            <a:r>
              <a:rPr lang="fr-FR" sz="1600" dirty="0"/>
              <a:t>- Médicaments : </a:t>
            </a:r>
            <a:r>
              <a:rPr lang="fr-FR" sz="1600" b="1" dirty="0"/>
              <a:t>stade aigu </a:t>
            </a:r>
            <a:r>
              <a:rPr lang="fr-FR" sz="1600" dirty="0"/>
              <a:t>: antidouleurs (paracétamol, AINS...) → pas d'action sur la cicatrisation, uniquement sur la douleur. </a:t>
            </a:r>
          </a:p>
          <a:p>
            <a:pPr algn="just">
              <a:defRPr/>
            </a:pPr>
            <a:r>
              <a:rPr lang="fr-FR" sz="1600" dirty="0"/>
              <a:t>Risque de rassurer faussement la personne sur l'amélioration de la tendinite/</a:t>
            </a:r>
            <a:r>
              <a:rPr lang="fr-FR" sz="1600" b="1" dirty="0"/>
              <a:t>stade chronique</a:t>
            </a:r>
            <a:r>
              <a:rPr lang="fr-FR" sz="1600" dirty="0"/>
              <a:t> : infiltration de corticoïde ; </a:t>
            </a:r>
          </a:p>
          <a:p>
            <a:pPr algn="just">
              <a:defRPr/>
            </a:pPr>
            <a:r>
              <a:rPr lang="fr-FR" sz="1600" dirty="0"/>
              <a:t>- Chirurgie pour les cas graves, après un avis d'expert</a:t>
            </a:r>
          </a:p>
        </p:txBody>
      </p:sp>
      <p:pic>
        <p:nvPicPr>
          <p:cNvPr id="44" name="Image 43">
            <a:extLst>
              <a:ext uri="{FF2B5EF4-FFF2-40B4-BE49-F238E27FC236}">
                <a16:creationId xmlns:a16="http://schemas.microsoft.com/office/drawing/2014/main" id="{60698425-54A0-41CE-B850-B99204628058}"/>
              </a:ext>
            </a:extLst>
          </p:cNvPr>
          <p:cNvPicPr>
            <a:picLocks noChangeAspect="1"/>
          </p:cNvPicPr>
          <p:nvPr/>
        </p:nvPicPr>
        <p:blipFill>
          <a:blip r:embed="rId6"/>
          <a:stretch>
            <a:fillRect/>
          </a:stretch>
        </p:blipFill>
        <p:spPr bwMode="auto">
          <a:xfrm>
            <a:off x="116181" y="3508189"/>
            <a:ext cx="696641" cy="406838"/>
          </a:xfrm>
          <a:prstGeom prst="rect">
            <a:avLst/>
          </a:prstGeom>
        </p:spPr>
      </p:pic>
      <p:sp>
        <p:nvSpPr>
          <p:cNvPr id="45" name="ZoneTexte 44">
            <a:extLst>
              <a:ext uri="{FF2B5EF4-FFF2-40B4-BE49-F238E27FC236}">
                <a16:creationId xmlns:a16="http://schemas.microsoft.com/office/drawing/2014/main" id="{81CEF1BF-4CFD-4CCE-95FD-58759C69BBFB}"/>
              </a:ext>
            </a:extLst>
          </p:cNvPr>
          <p:cNvSpPr txBox="1"/>
          <p:nvPr/>
        </p:nvSpPr>
        <p:spPr bwMode="auto">
          <a:xfrm>
            <a:off x="799492" y="3570583"/>
            <a:ext cx="3406237" cy="369332"/>
          </a:xfrm>
          <a:prstGeom prst="rect">
            <a:avLst/>
          </a:prstGeom>
          <a:noFill/>
        </p:spPr>
        <p:txBody>
          <a:bodyPr wrap="square" rtlCol="0">
            <a:spAutoFit/>
          </a:bodyPr>
          <a:lstStyle/>
          <a:p>
            <a:r>
              <a:rPr lang="fr-FR" b="1" dirty="0">
                <a:solidFill>
                  <a:srgbClr val="000099"/>
                </a:solidFill>
              </a:rPr>
              <a:t>Source utile : </a:t>
            </a:r>
          </a:p>
        </p:txBody>
      </p:sp>
      <p:sp>
        <p:nvSpPr>
          <p:cNvPr id="46" name="Rectangle 45">
            <a:extLst>
              <a:ext uri="{FF2B5EF4-FFF2-40B4-BE49-F238E27FC236}">
                <a16:creationId xmlns:a16="http://schemas.microsoft.com/office/drawing/2014/main" id="{8F8E155D-3C26-4736-AD31-B1F5FAF55C3B}"/>
              </a:ext>
            </a:extLst>
          </p:cNvPr>
          <p:cNvSpPr/>
          <p:nvPr/>
        </p:nvSpPr>
        <p:spPr bwMode="auto">
          <a:xfrm>
            <a:off x="2157505" y="3550687"/>
            <a:ext cx="8775405" cy="830997"/>
          </a:xfrm>
          <a:prstGeom prst="rect">
            <a:avLst/>
          </a:prstGeom>
        </p:spPr>
        <p:txBody>
          <a:bodyPr wrap="square">
            <a:spAutoFit/>
          </a:bodyPr>
          <a:lstStyle/>
          <a:p>
            <a:pPr>
              <a:defRPr/>
            </a:pPr>
            <a:r>
              <a:rPr lang="fr-FR" sz="1600" u="sng" dirty="0">
                <a:hlinkClick r:id="rId7"/>
              </a:rPr>
              <a:t>Avis CT HAS du 27/04/2011 </a:t>
            </a:r>
            <a:r>
              <a:rPr lang="fr-FR" sz="1600" u="sng" dirty="0">
                <a:hlinkClick r:id="rId8"/>
              </a:rPr>
              <a:t>–</a:t>
            </a:r>
            <a:r>
              <a:rPr lang="fr-FR" sz="1600" u="sng" dirty="0">
                <a:hlinkClick r:id="rId7"/>
              </a:rPr>
              <a:t> CORTISAL</a:t>
            </a:r>
            <a:endParaRPr lang="fr-FR" sz="1600" u="sng" dirty="0"/>
          </a:p>
          <a:p>
            <a:pPr>
              <a:defRPr/>
            </a:pPr>
            <a:r>
              <a:rPr lang="fr-FR" sz="1600" u="sng" dirty="0">
                <a:hlinkClick r:id="rId8"/>
              </a:rPr>
              <a:t>Le traitement des tendinopathies</a:t>
            </a:r>
            <a:r>
              <a:rPr lang="fr-FR" sz="1600" dirty="0"/>
              <a:t>, VIDAL, janvier 2020</a:t>
            </a:r>
          </a:p>
          <a:p>
            <a:pPr>
              <a:defRPr/>
            </a:pPr>
            <a:endParaRPr lang="fr-FR" sz="1600" dirty="0"/>
          </a:p>
        </p:txBody>
      </p:sp>
      <p:pic>
        <p:nvPicPr>
          <p:cNvPr id="48" name="Image 47">
            <a:hlinkClick r:id="rId9" action="ppaction://hlinksldjump"/>
            <a:extLst>
              <a:ext uri="{FF2B5EF4-FFF2-40B4-BE49-F238E27FC236}">
                <a16:creationId xmlns:a16="http://schemas.microsoft.com/office/drawing/2014/main" id="{E255C2A4-5C82-469A-8030-BD8B9A6FC893}"/>
              </a:ext>
            </a:extLst>
          </p:cNvPr>
          <p:cNvPicPr>
            <a:picLocks noChangeAspect="1"/>
          </p:cNvPicPr>
          <p:nvPr/>
        </p:nvPicPr>
        <p:blipFill>
          <a:blip r:embed="rId10"/>
          <a:stretch>
            <a:fillRect/>
          </a:stretch>
        </p:blipFill>
        <p:spPr bwMode="auto">
          <a:xfrm>
            <a:off x="11480049" y="6083686"/>
            <a:ext cx="628651" cy="774314"/>
          </a:xfrm>
          <a:prstGeom prst="rect">
            <a:avLst/>
          </a:prstGeom>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4"/>
            <a:ext cx="12191999" cy="669370"/>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800" b="0" i="0" u="none" strike="noStrike" cap="none" spc="0" dirty="0">
                <a:solidFill>
                  <a:schemeClr val="lt1"/>
                </a:solidFill>
                <a:latin typeface="+mn-lt"/>
                <a:ea typeface="+mn-ea"/>
                <a:cs typeface="+mn-cs"/>
              </a:rPr>
              <a:t>METHOCARBAMOL</a:t>
            </a:r>
          </a:p>
          <a:p>
            <a:pPr>
              <a:defRPr/>
            </a:pPr>
            <a:r>
              <a:rPr lang="fr-FR" b="1" dirty="0" err="1"/>
              <a:t>Lumirelax</a:t>
            </a:r>
            <a:r>
              <a:rPr lang="fr-FR" b="1" dirty="0"/>
              <a:t>® 500 mg </a:t>
            </a:r>
            <a:r>
              <a:rPr lang="fr-FR" b="1" dirty="0" err="1"/>
              <a:t>cpr</a:t>
            </a:r>
            <a:r>
              <a:rPr lang="fr-FR" b="1" dirty="0"/>
              <a:t> et 10% crème</a:t>
            </a:r>
            <a:r>
              <a:rPr lang="fr-FR" sz="1800" b="1" i="0" u="none" strike="noStrike" cap="none" spc="0" dirty="0">
                <a:solidFill>
                  <a:schemeClr val="lt1"/>
                </a:solidFill>
                <a:latin typeface="+mn-lt"/>
                <a:ea typeface="+mn-ea"/>
                <a:cs typeface="+mn-cs"/>
              </a:rPr>
              <a:t> </a:t>
            </a:r>
            <a:endParaRPr b="1" dirty="0"/>
          </a:p>
        </p:txBody>
      </p:sp>
      <p:sp>
        <p:nvSpPr>
          <p:cNvPr id="5" name="Rectangle 8"/>
          <p:cNvSpPr/>
          <p:nvPr/>
        </p:nvSpPr>
        <p:spPr bwMode="auto">
          <a:xfrm>
            <a:off x="0" y="802345"/>
            <a:ext cx="12191999" cy="45718"/>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226F6595-325C-90FA-BED4-B9AB34BA667E}" type="slidenum">
              <a:rPr lang="fr-FR"/>
              <a:t>125</a:t>
            </a:fld>
            <a:endParaRPr lang="fr-FR"/>
          </a:p>
        </p:txBody>
      </p:sp>
      <p:sp>
        <p:nvSpPr>
          <p:cNvPr id="7" name="Organigramme : Connecteur 56"/>
          <p:cNvSpPr/>
          <p:nvPr/>
        </p:nvSpPr>
        <p:spPr bwMode="auto">
          <a:xfrm>
            <a:off x="11161092" y="177258"/>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6"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9"/>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7" y="95600"/>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8"/>
            <a:ext cx="591390" cy="1065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0" y="283858"/>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4" y="493627"/>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6" y="297008"/>
            <a:ext cx="214732" cy="16858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6" y="534098"/>
            <a:ext cx="397692" cy="995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6"/>
            <a:ext cx="121032" cy="12255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3"/>
            <a:ext cx="32890" cy="168663"/>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8" y="150588"/>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8" y="413299"/>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2"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0" y="413299"/>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2" y="163059"/>
            <a:ext cx="865711" cy="9412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8"/>
            <a:ext cx="608665" cy="2169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1"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2" y="270338"/>
            <a:ext cx="214732" cy="16858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2" y="507429"/>
            <a:ext cx="397692" cy="995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4" y="311276"/>
            <a:ext cx="121032" cy="122551"/>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4" y="68931"/>
            <a:ext cx="179573" cy="188257"/>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5" y="520578"/>
            <a:ext cx="229555"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6" y="257188"/>
            <a:ext cx="246564" cy="26730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5" y="221270"/>
            <a:ext cx="183676" cy="50116"/>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1" y="154066"/>
            <a:ext cx="268940" cy="2268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9" y="313909"/>
            <a:ext cx="160176" cy="1269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5" y="244717"/>
            <a:ext cx="384102" cy="16462"/>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2" y="983280"/>
            <a:ext cx="10141747"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19" y="849148"/>
            <a:ext cx="1614487" cy="1229362"/>
          </a:xfrm>
          <a:prstGeom prst="rect">
            <a:avLst/>
          </a:prstGeom>
        </p:spPr>
      </p:pic>
      <p:sp>
        <p:nvSpPr>
          <p:cNvPr id="38" name="ZoneTexte 1"/>
          <p:cNvSpPr>
            <a:spLocks/>
          </p:cNvSpPr>
          <p:nvPr/>
        </p:nvSpPr>
        <p:spPr bwMode="auto">
          <a:xfrm>
            <a:off x="571568" y="2551112"/>
            <a:ext cx="11360488" cy="1619765"/>
          </a:xfrm>
          <a:prstGeom prst="rect">
            <a:avLst/>
          </a:prstGeom>
          <a:noFill/>
        </p:spPr>
        <p:txBody>
          <a:bodyPr wrap="square" rtlCol="0">
            <a:noAutofit/>
          </a:bodyPr>
          <a:lstStyle/>
          <a:p>
            <a:pPr algn="just">
              <a:defRPr/>
            </a:pPr>
            <a:r>
              <a:rPr lang="fr-FR" sz="1600" u="sng" dirty="0">
                <a:hlinkClick r:id="rId3"/>
              </a:rPr>
              <a:t>Avis CT HAS du 22/06/2011</a:t>
            </a:r>
            <a:endParaRPr lang="fr-FR" sz="1600" dirty="0"/>
          </a:p>
          <a:p>
            <a:pPr algn="just">
              <a:defRPr/>
            </a:pPr>
            <a:r>
              <a:rPr lang="fr-FR" sz="1600" b="0" i="0" u="none" strike="noStrike" cap="none" spc="0" dirty="0" smtClean="0">
                <a:solidFill>
                  <a:schemeClr val="tx1"/>
                </a:solidFill>
              </a:rPr>
              <a:t>Compte </a:t>
            </a:r>
            <a:r>
              <a:rPr lang="fr-FR" sz="1600" b="0" i="0" u="none" strike="noStrike" cap="none" spc="0" dirty="0">
                <a:solidFill>
                  <a:schemeClr val="tx1"/>
                </a:solidFill>
              </a:rPr>
              <a:t>tenu de l'absence de caractère majeur de gravité de ces affections, d'une efficacité et d'une place dans la stratégie thérapeutique non évaluables, </a:t>
            </a:r>
            <a:r>
              <a:rPr lang="fr-FR" sz="1600" b="0" i="0" u="none" strike="noStrike" cap="none" spc="0" dirty="0" err="1">
                <a:solidFill>
                  <a:schemeClr val="tx1"/>
                </a:solidFill>
              </a:rPr>
              <a:t>Lumirelax</a:t>
            </a:r>
            <a:r>
              <a:rPr lang="fr-FR" sz="1600" b="0" i="0" u="none" strike="noStrike" cap="none" spc="0" dirty="0">
                <a:solidFill>
                  <a:schemeClr val="tx1"/>
                </a:solidFill>
              </a:rPr>
              <a:t> ne présente pas d'intérêt en termes de santé publique. Le SMR du </a:t>
            </a:r>
            <a:r>
              <a:rPr lang="fr-FR" sz="1600" b="0" i="0" u="none" strike="noStrike" cap="none" spc="0" dirty="0" err="1">
                <a:solidFill>
                  <a:schemeClr val="tx1"/>
                </a:solidFill>
              </a:rPr>
              <a:t>Lumirelax</a:t>
            </a:r>
            <a:r>
              <a:rPr lang="fr-FR" sz="1600" b="0" i="0" u="none" strike="noStrike" cap="none" spc="0" dirty="0">
                <a:solidFill>
                  <a:schemeClr val="tx1"/>
                </a:solidFill>
              </a:rPr>
              <a:t>® reste insuffisant pour justifier sa prise en charge par la solidarité nationale. Avis favorable à la radiation de la liste des spécialités remboursables aux assurés sociaux et de la liste des médicaments agréés à l'usage des collectivités et divers services publics.</a:t>
            </a:r>
          </a:p>
        </p:txBody>
      </p:sp>
      <p:sp>
        <p:nvSpPr>
          <p:cNvPr id="2" name="Rectangle 1">
            <a:extLst>
              <a:ext uri="{FF2B5EF4-FFF2-40B4-BE49-F238E27FC236}">
                <a16:creationId xmlns:a16="http://schemas.microsoft.com/office/drawing/2014/main" id="{DE9944F9-255C-4561-9D11-54C061F2A74C}"/>
              </a:ext>
            </a:extLst>
          </p:cNvPr>
          <p:cNvSpPr/>
          <p:nvPr/>
        </p:nvSpPr>
        <p:spPr>
          <a:xfrm>
            <a:off x="545271" y="4785096"/>
            <a:ext cx="11235603" cy="1077218"/>
          </a:xfrm>
          <a:prstGeom prst="rect">
            <a:avLst/>
          </a:prstGeom>
        </p:spPr>
        <p:txBody>
          <a:bodyPr wrap="square">
            <a:spAutoFit/>
          </a:bodyPr>
          <a:lstStyle/>
          <a:p>
            <a:pPr algn="just">
              <a:defRPr/>
            </a:pPr>
            <a:r>
              <a:rPr lang="fr-FR" sz="1600" dirty="0"/>
              <a:t>Somnolence, surtout à doses élevées ; rarement des réactions cutanées (éruption, prurit, urticaire), fièvre, conjonctivite avec congestion nasale et exceptionnellement des vertiges, nausées, céphalées, anorexie et vision trouble. </a:t>
            </a:r>
          </a:p>
          <a:p>
            <a:pPr>
              <a:defRPr/>
            </a:pPr>
            <a:r>
              <a:rPr lang="fr-FR" sz="1600" dirty="0"/>
              <a:t>Déclaration d’effets indésirables sur la base ANSM - </a:t>
            </a:r>
            <a:r>
              <a:rPr lang="fr-FR" sz="1600" dirty="0">
                <a:hlinkClick r:id="rId4"/>
              </a:rPr>
              <a:t>https://</a:t>
            </a:r>
            <a:r>
              <a:rPr lang="fr-FR" sz="1600" dirty="0" smtClean="0">
                <a:hlinkClick r:id="rId4"/>
              </a:rPr>
              <a:t>data.ansm.sante.fr/specialite/67212035</a:t>
            </a:r>
            <a:endParaRPr lang="fr-FR" sz="1600" dirty="0" smtClean="0"/>
          </a:p>
          <a:p>
            <a:pPr>
              <a:defRPr/>
            </a:pPr>
            <a:endParaRPr lang="fr-FR" sz="1600" dirty="0"/>
          </a:p>
        </p:txBody>
      </p:sp>
      <p:sp>
        <p:nvSpPr>
          <p:cNvPr id="3" name="Rectangle 2">
            <a:extLst>
              <a:ext uri="{FF2B5EF4-FFF2-40B4-BE49-F238E27FC236}">
                <a16:creationId xmlns:a16="http://schemas.microsoft.com/office/drawing/2014/main" id="{A6C094EE-7321-4E8D-A22B-BDDD31BBECD2}"/>
              </a:ext>
            </a:extLst>
          </p:cNvPr>
          <p:cNvSpPr/>
          <p:nvPr/>
        </p:nvSpPr>
        <p:spPr>
          <a:xfrm>
            <a:off x="156509" y="1403484"/>
            <a:ext cx="7031100" cy="338554"/>
          </a:xfrm>
          <a:prstGeom prst="rect">
            <a:avLst/>
          </a:prstGeom>
          <a:noFill/>
          <a:ln w="19050">
            <a:solidFill>
              <a:srgbClr val="FF00FF"/>
            </a:solidFill>
          </a:ln>
        </p:spPr>
        <p:txBody>
          <a:bodyPr wrap="square" rtlCol="0">
            <a:spAutoFit/>
          </a:bodyPr>
          <a:lstStyle/>
          <a:p>
            <a:r>
              <a:rPr lang="fr-FR" sz="1600" dirty="0"/>
              <a:t>Traitement d'appoint des contractures musculaires douloureuses en rhumatologie</a:t>
            </a:r>
          </a:p>
        </p:txBody>
      </p:sp>
      <p:sp>
        <p:nvSpPr>
          <p:cNvPr id="39" name="ZoneTexte 38">
            <a:extLst>
              <a:ext uri="{FF2B5EF4-FFF2-40B4-BE49-F238E27FC236}">
                <a16:creationId xmlns:a16="http://schemas.microsoft.com/office/drawing/2014/main" id="{13B51CB3-272B-42B7-888F-A8E44CFC4C83}"/>
              </a:ext>
            </a:extLst>
          </p:cNvPr>
          <p:cNvSpPr txBox="1"/>
          <p:nvPr/>
        </p:nvSpPr>
        <p:spPr bwMode="auto">
          <a:xfrm>
            <a:off x="545271" y="4458332"/>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 : </a:t>
            </a:r>
            <a:endParaRPr lang="fr-FR" dirty="0">
              <a:solidFill>
                <a:srgbClr val="000099"/>
              </a:solidFill>
            </a:endParaRPr>
          </a:p>
        </p:txBody>
      </p:sp>
      <p:pic>
        <p:nvPicPr>
          <p:cNvPr id="40" name="Graphique 39" descr="Avertissement">
            <a:extLst>
              <a:ext uri="{FF2B5EF4-FFF2-40B4-BE49-F238E27FC236}">
                <a16:creationId xmlns:a16="http://schemas.microsoft.com/office/drawing/2014/main" id="{D08D7B21-DFB7-4F46-8FC2-505019CDC49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bwMode="auto">
          <a:xfrm>
            <a:off x="60664" y="4361276"/>
            <a:ext cx="510904" cy="510904"/>
          </a:xfrm>
          <a:prstGeom prst="rect">
            <a:avLst/>
          </a:prstGeom>
        </p:spPr>
      </p:pic>
      <p:sp>
        <p:nvSpPr>
          <p:cNvPr id="41" name="ZoneTexte 40">
            <a:extLst>
              <a:ext uri="{FF2B5EF4-FFF2-40B4-BE49-F238E27FC236}">
                <a16:creationId xmlns:a16="http://schemas.microsoft.com/office/drawing/2014/main" id="{675584D2-C25C-4195-AC2E-02A7083660D6}"/>
              </a:ext>
            </a:extLst>
          </p:cNvPr>
          <p:cNvSpPr txBox="1"/>
          <p:nvPr/>
        </p:nvSpPr>
        <p:spPr bwMode="auto">
          <a:xfrm>
            <a:off x="558357" y="2172782"/>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2" name="Image 41">
            <a:extLst>
              <a:ext uri="{FF2B5EF4-FFF2-40B4-BE49-F238E27FC236}">
                <a16:creationId xmlns:a16="http://schemas.microsoft.com/office/drawing/2014/main" id="{F47173E5-E745-4C57-B1E7-E6E890607E6F}"/>
              </a:ext>
            </a:extLst>
          </p:cNvPr>
          <p:cNvPicPr>
            <a:picLocks noChangeAspect="1"/>
          </p:cNvPicPr>
          <p:nvPr/>
        </p:nvPicPr>
        <p:blipFill>
          <a:blip r:embed="rId7"/>
          <a:stretch>
            <a:fillRect/>
          </a:stretch>
        </p:blipFill>
        <p:spPr bwMode="auto">
          <a:xfrm>
            <a:off x="36106" y="2040849"/>
            <a:ext cx="572757" cy="646275"/>
          </a:xfrm>
          <a:prstGeom prst="rect">
            <a:avLst/>
          </a:prstGeom>
        </p:spPr>
      </p:pic>
      <p:sp>
        <p:nvSpPr>
          <p:cNvPr id="46" name="ZoneTexte 45">
            <a:extLst>
              <a:ext uri="{FF2B5EF4-FFF2-40B4-BE49-F238E27FC236}">
                <a16:creationId xmlns:a16="http://schemas.microsoft.com/office/drawing/2014/main" id="{C0575D93-FA9F-406C-B787-3BEE138B44B6}"/>
              </a:ext>
            </a:extLst>
          </p:cNvPr>
          <p:cNvSpPr txBox="1"/>
          <p:nvPr/>
        </p:nvSpPr>
        <p:spPr bwMode="auto">
          <a:xfrm>
            <a:off x="653291" y="6041013"/>
            <a:ext cx="10279617"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a:t>
            </a:r>
          </a:p>
          <a:p>
            <a:pPr>
              <a:defRPr/>
            </a:pPr>
            <a:r>
              <a:rPr lang="fr-FR" sz="1600" b="1" i="1" u="sng" dirty="0">
                <a:solidFill>
                  <a:srgbClr val="0070C0"/>
                </a:solidFill>
                <a:hlinkClick r:id="rId8" action="ppaction://hlinksldjump"/>
              </a:rPr>
              <a:t>Consulter les recommandations dans le cadre d’une contracture musculaire et lombalgie commune  </a:t>
            </a:r>
            <a:endParaRPr lang="fr-FR" sz="1600" b="1" i="1" u="sng" dirty="0">
              <a:solidFill>
                <a:srgbClr val="0070C0"/>
              </a:solidFill>
            </a:endParaRPr>
          </a:p>
        </p:txBody>
      </p:sp>
      <p:pic>
        <p:nvPicPr>
          <p:cNvPr id="47" name="Image 46">
            <a:extLst>
              <a:ext uri="{FF2B5EF4-FFF2-40B4-BE49-F238E27FC236}">
                <a16:creationId xmlns:a16="http://schemas.microsoft.com/office/drawing/2014/main" id="{8C093B6A-F526-4FD6-A00C-9B977852BCFD}"/>
              </a:ext>
            </a:extLst>
          </p:cNvPr>
          <p:cNvPicPr>
            <a:picLocks noChangeAspect="1"/>
          </p:cNvPicPr>
          <p:nvPr/>
        </p:nvPicPr>
        <p:blipFill>
          <a:blip r:embed="rId9"/>
          <a:stretch>
            <a:fillRect/>
          </a:stretch>
        </p:blipFill>
        <p:spPr bwMode="auto">
          <a:xfrm>
            <a:off x="181414" y="5788948"/>
            <a:ext cx="432047" cy="684362"/>
          </a:xfrm>
          <a:prstGeom prst="rect">
            <a:avLst/>
          </a:prstGeom>
        </p:spPr>
      </p:pic>
      <p:pic>
        <p:nvPicPr>
          <p:cNvPr id="45" name="Image 44">
            <a:hlinkClick r:id="rId10" action="ppaction://hlinksldjump"/>
            <a:extLst>
              <a:ext uri="{FF2B5EF4-FFF2-40B4-BE49-F238E27FC236}">
                <a16:creationId xmlns:a16="http://schemas.microsoft.com/office/drawing/2014/main" id="{9D00A6B5-4AB8-4FD8-88C8-81FC1EAE008A}"/>
              </a:ext>
            </a:extLst>
          </p:cNvPr>
          <p:cNvPicPr>
            <a:picLocks noChangeAspect="1"/>
          </p:cNvPicPr>
          <p:nvPr/>
        </p:nvPicPr>
        <p:blipFill>
          <a:blip r:embed="rId11"/>
          <a:stretch>
            <a:fillRect/>
          </a:stretch>
        </p:blipFill>
        <p:spPr bwMode="auto">
          <a:xfrm>
            <a:off x="11480049" y="6083686"/>
            <a:ext cx="628651" cy="774314"/>
          </a:xfrm>
          <a:prstGeom prst="rect">
            <a:avLst/>
          </a:prstGeom>
        </p:spPr>
      </p:pic>
      <p:sp>
        <p:nvSpPr>
          <p:cNvPr id="43" name="Rectangle 42">
            <a:extLst>
              <a:ext uri="{FF2B5EF4-FFF2-40B4-BE49-F238E27FC236}">
                <a16:creationId xmlns:a16="http://schemas.microsoft.com/office/drawing/2014/main" id="{E16A5993-6212-4098-8F88-6818429AC81B}"/>
              </a:ext>
            </a:extLst>
          </p:cNvPr>
          <p:cNvSpPr/>
          <p:nvPr/>
        </p:nvSpPr>
        <p:spPr>
          <a:xfrm>
            <a:off x="3418199" y="873607"/>
            <a:ext cx="4717958"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M03BA03, </a:t>
            </a:r>
            <a:r>
              <a:rPr lang="fr-FR" sz="1600" dirty="0"/>
              <a:t>Myorelaxants à action centrale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fr-FR" dirty="0">
                <a:solidFill>
                  <a:prstClr val="white"/>
                </a:solidFill>
              </a:rPr>
              <a:t>THIOCOLCHICOSIDE</a:t>
            </a:r>
          </a:p>
          <a:p>
            <a:pPr lvl="0">
              <a:defRPr/>
            </a:pPr>
            <a:r>
              <a:rPr lang="fr-FR" b="1" dirty="0" err="1">
                <a:solidFill>
                  <a:prstClr val="white"/>
                </a:solidFill>
              </a:rPr>
              <a:t>Coltramyl</a:t>
            </a:r>
            <a:r>
              <a:rPr lang="fr-FR" b="1" dirty="0">
                <a:solidFill>
                  <a:prstClr val="white"/>
                </a:solidFill>
              </a:rPr>
              <a:t>® et </a:t>
            </a:r>
            <a:r>
              <a:rPr lang="fr-FR" b="1" dirty="0" err="1">
                <a:solidFill>
                  <a:prstClr val="white"/>
                </a:solidFill>
              </a:rPr>
              <a:t>Miorel</a:t>
            </a:r>
            <a:r>
              <a:rPr lang="fr-FR" b="1" dirty="0">
                <a:solidFill>
                  <a:prstClr val="white"/>
                </a:solidFill>
              </a:rPr>
              <a:t>® 4 mg cps et </a:t>
            </a:r>
            <a:r>
              <a:rPr lang="fr-FR" b="1" dirty="0" err="1">
                <a:solidFill>
                  <a:prstClr val="white"/>
                </a:solidFill>
              </a:rPr>
              <a:t>inj</a:t>
            </a:r>
            <a:r>
              <a:rPr lang="fr-FR" b="1" dirty="0">
                <a:solidFill>
                  <a:prstClr val="white"/>
                </a:solidFill>
              </a:rPr>
              <a:t>, </a:t>
            </a:r>
            <a:r>
              <a:rPr lang="fr-FR" b="1" dirty="0" err="1">
                <a:solidFill>
                  <a:prstClr val="white"/>
                </a:solidFill>
              </a:rPr>
              <a:t>Myoplege</a:t>
            </a:r>
            <a:r>
              <a:rPr lang="fr-FR" b="1" dirty="0">
                <a:solidFill>
                  <a:prstClr val="white"/>
                </a:solidFill>
              </a:rPr>
              <a:t>® et spécialités génériques</a:t>
            </a:r>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0748FEA-6A1E-0A19-BBB1-2DF9FC3A5643}" type="slidenum">
              <a:rPr lang="fr-FR"/>
              <a:t>126</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18" y="849147"/>
            <a:ext cx="1614486" cy="1229361"/>
          </a:xfrm>
          <a:prstGeom prst="rect">
            <a:avLst/>
          </a:prstGeom>
        </p:spPr>
      </p:pic>
      <p:sp>
        <p:nvSpPr>
          <p:cNvPr id="38" name="ZoneTexte 1"/>
          <p:cNvSpPr>
            <a:spLocks/>
          </p:cNvSpPr>
          <p:nvPr/>
        </p:nvSpPr>
        <p:spPr bwMode="auto">
          <a:xfrm>
            <a:off x="592462" y="2495978"/>
            <a:ext cx="11613714" cy="2081784"/>
          </a:xfrm>
          <a:prstGeom prst="rect">
            <a:avLst/>
          </a:prstGeom>
          <a:noFill/>
        </p:spPr>
        <p:txBody>
          <a:bodyPr wrap="square" rtlCol="0">
            <a:noAutofit/>
          </a:bodyPr>
          <a:lstStyle/>
          <a:p>
            <a:pPr lvl="0" algn="just">
              <a:defRPr/>
            </a:pPr>
            <a:r>
              <a:rPr lang="fr-FR" sz="1600" u="sng" dirty="0">
                <a:solidFill>
                  <a:prstClr val="black"/>
                </a:solidFill>
                <a:hlinkClick r:id="rId3"/>
              </a:rPr>
              <a:t>Avis CT HAS du 20/07/2016</a:t>
            </a:r>
            <a:endParaRPr lang="fr-FR" sz="1600" dirty="0">
              <a:solidFill>
                <a:prstClr val="black"/>
              </a:solidFill>
            </a:endParaRPr>
          </a:p>
          <a:p>
            <a:pPr lvl="0" algn="just">
              <a:defRPr/>
            </a:pPr>
            <a:r>
              <a:rPr lang="fr-FR" sz="1600" dirty="0">
                <a:solidFill>
                  <a:prstClr val="black"/>
                </a:solidFill>
              </a:rPr>
              <a:t>Réévaluation : efficacité au mieux modeste et risque d'effets indésirables graves : risque d'aneuploïdie, réactions d'hypersensibilité, réactions cutanées, troubles gastro-intestinaux, troubles </a:t>
            </a:r>
            <a:r>
              <a:rPr lang="fr-FR" sz="1600" dirty="0" err="1">
                <a:solidFill>
                  <a:prstClr val="black"/>
                </a:solidFill>
              </a:rPr>
              <a:t>neuro-psychiques</a:t>
            </a:r>
            <a:r>
              <a:rPr lang="fr-FR" sz="1600" dirty="0">
                <a:solidFill>
                  <a:prstClr val="black"/>
                </a:solidFill>
              </a:rPr>
              <a:t>, atteintes hépatiques (en association avec les AINS ou le paracétamol), risque </a:t>
            </a:r>
            <a:r>
              <a:rPr lang="fr-FR" sz="1600" dirty="0" err="1">
                <a:solidFill>
                  <a:prstClr val="black"/>
                </a:solidFill>
              </a:rPr>
              <a:t>aneugénique</a:t>
            </a:r>
            <a:r>
              <a:rPr lang="fr-FR" sz="1600" dirty="0">
                <a:solidFill>
                  <a:prstClr val="black"/>
                </a:solidFill>
              </a:rPr>
              <a:t> préoccupant car pouvant induire une </a:t>
            </a:r>
            <a:r>
              <a:rPr lang="fr-FR" sz="1600" dirty="0" err="1">
                <a:solidFill>
                  <a:prstClr val="black"/>
                </a:solidFill>
              </a:rPr>
              <a:t>tératogénécité</a:t>
            </a:r>
            <a:r>
              <a:rPr lang="fr-FR" sz="1600" dirty="0">
                <a:solidFill>
                  <a:prstClr val="black"/>
                </a:solidFill>
              </a:rPr>
              <a:t>, </a:t>
            </a:r>
            <a:r>
              <a:rPr lang="fr-FR" sz="1600" dirty="0" err="1">
                <a:solidFill>
                  <a:prstClr val="black"/>
                </a:solidFill>
              </a:rPr>
              <a:t>embryotoxicité</a:t>
            </a:r>
            <a:r>
              <a:rPr lang="fr-FR" sz="1600" dirty="0">
                <a:solidFill>
                  <a:prstClr val="black"/>
                </a:solidFill>
              </a:rPr>
              <a:t>/avortement spontané, baisse de la fertilité masculine et des cancers.</a:t>
            </a:r>
          </a:p>
          <a:p>
            <a:pPr lvl="0" algn="just">
              <a:defRPr/>
            </a:pPr>
            <a:r>
              <a:rPr lang="fr-FR" sz="1600" dirty="0">
                <a:solidFill>
                  <a:prstClr val="black"/>
                </a:solidFill>
              </a:rPr>
              <a:t>→ Rapport efficacité/effets indésirables mal établi.</a:t>
            </a:r>
          </a:p>
          <a:p>
            <a:pPr algn="just">
              <a:defRPr/>
            </a:pPr>
            <a:endParaRPr lang="fr-FR" sz="1600" dirty="0"/>
          </a:p>
          <a:p>
            <a:pPr algn="just">
              <a:defRPr/>
            </a:pPr>
            <a:endParaRPr sz="1600" dirty="0"/>
          </a:p>
        </p:txBody>
      </p:sp>
      <p:sp>
        <p:nvSpPr>
          <p:cNvPr id="2" name="Rectangle 1">
            <a:extLst>
              <a:ext uri="{FF2B5EF4-FFF2-40B4-BE49-F238E27FC236}">
                <a16:creationId xmlns:a16="http://schemas.microsoft.com/office/drawing/2014/main" id="{B346E587-A38C-427E-AF49-EACFF01E774F}"/>
              </a:ext>
            </a:extLst>
          </p:cNvPr>
          <p:cNvSpPr/>
          <p:nvPr/>
        </p:nvSpPr>
        <p:spPr>
          <a:xfrm>
            <a:off x="370975" y="1323643"/>
            <a:ext cx="8572629" cy="584775"/>
          </a:xfrm>
          <a:prstGeom prst="rect">
            <a:avLst/>
          </a:prstGeom>
          <a:noFill/>
          <a:ln w="19050">
            <a:solidFill>
              <a:srgbClr val="FF00FF"/>
            </a:solidFill>
          </a:ln>
        </p:spPr>
        <p:txBody>
          <a:bodyPr wrap="square" rtlCol="0">
            <a:spAutoFit/>
          </a:bodyPr>
          <a:lstStyle/>
          <a:p>
            <a:r>
              <a:rPr lang="fr-FR" sz="1600" dirty="0"/>
              <a:t>Traitement d'appoint des contractures musculaires douloureuses en cas de pathologie rachidienne aiguë chez les adultes et les adolescents de plus de 16 ans.</a:t>
            </a:r>
          </a:p>
        </p:txBody>
      </p:sp>
      <p:sp>
        <p:nvSpPr>
          <p:cNvPr id="3" name="Rectangle 2">
            <a:extLst>
              <a:ext uri="{FF2B5EF4-FFF2-40B4-BE49-F238E27FC236}">
                <a16:creationId xmlns:a16="http://schemas.microsoft.com/office/drawing/2014/main" id="{ED749D95-FCF0-47F0-A561-8851C9F54145}"/>
              </a:ext>
            </a:extLst>
          </p:cNvPr>
          <p:cNvSpPr/>
          <p:nvPr/>
        </p:nvSpPr>
        <p:spPr>
          <a:xfrm>
            <a:off x="547064" y="4703068"/>
            <a:ext cx="11519602" cy="1323439"/>
          </a:xfrm>
          <a:prstGeom prst="rect">
            <a:avLst/>
          </a:prstGeom>
        </p:spPr>
        <p:txBody>
          <a:bodyPr wrap="square">
            <a:spAutoFit/>
          </a:bodyPr>
          <a:lstStyle/>
          <a:p>
            <a:pPr lvl="0" algn="just">
              <a:defRPr/>
            </a:pPr>
            <a:r>
              <a:rPr lang="fr-FR" sz="1600" dirty="0">
                <a:solidFill>
                  <a:prstClr val="black"/>
                </a:solidFill>
              </a:rPr>
              <a:t>Risque d'aneuploïdie, réactions d'hypersensibilité, réactions cutanées, troubles gastro-intestinaux, troubles </a:t>
            </a:r>
            <a:r>
              <a:rPr lang="fr-FR" sz="1600" dirty="0" err="1">
                <a:solidFill>
                  <a:prstClr val="black"/>
                </a:solidFill>
              </a:rPr>
              <a:t>neuro-psychiques</a:t>
            </a:r>
            <a:r>
              <a:rPr lang="fr-FR" sz="1600" dirty="0">
                <a:solidFill>
                  <a:prstClr val="black"/>
                </a:solidFill>
              </a:rPr>
              <a:t>, atteintes hépatiques, risque </a:t>
            </a:r>
            <a:r>
              <a:rPr lang="fr-FR" sz="1600" dirty="0" err="1">
                <a:solidFill>
                  <a:prstClr val="black"/>
                </a:solidFill>
              </a:rPr>
              <a:t>aneugénique</a:t>
            </a:r>
            <a:r>
              <a:rPr lang="fr-FR" sz="1600" dirty="0">
                <a:solidFill>
                  <a:prstClr val="black"/>
                </a:solidFill>
              </a:rPr>
              <a:t> préoccupant car pouvant induire une </a:t>
            </a:r>
            <a:r>
              <a:rPr lang="fr-FR" sz="1600" dirty="0" err="1">
                <a:solidFill>
                  <a:prstClr val="black"/>
                </a:solidFill>
              </a:rPr>
              <a:t>tératogénécité</a:t>
            </a:r>
            <a:r>
              <a:rPr lang="fr-FR" sz="1600" dirty="0">
                <a:solidFill>
                  <a:prstClr val="black"/>
                </a:solidFill>
              </a:rPr>
              <a:t>, </a:t>
            </a:r>
            <a:r>
              <a:rPr lang="fr-FR" sz="1600" dirty="0" err="1">
                <a:solidFill>
                  <a:prstClr val="black"/>
                </a:solidFill>
              </a:rPr>
              <a:t>embryotoxicité</a:t>
            </a:r>
            <a:r>
              <a:rPr lang="fr-FR" sz="1600" dirty="0">
                <a:solidFill>
                  <a:prstClr val="black"/>
                </a:solidFill>
              </a:rPr>
              <a:t>/avortement spontané, baisse de la fertilité masculine et des cancers.</a:t>
            </a:r>
          </a:p>
          <a:p>
            <a:pPr lvl="0" algn="just">
              <a:defRPr/>
            </a:pPr>
            <a:r>
              <a:rPr lang="fr-FR" sz="1600" dirty="0">
                <a:solidFill>
                  <a:prstClr val="black"/>
                </a:solidFill>
              </a:rPr>
              <a:t>Déclaration d’effets indésirables sur la base ANSM - </a:t>
            </a:r>
            <a:r>
              <a:rPr lang="fr-FR" sz="1600" dirty="0">
                <a:solidFill>
                  <a:prstClr val="black"/>
                </a:solidFill>
                <a:hlinkClick r:id="rId4"/>
              </a:rPr>
              <a:t>https://</a:t>
            </a:r>
            <a:r>
              <a:rPr lang="fr-FR" sz="1600" dirty="0" smtClean="0">
                <a:solidFill>
                  <a:prstClr val="black"/>
                </a:solidFill>
                <a:hlinkClick r:id="rId4"/>
              </a:rPr>
              <a:t>data.ansm.sante.fr/specialite/64045168</a:t>
            </a:r>
            <a:endParaRPr lang="fr-FR" sz="1600" dirty="0" smtClean="0">
              <a:solidFill>
                <a:prstClr val="black"/>
              </a:solidFill>
            </a:endParaRPr>
          </a:p>
          <a:p>
            <a:pPr lvl="0" algn="just">
              <a:defRPr/>
            </a:pPr>
            <a:endParaRPr lang="fr-FR" sz="1600" dirty="0">
              <a:solidFill>
                <a:prstClr val="black"/>
              </a:solidFill>
            </a:endParaRPr>
          </a:p>
        </p:txBody>
      </p:sp>
      <p:sp>
        <p:nvSpPr>
          <p:cNvPr id="39" name="ZoneTexte 38">
            <a:extLst>
              <a:ext uri="{FF2B5EF4-FFF2-40B4-BE49-F238E27FC236}">
                <a16:creationId xmlns:a16="http://schemas.microsoft.com/office/drawing/2014/main" id="{AB90BB05-06C6-4946-AC25-570DF7A1B818}"/>
              </a:ext>
            </a:extLst>
          </p:cNvPr>
          <p:cNvSpPr txBox="1"/>
          <p:nvPr/>
        </p:nvSpPr>
        <p:spPr bwMode="auto">
          <a:xfrm>
            <a:off x="547064" y="4395493"/>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 : </a:t>
            </a:r>
            <a:endParaRPr lang="fr-FR" dirty="0">
              <a:solidFill>
                <a:srgbClr val="000099"/>
              </a:solidFill>
            </a:endParaRPr>
          </a:p>
        </p:txBody>
      </p:sp>
      <p:pic>
        <p:nvPicPr>
          <p:cNvPr id="40" name="Graphique 39" descr="Avertissement">
            <a:extLst>
              <a:ext uri="{FF2B5EF4-FFF2-40B4-BE49-F238E27FC236}">
                <a16:creationId xmlns:a16="http://schemas.microsoft.com/office/drawing/2014/main" id="{A2D0ABCB-4473-490F-AF7B-E99B76ACCE4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bwMode="auto">
          <a:xfrm>
            <a:off x="60664" y="4231754"/>
            <a:ext cx="510904" cy="510904"/>
          </a:xfrm>
          <a:prstGeom prst="rect">
            <a:avLst/>
          </a:prstGeom>
        </p:spPr>
      </p:pic>
      <p:sp>
        <p:nvSpPr>
          <p:cNvPr id="41" name="ZoneTexte 40">
            <a:extLst>
              <a:ext uri="{FF2B5EF4-FFF2-40B4-BE49-F238E27FC236}">
                <a16:creationId xmlns:a16="http://schemas.microsoft.com/office/drawing/2014/main" id="{E25B97AF-DB1A-436E-85AD-8B3D25FA3DFB}"/>
              </a:ext>
            </a:extLst>
          </p:cNvPr>
          <p:cNvSpPr txBox="1"/>
          <p:nvPr/>
        </p:nvSpPr>
        <p:spPr bwMode="auto">
          <a:xfrm>
            <a:off x="558357" y="2172782"/>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2" name="Image 41">
            <a:extLst>
              <a:ext uri="{FF2B5EF4-FFF2-40B4-BE49-F238E27FC236}">
                <a16:creationId xmlns:a16="http://schemas.microsoft.com/office/drawing/2014/main" id="{6D6E4B50-69E7-44D4-9E0E-D099CD33E127}"/>
              </a:ext>
            </a:extLst>
          </p:cNvPr>
          <p:cNvPicPr>
            <a:picLocks noChangeAspect="1"/>
          </p:cNvPicPr>
          <p:nvPr/>
        </p:nvPicPr>
        <p:blipFill>
          <a:blip r:embed="rId7"/>
          <a:stretch>
            <a:fillRect/>
          </a:stretch>
        </p:blipFill>
        <p:spPr bwMode="auto">
          <a:xfrm>
            <a:off x="36106" y="2040849"/>
            <a:ext cx="572757" cy="646275"/>
          </a:xfrm>
          <a:prstGeom prst="rect">
            <a:avLst/>
          </a:prstGeom>
        </p:spPr>
      </p:pic>
      <p:pic>
        <p:nvPicPr>
          <p:cNvPr id="43" name="Image 42">
            <a:extLst>
              <a:ext uri="{FF2B5EF4-FFF2-40B4-BE49-F238E27FC236}">
                <a16:creationId xmlns:a16="http://schemas.microsoft.com/office/drawing/2014/main" id="{FB620662-F401-44FB-8722-FA3FA75807E1}"/>
              </a:ext>
            </a:extLst>
          </p:cNvPr>
          <p:cNvPicPr>
            <a:picLocks noChangeAspect="1"/>
          </p:cNvPicPr>
          <p:nvPr/>
        </p:nvPicPr>
        <p:blipFill>
          <a:blip r:embed="rId8"/>
          <a:stretch>
            <a:fillRect/>
          </a:stretch>
        </p:blipFill>
        <p:spPr bwMode="auto">
          <a:xfrm>
            <a:off x="181414" y="5788948"/>
            <a:ext cx="432047" cy="684362"/>
          </a:xfrm>
          <a:prstGeom prst="rect">
            <a:avLst/>
          </a:prstGeom>
        </p:spPr>
      </p:pic>
      <p:sp>
        <p:nvSpPr>
          <p:cNvPr id="44" name="ZoneTexte 43">
            <a:extLst>
              <a:ext uri="{FF2B5EF4-FFF2-40B4-BE49-F238E27FC236}">
                <a16:creationId xmlns:a16="http://schemas.microsoft.com/office/drawing/2014/main" id="{109C9BFC-BA38-4DFD-ABA5-BF10DEF01CA4}"/>
              </a:ext>
            </a:extLst>
          </p:cNvPr>
          <p:cNvSpPr txBox="1"/>
          <p:nvPr/>
        </p:nvSpPr>
        <p:spPr bwMode="auto">
          <a:xfrm>
            <a:off x="653291" y="6041013"/>
            <a:ext cx="10279617"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a:t>
            </a:r>
          </a:p>
          <a:p>
            <a:pPr>
              <a:defRPr/>
            </a:pPr>
            <a:r>
              <a:rPr lang="fr-FR" sz="1600" b="1" i="1" u="sng" dirty="0">
                <a:solidFill>
                  <a:srgbClr val="0070C0"/>
                </a:solidFill>
                <a:hlinkClick r:id="rId9" action="ppaction://hlinksldjump"/>
              </a:rPr>
              <a:t>Consulter les recommandations dans le cadre d’une contracture musculaire et lombalgie commune  </a:t>
            </a:r>
            <a:endParaRPr lang="fr-FR" sz="1600" b="1" i="1" u="sng" dirty="0">
              <a:solidFill>
                <a:srgbClr val="0070C0"/>
              </a:solidFill>
            </a:endParaRPr>
          </a:p>
        </p:txBody>
      </p:sp>
      <p:pic>
        <p:nvPicPr>
          <p:cNvPr id="45" name="Image 44">
            <a:hlinkClick r:id="rId10" action="ppaction://hlinksldjump"/>
            <a:extLst>
              <a:ext uri="{FF2B5EF4-FFF2-40B4-BE49-F238E27FC236}">
                <a16:creationId xmlns:a16="http://schemas.microsoft.com/office/drawing/2014/main" id="{415688A7-CF0A-4AC8-9C2E-400532C45F13}"/>
              </a:ext>
            </a:extLst>
          </p:cNvPr>
          <p:cNvPicPr>
            <a:picLocks noChangeAspect="1"/>
          </p:cNvPicPr>
          <p:nvPr/>
        </p:nvPicPr>
        <p:blipFill>
          <a:blip r:embed="rId11"/>
          <a:stretch>
            <a:fillRect/>
          </a:stretch>
        </p:blipFill>
        <p:spPr bwMode="auto">
          <a:xfrm>
            <a:off x="11480049" y="6083686"/>
            <a:ext cx="628651" cy="774314"/>
          </a:xfrm>
          <a:prstGeom prst="rect">
            <a:avLst/>
          </a:prstGeom>
        </p:spPr>
      </p:pic>
      <p:sp>
        <p:nvSpPr>
          <p:cNvPr id="46" name="Rectangle 45">
            <a:extLst>
              <a:ext uri="{FF2B5EF4-FFF2-40B4-BE49-F238E27FC236}">
                <a16:creationId xmlns:a16="http://schemas.microsoft.com/office/drawing/2014/main" id="{89D37AFB-F369-4B96-A7DB-80E1F8A681EB}"/>
              </a:ext>
            </a:extLst>
          </p:cNvPr>
          <p:cNvSpPr/>
          <p:nvPr/>
        </p:nvSpPr>
        <p:spPr bwMode="auto">
          <a:xfrm>
            <a:off x="3418199" y="873607"/>
            <a:ext cx="4705134"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M03BX05, </a:t>
            </a:r>
            <a:r>
              <a:rPr lang="fr-FR" sz="1600" dirty="0"/>
              <a:t>Myorelaxants à action centrale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dirty="0"/>
              <a:t>Recommandations dans le cadre d’un contracture musculaire </a:t>
            </a:r>
          </a:p>
          <a:p>
            <a:pPr algn="ctr">
              <a:defRPr/>
            </a:pPr>
            <a:r>
              <a:rPr lang="fr-FR" b="1" dirty="0"/>
              <a:t>et lombalgie commune</a:t>
            </a:r>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344C247-384C-6B07-52B6-6232BAAAE446}" type="slidenum">
              <a:rPr lang="fr-FR"/>
              <a:t>127</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3"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3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1" y="983279"/>
            <a:ext cx="10141746"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18" y="849147"/>
            <a:ext cx="1614486" cy="1229361"/>
          </a:xfrm>
          <a:prstGeom prst="rect">
            <a:avLst/>
          </a:prstGeom>
        </p:spPr>
      </p:pic>
      <p:pic>
        <p:nvPicPr>
          <p:cNvPr id="39" name="Image 38">
            <a:extLst>
              <a:ext uri="{FF2B5EF4-FFF2-40B4-BE49-F238E27FC236}">
                <a16:creationId xmlns:a16="http://schemas.microsoft.com/office/drawing/2014/main" id="{5CC743C1-8651-419A-9A27-84CA1E55027D}"/>
              </a:ext>
            </a:extLst>
          </p:cNvPr>
          <p:cNvPicPr>
            <a:picLocks noChangeAspect="1"/>
          </p:cNvPicPr>
          <p:nvPr/>
        </p:nvPicPr>
        <p:blipFill>
          <a:blip r:embed="rId3"/>
          <a:stretch>
            <a:fillRect/>
          </a:stretch>
        </p:blipFill>
        <p:spPr bwMode="auto">
          <a:xfrm>
            <a:off x="146714" y="1015585"/>
            <a:ext cx="432047" cy="684362"/>
          </a:xfrm>
          <a:prstGeom prst="rect">
            <a:avLst/>
          </a:prstGeom>
        </p:spPr>
      </p:pic>
      <p:sp>
        <p:nvSpPr>
          <p:cNvPr id="40" name="ZoneTexte 39">
            <a:extLst>
              <a:ext uri="{FF2B5EF4-FFF2-40B4-BE49-F238E27FC236}">
                <a16:creationId xmlns:a16="http://schemas.microsoft.com/office/drawing/2014/main" id="{7A4081DA-E0B7-4AA3-8A8C-192635E30437}"/>
              </a:ext>
            </a:extLst>
          </p:cNvPr>
          <p:cNvSpPr txBox="1"/>
          <p:nvPr/>
        </p:nvSpPr>
        <p:spPr bwMode="auto">
          <a:xfrm>
            <a:off x="618591" y="1267650"/>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41" name="Rectangle 40">
            <a:extLst>
              <a:ext uri="{FF2B5EF4-FFF2-40B4-BE49-F238E27FC236}">
                <a16:creationId xmlns:a16="http://schemas.microsoft.com/office/drawing/2014/main" id="{70E591E5-075D-434A-AC0B-1871A5D5285A}"/>
              </a:ext>
            </a:extLst>
          </p:cNvPr>
          <p:cNvSpPr/>
          <p:nvPr/>
        </p:nvSpPr>
        <p:spPr bwMode="auto">
          <a:xfrm>
            <a:off x="618590" y="1611896"/>
            <a:ext cx="11398741" cy="2062103"/>
          </a:xfrm>
          <a:prstGeom prst="rect">
            <a:avLst/>
          </a:prstGeom>
        </p:spPr>
        <p:txBody>
          <a:bodyPr wrap="square">
            <a:spAutoFit/>
          </a:bodyPr>
          <a:lstStyle/>
          <a:p>
            <a:pPr marL="285750" indent="-285750" algn="just">
              <a:buFont typeface="Arial" panose="020B0604020202020204" pitchFamily="34" charset="0"/>
              <a:buChar char="•"/>
              <a:defRPr/>
            </a:pPr>
            <a:r>
              <a:rPr lang="fr-FR" sz="1600" b="1" i="1" u="sng" dirty="0"/>
              <a:t>Recommandations dans le cadre d'une contracture musculaire et lombalgie commune</a:t>
            </a:r>
          </a:p>
          <a:p>
            <a:pPr marL="285750" indent="-285750" algn="just">
              <a:buFontTx/>
              <a:buChar char="-"/>
              <a:defRPr/>
            </a:pPr>
            <a:r>
              <a:rPr lang="fr-FR" sz="1600" dirty="0"/>
              <a:t>Localement: chaud et massage</a:t>
            </a:r>
          </a:p>
          <a:p>
            <a:pPr marL="285750" indent="-285750" algn="just">
              <a:buFontTx/>
              <a:buChar char="-"/>
              <a:defRPr/>
            </a:pPr>
            <a:r>
              <a:rPr lang="fr-FR" sz="1600" dirty="0"/>
              <a:t>Activité physique adaptée</a:t>
            </a:r>
          </a:p>
          <a:p>
            <a:pPr marL="285750" indent="-285750" algn="just">
              <a:buFontTx/>
              <a:buChar char="-"/>
              <a:defRPr/>
            </a:pPr>
            <a:r>
              <a:rPr lang="fr-FR" sz="1600" dirty="0"/>
              <a:t>Prise en charge "bio-psycho-sociale" : multidisciplinaire, centrée sur le patient et son ressenti à la douleur</a:t>
            </a:r>
          </a:p>
          <a:p>
            <a:pPr marL="285750" indent="-285750" algn="just">
              <a:buFontTx/>
              <a:buChar char="-"/>
              <a:defRPr/>
            </a:pPr>
            <a:r>
              <a:rPr lang="fr-FR" sz="1600" dirty="0"/>
              <a:t>Kinésithérapie en fonction de la gravité de la lombalgie</a:t>
            </a:r>
          </a:p>
          <a:p>
            <a:pPr marL="285750" indent="-285750" algn="just">
              <a:buFontTx/>
              <a:buChar char="-"/>
              <a:defRPr/>
            </a:pPr>
            <a:r>
              <a:rPr lang="fr-FR" sz="1600" dirty="0"/>
              <a:t>Médicaments : antidouleurs si symptômes : </a:t>
            </a:r>
          </a:p>
          <a:p>
            <a:pPr marL="742950" lvl="1" indent="-285750" algn="just">
              <a:buFont typeface="Courier New" panose="02070309020205020404" pitchFamily="49" charset="0"/>
              <a:buChar char="o"/>
              <a:defRPr/>
            </a:pPr>
            <a:r>
              <a:rPr lang="fr-FR" sz="1600" dirty="0" smtClean="0"/>
              <a:t>En 1 ère </a:t>
            </a:r>
            <a:r>
              <a:rPr lang="fr-FR" sz="1600" dirty="0"/>
              <a:t>intention : </a:t>
            </a:r>
            <a:r>
              <a:rPr lang="fr-FR" sz="1600" dirty="0" smtClean="0"/>
              <a:t>paracétamol/ </a:t>
            </a:r>
            <a:r>
              <a:rPr lang="fr-FR" sz="1600" dirty="0"/>
              <a:t>AINS oraux ou locaux (à limiter aux poussées douloureuses)</a:t>
            </a:r>
          </a:p>
          <a:p>
            <a:pPr marL="285750" indent="-285750" algn="just">
              <a:buFontTx/>
              <a:buChar char="-"/>
              <a:defRPr/>
            </a:pPr>
            <a:r>
              <a:rPr lang="fr-FR" sz="1600" dirty="0"/>
              <a:t>Évaluation du risque de chronicité → questionnaires : </a:t>
            </a:r>
            <a:r>
              <a:rPr lang="fr-FR" sz="1600" dirty="0" err="1" smtClean="0"/>
              <a:t>STarT</a:t>
            </a:r>
            <a:r>
              <a:rPr lang="fr-FR" sz="1600" dirty="0" smtClean="0"/>
              <a:t> </a:t>
            </a:r>
            <a:r>
              <a:rPr lang="fr-FR" sz="1600" dirty="0"/>
              <a:t>back screening </a:t>
            </a:r>
            <a:r>
              <a:rPr lang="fr-FR" sz="1600" dirty="0" err="1"/>
              <a:t>tool</a:t>
            </a:r>
            <a:r>
              <a:rPr lang="fr-FR" sz="1600" dirty="0"/>
              <a:t>, Örebro, FABQ, échelle HAD</a:t>
            </a:r>
          </a:p>
        </p:txBody>
      </p:sp>
      <p:sp>
        <p:nvSpPr>
          <p:cNvPr id="44" name="Rectangle 43">
            <a:extLst>
              <a:ext uri="{FF2B5EF4-FFF2-40B4-BE49-F238E27FC236}">
                <a16:creationId xmlns:a16="http://schemas.microsoft.com/office/drawing/2014/main" id="{3E4A264F-11B1-4890-9D40-607D21331087}"/>
              </a:ext>
            </a:extLst>
          </p:cNvPr>
          <p:cNvSpPr/>
          <p:nvPr/>
        </p:nvSpPr>
        <p:spPr bwMode="auto">
          <a:xfrm>
            <a:off x="2069807" y="4553509"/>
            <a:ext cx="10717618" cy="338554"/>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600" b="0" i="0" u="sng" strike="noStrike" kern="0" cap="none" spc="0" normalizeH="0" baseline="0" noProof="0" dirty="0">
                <a:ln>
                  <a:noFill/>
                </a:ln>
                <a:solidFill>
                  <a:prstClr val="black"/>
                </a:solidFill>
                <a:effectLst/>
                <a:uLnTx/>
                <a:uFillTx/>
                <a:latin typeface="Calibri"/>
                <a:cs typeface="Arial"/>
                <a:hlinkClick r:id="rId4"/>
              </a:rPr>
              <a:t>Recommandation de prise en charge des patients ayant une lombalgie commune</a:t>
            </a:r>
            <a:r>
              <a:rPr kumimoji="0" lang="fr-FR" sz="1600" b="0" i="0" strike="noStrike" kern="0" cap="none" spc="0" normalizeH="0" baseline="0" noProof="0" dirty="0">
                <a:ln>
                  <a:noFill/>
                </a:ln>
                <a:solidFill>
                  <a:prstClr val="black"/>
                </a:solidFill>
                <a:effectLst/>
                <a:uLnTx/>
                <a:uFillTx/>
                <a:latin typeface="Calibri"/>
                <a:cs typeface="Arial"/>
              </a:rPr>
              <a:t>, HAS, avril </a:t>
            </a:r>
            <a:r>
              <a:rPr kumimoji="0" lang="fr-FR" sz="1600" b="0" i="0" strike="noStrike" kern="0" cap="none" spc="0" normalizeH="0" baseline="0" noProof="0" dirty="0" smtClean="0">
                <a:ln>
                  <a:noFill/>
                </a:ln>
                <a:solidFill>
                  <a:prstClr val="black"/>
                </a:solidFill>
                <a:effectLst/>
                <a:uLnTx/>
                <a:uFillTx/>
                <a:latin typeface="Calibri"/>
                <a:cs typeface="Arial"/>
              </a:rPr>
              <a:t>2019</a:t>
            </a:r>
            <a:endParaRPr kumimoji="0" lang="fr-FR" sz="1600" b="0" i="0" strike="noStrike" kern="0" cap="none" spc="0" normalizeH="0" baseline="0" noProof="0" dirty="0">
              <a:ln>
                <a:noFill/>
              </a:ln>
              <a:solidFill>
                <a:prstClr val="black"/>
              </a:solidFill>
              <a:effectLst/>
              <a:uLnTx/>
              <a:uFillTx/>
              <a:latin typeface="Calibri"/>
              <a:cs typeface="Arial"/>
            </a:endParaRPr>
          </a:p>
        </p:txBody>
      </p:sp>
      <p:pic>
        <p:nvPicPr>
          <p:cNvPr id="45" name="Image 44">
            <a:extLst>
              <a:ext uri="{FF2B5EF4-FFF2-40B4-BE49-F238E27FC236}">
                <a16:creationId xmlns:a16="http://schemas.microsoft.com/office/drawing/2014/main" id="{272D9154-6173-4F72-BAEB-D2C9E04D86F0}"/>
              </a:ext>
            </a:extLst>
          </p:cNvPr>
          <p:cNvPicPr>
            <a:picLocks noChangeAspect="1"/>
          </p:cNvPicPr>
          <p:nvPr/>
        </p:nvPicPr>
        <p:blipFill>
          <a:blip r:embed="rId5"/>
          <a:stretch>
            <a:fillRect/>
          </a:stretch>
        </p:blipFill>
        <p:spPr bwMode="auto">
          <a:xfrm>
            <a:off x="28730" y="4497494"/>
            <a:ext cx="696641" cy="406838"/>
          </a:xfrm>
          <a:prstGeom prst="rect">
            <a:avLst/>
          </a:prstGeom>
        </p:spPr>
      </p:pic>
      <p:sp>
        <p:nvSpPr>
          <p:cNvPr id="46" name="ZoneTexte 45">
            <a:extLst>
              <a:ext uri="{FF2B5EF4-FFF2-40B4-BE49-F238E27FC236}">
                <a16:creationId xmlns:a16="http://schemas.microsoft.com/office/drawing/2014/main" id="{1C9FF4F6-ACA5-4C4B-8BAD-0C46388055DE}"/>
              </a:ext>
            </a:extLst>
          </p:cNvPr>
          <p:cNvSpPr txBox="1"/>
          <p:nvPr/>
        </p:nvSpPr>
        <p:spPr bwMode="auto">
          <a:xfrm>
            <a:off x="725371" y="4516247"/>
            <a:ext cx="3406237" cy="369332"/>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fr-FR" sz="1800" b="1" i="0" u="none" strike="noStrike" kern="0" cap="none" spc="0" normalizeH="0" baseline="0" noProof="0" dirty="0">
                <a:ln>
                  <a:noFill/>
                </a:ln>
                <a:solidFill>
                  <a:srgbClr val="000099"/>
                </a:solidFill>
                <a:effectLst/>
                <a:uLnTx/>
                <a:uFillTx/>
                <a:latin typeface="Calibri"/>
                <a:cs typeface="Arial"/>
              </a:rPr>
              <a:t>Source utile : </a:t>
            </a:r>
          </a:p>
        </p:txBody>
      </p:sp>
      <p:pic>
        <p:nvPicPr>
          <p:cNvPr id="42" name="Image 41">
            <a:hlinkClick r:id="rId6" action="ppaction://hlinksldjump"/>
            <a:extLst>
              <a:ext uri="{FF2B5EF4-FFF2-40B4-BE49-F238E27FC236}">
                <a16:creationId xmlns:a16="http://schemas.microsoft.com/office/drawing/2014/main" id="{B052524C-0C4F-47CD-9536-61BD40345D98}"/>
              </a:ext>
            </a:extLst>
          </p:cNvPr>
          <p:cNvPicPr>
            <a:picLocks noChangeAspect="1"/>
          </p:cNvPicPr>
          <p:nvPr/>
        </p:nvPicPr>
        <p:blipFill>
          <a:blip r:embed="rId7"/>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80472776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800" b="0" i="0" u="none" strike="noStrike" cap="none" spc="0" dirty="0">
                <a:solidFill>
                  <a:schemeClr val="lt1"/>
                </a:solidFill>
                <a:latin typeface="+mn-lt"/>
                <a:ea typeface="+mn-ea"/>
                <a:cs typeface="+mn-cs"/>
              </a:rPr>
              <a:t>ACIDE IBANDRONIQUE</a:t>
            </a:r>
          </a:p>
          <a:p>
            <a:pPr>
              <a:defRPr/>
            </a:pPr>
            <a:r>
              <a:rPr lang="fr-FR" b="1" dirty="0" err="1"/>
              <a:t>Bonviva</a:t>
            </a:r>
            <a:r>
              <a:rPr lang="fr-FR" b="1" dirty="0"/>
              <a:t>® 150 mg et spécialités génériques</a:t>
            </a:r>
            <a:endParaRPr lang="fr-FR" sz="1800" b="1" i="0" u="none" strike="noStrike" cap="none" spc="0" dirty="0">
              <a:solidFill>
                <a:schemeClr val="lt1"/>
              </a:solidFill>
              <a:latin typeface="+mn-lt"/>
              <a:ea typeface="+mn-ea"/>
              <a:cs typeface="+mn-cs"/>
            </a:endParaRPr>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0748FEA-6A1E-0A19-BBB1-2DF9FC3A5643}" type="slidenum">
              <a:rPr lang="fr-FR"/>
              <a:t>128</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1" y="983279"/>
            <a:ext cx="10141746"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18" y="849147"/>
            <a:ext cx="1614486" cy="1229361"/>
          </a:xfrm>
          <a:prstGeom prst="rect">
            <a:avLst/>
          </a:prstGeom>
        </p:spPr>
      </p:pic>
      <p:sp>
        <p:nvSpPr>
          <p:cNvPr id="38" name="ZoneTexte 1"/>
          <p:cNvSpPr>
            <a:spLocks/>
          </p:cNvSpPr>
          <p:nvPr/>
        </p:nvSpPr>
        <p:spPr bwMode="auto">
          <a:xfrm>
            <a:off x="591594" y="2727368"/>
            <a:ext cx="11458626" cy="2725732"/>
          </a:xfrm>
          <a:prstGeom prst="rect">
            <a:avLst/>
          </a:prstGeom>
          <a:noFill/>
        </p:spPr>
        <p:txBody>
          <a:bodyPr wrap="square" rtlCol="0">
            <a:noAutofit/>
          </a:bodyPr>
          <a:lstStyle/>
          <a:p>
            <a:pPr algn="just">
              <a:defRPr/>
            </a:pPr>
            <a:r>
              <a:rPr lang="fr-FR" sz="1600" dirty="0">
                <a:hlinkClick r:id="rId3"/>
              </a:rPr>
              <a:t>Avis CT HAS du 01/12/2010</a:t>
            </a:r>
            <a:endParaRPr lang="fr-FR" sz="1600" dirty="0"/>
          </a:p>
          <a:p>
            <a:pPr algn="just">
              <a:defRPr/>
            </a:pPr>
            <a:r>
              <a:rPr lang="fr-FR" sz="1600" dirty="0"/>
              <a:t>SMR insuffisant en raison d’une efficacité non démontrée dans la prévention des fractures du col du fémur. </a:t>
            </a:r>
          </a:p>
          <a:p>
            <a:pPr algn="just">
              <a:defRPr/>
            </a:pPr>
            <a:r>
              <a:rPr lang="fr-FR" sz="1600" dirty="0"/>
              <a:t>Réévaluation dans le cadre du maintien du remboursement.</a:t>
            </a:r>
          </a:p>
          <a:p>
            <a:pPr algn="just">
              <a:defRPr/>
            </a:pPr>
            <a:r>
              <a:rPr lang="fr-FR" sz="1600" dirty="0"/>
              <a:t>Une meilleure observance du traitement avec BONVIVA par rapport à la prise de biphosphonates de manière hebdomadaire, n’a pas été démontrée.</a:t>
            </a:r>
          </a:p>
        </p:txBody>
      </p:sp>
      <p:sp>
        <p:nvSpPr>
          <p:cNvPr id="2" name="Rectangle 1">
            <a:extLst>
              <a:ext uri="{FF2B5EF4-FFF2-40B4-BE49-F238E27FC236}">
                <a16:creationId xmlns:a16="http://schemas.microsoft.com/office/drawing/2014/main" id="{94D40B47-FD40-4F7B-981F-453F7EF9B099}"/>
              </a:ext>
            </a:extLst>
          </p:cNvPr>
          <p:cNvSpPr/>
          <p:nvPr/>
        </p:nvSpPr>
        <p:spPr>
          <a:xfrm>
            <a:off x="6411124" y="1433263"/>
            <a:ext cx="4224258" cy="646331"/>
          </a:xfrm>
          <a:prstGeom prst="rect">
            <a:avLst/>
          </a:prstGeom>
        </p:spPr>
        <p:txBody>
          <a:bodyPr wrap="square">
            <a:spAutoFit/>
          </a:bodyPr>
          <a:lstStyle/>
          <a:p>
            <a:r>
              <a:rPr lang="fr-FR" i="1" dirty="0">
                <a:solidFill>
                  <a:srgbClr val="FF0000"/>
                </a:solidFill>
              </a:rPr>
              <a:t>Le périmètre AMM n’est pas superposable à l’ensemble des spécialités</a:t>
            </a:r>
            <a:endParaRPr lang="fr-FR" dirty="0">
              <a:solidFill>
                <a:srgbClr val="FF0000"/>
              </a:solidFill>
            </a:endParaRPr>
          </a:p>
        </p:txBody>
      </p:sp>
      <p:sp>
        <p:nvSpPr>
          <p:cNvPr id="3" name="Rectangle 2">
            <a:extLst>
              <a:ext uri="{FF2B5EF4-FFF2-40B4-BE49-F238E27FC236}">
                <a16:creationId xmlns:a16="http://schemas.microsoft.com/office/drawing/2014/main" id="{3022AEE6-D694-437D-AC4F-963C18BCB77E}"/>
              </a:ext>
            </a:extLst>
          </p:cNvPr>
          <p:cNvSpPr/>
          <p:nvPr/>
        </p:nvSpPr>
        <p:spPr>
          <a:xfrm>
            <a:off x="177253" y="1493733"/>
            <a:ext cx="6096000" cy="584775"/>
          </a:xfrm>
          <a:prstGeom prst="rect">
            <a:avLst/>
          </a:prstGeom>
          <a:noFill/>
          <a:ln w="19050">
            <a:solidFill>
              <a:srgbClr val="FF00FF"/>
            </a:solidFill>
          </a:ln>
        </p:spPr>
        <p:txBody>
          <a:bodyPr wrap="square" rtlCol="0">
            <a:spAutoFit/>
          </a:bodyPr>
          <a:lstStyle/>
          <a:p>
            <a:r>
              <a:rPr lang="fr-FR" sz="1600" dirty="0"/>
              <a:t>Traitement de l’ostéoporose post-ménopausique chez la femme à risque augmenté de fractures</a:t>
            </a:r>
          </a:p>
        </p:txBody>
      </p:sp>
      <p:sp>
        <p:nvSpPr>
          <p:cNvPr id="39" name="ZoneTexte 38">
            <a:extLst>
              <a:ext uri="{FF2B5EF4-FFF2-40B4-BE49-F238E27FC236}">
                <a16:creationId xmlns:a16="http://schemas.microsoft.com/office/drawing/2014/main" id="{1F73D032-9726-4CFD-83B5-BA79E95F1E1D}"/>
              </a:ext>
            </a:extLst>
          </p:cNvPr>
          <p:cNvSpPr txBox="1"/>
          <p:nvPr/>
        </p:nvSpPr>
        <p:spPr bwMode="auto">
          <a:xfrm>
            <a:off x="558357" y="2357074"/>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3E81A0CF-4D41-43FE-A050-A2A43A16F119}"/>
              </a:ext>
            </a:extLst>
          </p:cNvPr>
          <p:cNvPicPr>
            <a:picLocks noChangeAspect="1"/>
          </p:cNvPicPr>
          <p:nvPr/>
        </p:nvPicPr>
        <p:blipFill>
          <a:blip r:embed="rId4"/>
          <a:stretch>
            <a:fillRect/>
          </a:stretch>
        </p:blipFill>
        <p:spPr bwMode="auto">
          <a:xfrm>
            <a:off x="36106" y="2225141"/>
            <a:ext cx="572757" cy="646275"/>
          </a:xfrm>
          <a:prstGeom prst="rect">
            <a:avLst/>
          </a:prstGeom>
        </p:spPr>
      </p:pic>
      <p:pic>
        <p:nvPicPr>
          <p:cNvPr id="41" name="Image 40">
            <a:hlinkClick r:id="rId5" action="ppaction://hlinksldjump"/>
            <a:extLst>
              <a:ext uri="{FF2B5EF4-FFF2-40B4-BE49-F238E27FC236}">
                <a16:creationId xmlns:a16="http://schemas.microsoft.com/office/drawing/2014/main" id="{F9AE8B67-CA7E-41AF-B1F7-988571B11C3D}"/>
              </a:ext>
            </a:extLst>
          </p:cNvPr>
          <p:cNvPicPr>
            <a:picLocks noChangeAspect="1"/>
          </p:cNvPicPr>
          <p:nvPr/>
        </p:nvPicPr>
        <p:blipFill>
          <a:blip r:embed="rId6"/>
          <a:stretch>
            <a:fillRect/>
          </a:stretch>
        </p:blipFill>
        <p:spPr bwMode="auto">
          <a:xfrm>
            <a:off x="11480049" y="6083686"/>
            <a:ext cx="628651" cy="774314"/>
          </a:xfrm>
          <a:prstGeom prst="rect">
            <a:avLst/>
          </a:prstGeom>
        </p:spPr>
      </p:pic>
      <p:sp>
        <p:nvSpPr>
          <p:cNvPr id="42" name="Rectangle 41">
            <a:extLst>
              <a:ext uri="{FF2B5EF4-FFF2-40B4-BE49-F238E27FC236}">
                <a16:creationId xmlns:a16="http://schemas.microsoft.com/office/drawing/2014/main" id="{EF990103-328E-4066-88AE-066600E6C169}"/>
              </a:ext>
            </a:extLst>
          </p:cNvPr>
          <p:cNvSpPr/>
          <p:nvPr/>
        </p:nvSpPr>
        <p:spPr>
          <a:xfrm>
            <a:off x="2355273" y="879043"/>
            <a:ext cx="7743625"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M05BA06, </a:t>
            </a:r>
            <a:r>
              <a:rPr lang="fr-FR" sz="1600" dirty="0"/>
              <a:t>Médicaments agissant sur la structure osseuse et la minéralisation </a:t>
            </a:r>
          </a:p>
        </p:txBody>
      </p:sp>
    </p:spTree>
    <p:extLst>
      <p:ext uri="{BB962C8B-B14F-4D97-AF65-F5344CB8AC3E}">
        <p14:creationId xmlns:p14="http://schemas.microsoft.com/office/powerpoint/2010/main" val="34624784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 name="Rectangle 6">
            <a:extLst>
              <a:ext uri="{FF2B5EF4-FFF2-40B4-BE49-F238E27FC236}">
                <a16:creationId xmlns:a16="http://schemas.microsoft.com/office/drawing/2014/main" id="{68A0B910-6884-4701-828D-36CD8D38F6E3}"/>
              </a:ext>
            </a:extLst>
          </p:cNvPr>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800" b="0" i="0" u="none" strike="noStrike" cap="none" spc="0" dirty="0">
                <a:solidFill>
                  <a:schemeClr val="lt1"/>
                </a:solidFill>
                <a:latin typeface="+mn-lt"/>
                <a:ea typeface="+mn-ea"/>
                <a:cs typeface="+mn-cs"/>
              </a:rPr>
              <a:t>ACIDE IBANDRONIQUE</a:t>
            </a:r>
          </a:p>
          <a:p>
            <a:pPr>
              <a:defRPr/>
            </a:pPr>
            <a:r>
              <a:rPr lang="fr-FR" b="1" dirty="0" err="1"/>
              <a:t>Bonviva</a:t>
            </a:r>
            <a:r>
              <a:rPr lang="fr-FR" b="1" dirty="0"/>
              <a:t>® 150 mg et spécialités génériques</a:t>
            </a:r>
            <a:endParaRPr lang="fr-FR" sz="1800" b="1" i="0" u="none" strike="noStrike" cap="none" spc="0" dirty="0">
              <a:solidFill>
                <a:schemeClr val="lt1"/>
              </a:solidFill>
              <a:latin typeface="+mn-lt"/>
              <a:ea typeface="+mn-ea"/>
              <a:cs typeface="+mn-cs"/>
            </a:endParaRPr>
          </a:p>
        </p:txBody>
      </p:sp>
      <p:sp>
        <p:nvSpPr>
          <p:cNvPr id="5" name="Rectangle 8"/>
          <p:cNvSpPr/>
          <p:nvPr/>
        </p:nvSpPr>
        <p:spPr bwMode="auto">
          <a:xfrm>
            <a:off x="0" y="802343"/>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129</a:t>
            </a:fld>
            <a:endParaRPr lang="fr-FR"/>
          </a:p>
        </p:txBody>
      </p:sp>
      <p:sp>
        <p:nvSpPr>
          <p:cNvPr id="7"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0" y="983278"/>
            <a:ext cx="10141745"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17" y="849146"/>
            <a:ext cx="1614485" cy="1229360"/>
          </a:xfrm>
          <a:prstGeom prst="rect">
            <a:avLst/>
          </a:prstGeom>
        </p:spPr>
      </p:pic>
      <p:sp>
        <p:nvSpPr>
          <p:cNvPr id="38" name="ZoneTexte 37"/>
          <p:cNvSpPr>
            <a:spLocks/>
          </p:cNvSpPr>
          <p:nvPr/>
        </p:nvSpPr>
        <p:spPr bwMode="auto">
          <a:xfrm>
            <a:off x="2188332" y="5859927"/>
            <a:ext cx="10569676" cy="584775"/>
          </a:xfrm>
          <a:prstGeom prst="rect">
            <a:avLst/>
          </a:prstGeom>
          <a:noFill/>
        </p:spPr>
        <p:txBody>
          <a:bodyPr wrap="square" rtlCol="0">
            <a:spAutoFit/>
          </a:bodyPr>
          <a:lstStyle/>
          <a:p>
            <a:pPr>
              <a:defRPr/>
            </a:pPr>
            <a:r>
              <a:rPr lang="fr-FR" sz="1600" dirty="0">
                <a:hlinkClick r:id="rId3"/>
              </a:rPr>
              <a:t>Actualisation 2018 des recommandations françaises du traitement de l’ostéoporose post-ménopausique GRIO</a:t>
            </a:r>
            <a:endParaRPr lang="fr-FR" sz="1600" dirty="0"/>
          </a:p>
          <a:p>
            <a:pPr>
              <a:defRPr/>
            </a:pPr>
            <a:r>
              <a:rPr lang="fr-FR" sz="1600" dirty="0">
                <a:hlinkClick r:id="rId4"/>
              </a:rPr>
              <a:t>Les médicaments de l’ostéoporose</a:t>
            </a:r>
            <a:r>
              <a:rPr lang="fr-FR" sz="1600" dirty="0"/>
              <a:t>, HAS, janvier 2023</a:t>
            </a:r>
          </a:p>
        </p:txBody>
      </p:sp>
      <p:sp>
        <p:nvSpPr>
          <p:cNvPr id="39" name="ZoneTexte 37">
            <a:extLst>
              <a:ext uri="{FF2B5EF4-FFF2-40B4-BE49-F238E27FC236}">
                <a16:creationId xmlns:a16="http://schemas.microsoft.com/office/drawing/2014/main" id="{AB2FB794-A455-4CCB-AB92-F72E687BC641}"/>
              </a:ext>
            </a:extLst>
          </p:cNvPr>
          <p:cNvSpPr>
            <a:spLocks/>
          </p:cNvSpPr>
          <p:nvPr/>
        </p:nvSpPr>
        <p:spPr bwMode="auto">
          <a:xfrm>
            <a:off x="645410" y="1580161"/>
            <a:ext cx="11466218" cy="3785652"/>
          </a:xfrm>
          <a:prstGeom prst="rect">
            <a:avLst/>
          </a:prstGeom>
          <a:noFill/>
        </p:spPr>
        <p:txBody>
          <a:bodyPr wrap="square" rtlCol="0">
            <a:spAutoFit/>
          </a:bodyPr>
          <a:lstStyle/>
          <a:p>
            <a:pPr marL="285750" indent="-285750" algn="just">
              <a:buFont typeface="Arial" panose="020B0604020202020204" pitchFamily="34" charset="0"/>
              <a:buChar char="•"/>
              <a:defRPr/>
            </a:pPr>
            <a:r>
              <a:rPr lang="fr-FR" sz="1600" b="1" u="sng" dirty="0"/>
              <a:t>Recommandations dans le traitement de l’ostéoporose</a:t>
            </a:r>
            <a:r>
              <a:rPr lang="fr-FR" sz="1600" b="1" dirty="0"/>
              <a:t> : </a:t>
            </a:r>
            <a:endParaRPr sz="1600" b="1" dirty="0"/>
          </a:p>
          <a:p>
            <a:pPr marL="285750" indent="-285750" algn="just">
              <a:buFontTx/>
              <a:buChar char="-"/>
              <a:defRPr/>
            </a:pPr>
            <a:r>
              <a:rPr lang="fr-FR" sz="1600" u="none" dirty="0"/>
              <a:t>Mesures hygiéno-diététiques</a:t>
            </a:r>
          </a:p>
          <a:p>
            <a:pPr marL="742950" lvl="1" indent="-285750" algn="just">
              <a:buFont typeface="Courier New" panose="02070309020205020404" pitchFamily="49" charset="0"/>
              <a:buChar char="o"/>
              <a:defRPr/>
            </a:pPr>
            <a:r>
              <a:rPr lang="fr-FR" sz="1600" dirty="0"/>
              <a:t>Correction des carences : vitamine D / calcium;</a:t>
            </a:r>
          </a:p>
          <a:p>
            <a:pPr marL="742950" lvl="1" indent="-285750" algn="just">
              <a:buFont typeface="Courier New" panose="02070309020205020404" pitchFamily="49" charset="0"/>
              <a:buChar char="o"/>
              <a:defRPr/>
            </a:pPr>
            <a:r>
              <a:rPr lang="fr-FR" sz="1600" u="none" dirty="0"/>
              <a:t>Sevrage tabagique;</a:t>
            </a:r>
          </a:p>
          <a:p>
            <a:pPr marL="742950" lvl="1" indent="-285750" algn="just">
              <a:buFont typeface="Courier New" panose="02070309020205020404" pitchFamily="49" charset="0"/>
              <a:buChar char="o"/>
              <a:defRPr/>
            </a:pPr>
            <a:r>
              <a:rPr lang="fr-FR" sz="1600" dirty="0"/>
              <a:t>Activité physique.</a:t>
            </a:r>
          </a:p>
          <a:p>
            <a:pPr lvl="1" algn="just">
              <a:defRPr/>
            </a:pPr>
            <a:endParaRPr lang="fr-FR" sz="1600" dirty="0"/>
          </a:p>
          <a:p>
            <a:pPr algn="just">
              <a:defRPr/>
            </a:pPr>
            <a:r>
              <a:rPr lang="fr-FR" sz="1600" dirty="0"/>
              <a:t>-     Médicaments </a:t>
            </a:r>
          </a:p>
          <a:p>
            <a:pPr algn="just">
              <a:defRPr/>
            </a:pPr>
            <a:r>
              <a:rPr lang="fr-FR" sz="1600" dirty="0"/>
              <a:t>Réévaluation des traitements en cours, à risque d’atteinte osseuse : corticothérapie, par exemple;</a:t>
            </a:r>
          </a:p>
          <a:p>
            <a:pPr marL="742950" lvl="1" indent="-285750" algn="just">
              <a:buFont typeface="Courier New" panose="02070309020205020404" pitchFamily="49" charset="0"/>
              <a:buChar char="o"/>
              <a:defRPr/>
            </a:pPr>
            <a:r>
              <a:rPr lang="fr-FR" sz="1600" u="none" dirty="0"/>
              <a:t>1</a:t>
            </a:r>
            <a:r>
              <a:rPr lang="fr-FR" sz="1600" u="none" baseline="30000" dirty="0"/>
              <a:t>ère</a:t>
            </a:r>
            <a:r>
              <a:rPr lang="fr-FR" sz="1600" u="none" dirty="0"/>
              <a:t> intention : biphosphonate (ex : zolédronate, alendronate, </a:t>
            </a:r>
            <a:r>
              <a:rPr lang="fr-FR" sz="1600" u="none" dirty="0" err="1"/>
              <a:t>risédronate</a:t>
            </a:r>
            <a:r>
              <a:rPr lang="fr-FR" sz="1600" u="none" dirty="0"/>
              <a:t>);</a:t>
            </a:r>
          </a:p>
          <a:p>
            <a:pPr marL="742950" lvl="1" indent="-285750" algn="just">
              <a:buFont typeface="Courier New" panose="02070309020205020404" pitchFamily="49" charset="0"/>
              <a:buChar char="o"/>
              <a:defRPr/>
            </a:pPr>
            <a:r>
              <a:rPr lang="fr-FR" sz="1600" dirty="0"/>
              <a:t>2</a:t>
            </a:r>
            <a:r>
              <a:rPr lang="fr-FR" sz="1600" baseline="30000" dirty="0"/>
              <a:t>ème</a:t>
            </a:r>
            <a:r>
              <a:rPr lang="fr-FR" sz="1600" dirty="0"/>
              <a:t> intention : Dénosumab (anticorps monoclonal inhibiteurs des ostéoclastes);</a:t>
            </a:r>
          </a:p>
          <a:p>
            <a:pPr marL="742950" lvl="1" indent="-285750" algn="just">
              <a:buFont typeface="Courier New" panose="02070309020205020404" pitchFamily="49" charset="0"/>
              <a:buChar char="o"/>
              <a:defRPr/>
            </a:pPr>
            <a:r>
              <a:rPr lang="fr-FR" sz="1600" dirty="0"/>
              <a:t>Raloxifène : en cas de faible risque de fracture périphérique, &lt; 70 ans et absence de facteur de risque suivants : T-score fémoral ≤ -3, risque élevé de chute, ATCD de fracture vertébrale;</a:t>
            </a:r>
          </a:p>
          <a:p>
            <a:pPr marL="742950" lvl="1" indent="-285750" algn="just">
              <a:buFont typeface="Courier New" panose="02070309020205020404" pitchFamily="49" charset="0"/>
              <a:buChar char="o"/>
              <a:defRPr/>
            </a:pPr>
            <a:r>
              <a:rPr lang="fr-FR" sz="1600" dirty="0"/>
              <a:t>Romosozumab : à réserver aux femmes ménopausées ≥ 75 ans avec ATCD de fracture sévère et sans ATCD de coronaropathie (instauration uniquement après évaluation des facteurs de risques </a:t>
            </a:r>
            <a:r>
              <a:rPr lang="fr-FR" sz="1600" dirty="0" smtClean="0"/>
              <a:t>cardiovasculaires</a:t>
            </a:r>
            <a:r>
              <a:rPr lang="fr-FR" sz="1600" dirty="0"/>
              <a:t>);</a:t>
            </a:r>
          </a:p>
          <a:p>
            <a:pPr marL="742950" lvl="1" indent="-285750" algn="just">
              <a:buFont typeface="Courier New" panose="02070309020205020404" pitchFamily="49" charset="0"/>
              <a:buChar char="o"/>
              <a:defRPr/>
            </a:pPr>
            <a:r>
              <a:rPr lang="fr-FR" sz="1600" dirty="0"/>
              <a:t>Tériparatide : si présence d’au moins 2 fractures vertébrales.</a:t>
            </a:r>
          </a:p>
        </p:txBody>
      </p:sp>
      <p:pic>
        <p:nvPicPr>
          <p:cNvPr id="40" name="Image 39">
            <a:extLst>
              <a:ext uri="{FF2B5EF4-FFF2-40B4-BE49-F238E27FC236}">
                <a16:creationId xmlns:a16="http://schemas.microsoft.com/office/drawing/2014/main" id="{721144D5-F5C7-48AF-97CE-D47F5471B0EA}"/>
              </a:ext>
            </a:extLst>
          </p:cNvPr>
          <p:cNvPicPr>
            <a:picLocks noChangeAspect="1"/>
          </p:cNvPicPr>
          <p:nvPr/>
        </p:nvPicPr>
        <p:blipFill>
          <a:blip r:embed="rId5"/>
          <a:stretch>
            <a:fillRect/>
          </a:stretch>
        </p:blipFill>
        <p:spPr bwMode="auto">
          <a:xfrm>
            <a:off x="146714" y="923437"/>
            <a:ext cx="432047" cy="684362"/>
          </a:xfrm>
          <a:prstGeom prst="rect">
            <a:avLst/>
          </a:prstGeom>
        </p:spPr>
      </p:pic>
      <p:sp>
        <p:nvSpPr>
          <p:cNvPr id="41" name="ZoneTexte 40">
            <a:extLst>
              <a:ext uri="{FF2B5EF4-FFF2-40B4-BE49-F238E27FC236}">
                <a16:creationId xmlns:a16="http://schemas.microsoft.com/office/drawing/2014/main" id="{3564F704-E538-43D2-AC02-FEC2C1C2A7F6}"/>
              </a:ext>
            </a:extLst>
          </p:cNvPr>
          <p:cNvSpPr txBox="1"/>
          <p:nvPr/>
        </p:nvSpPr>
        <p:spPr bwMode="auto">
          <a:xfrm>
            <a:off x="618591" y="1175502"/>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pic>
        <p:nvPicPr>
          <p:cNvPr id="42" name="Image 41">
            <a:extLst>
              <a:ext uri="{FF2B5EF4-FFF2-40B4-BE49-F238E27FC236}">
                <a16:creationId xmlns:a16="http://schemas.microsoft.com/office/drawing/2014/main" id="{741161AA-4937-447B-91BE-6DC876899637}"/>
              </a:ext>
            </a:extLst>
          </p:cNvPr>
          <p:cNvPicPr>
            <a:picLocks noChangeAspect="1"/>
          </p:cNvPicPr>
          <p:nvPr/>
        </p:nvPicPr>
        <p:blipFill>
          <a:blip r:embed="rId6"/>
          <a:stretch>
            <a:fillRect/>
          </a:stretch>
        </p:blipFill>
        <p:spPr bwMode="auto">
          <a:xfrm>
            <a:off x="146714" y="5778169"/>
            <a:ext cx="696641" cy="406838"/>
          </a:xfrm>
          <a:prstGeom prst="rect">
            <a:avLst/>
          </a:prstGeom>
        </p:spPr>
      </p:pic>
      <p:sp>
        <p:nvSpPr>
          <p:cNvPr id="43" name="ZoneTexte 42">
            <a:extLst>
              <a:ext uri="{FF2B5EF4-FFF2-40B4-BE49-F238E27FC236}">
                <a16:creationId xmlns:a16="http://schemas.microsoft.com/office/drawing/2014/main" id="{B5A6EC55-93FD-4204-BEF0-0EA78EBFC223}"/>
              </a:ext>
            </a:extLst>
          </p:cNvPr>
          <p:cNvSpPr txBox="1"/>
          <p:nvPr/>
        </p:nvSpPr>
        <p:spPr bwMode="auto">
          <a:xfrm>
            <a:off x="830025" y="5840563"/>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5" name="Image 44">
            <a:hlinkClick r:id="rId7" action="ppaction://hlinksldjump"/>
            <a:extLst>
              <a:ext uri="{FF2B5EF4-FFF2-40B4-BE49-F238E27FC236}">
                <a16:creationId xmlns:a16="http://schemas.microsoft.com/office/drawing/2014/main" id="{16A81DF6-1D89-4C52-B618-AC5C474235AB}"/>
              </a:ext>
            </a:extLst>
          </p:cNvPr>
          <p:cNvPicPr>
            <a:picLocks noChangeAspect="1"/>
          </p:cNvPicPr>
          <p:nvPr/>
        </p:nvPicPr>
        <p:blipFill>
          <a:blip r:embed="rId8"/>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739006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76152"/>
            <a:ext cx="12192000" cy="780637"/>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b="1" dirty="0">
                <a:solidFill>
                  <a:schemeClr val="bg1"/>
                </a:solidFill>
                <a:ea typeface="Tahoma" panose="020B0604030504040204" pitchFamily="34" charset="0"/>
                <a:cs typeface="Tahoma" panose="020B0604030504040204" pitchFamily="34" charset="0"/>
              </a:rPr>
              <a:t>Index par spécialité (M </a:t>
            </a:r>
            <a:r>
              <a:rPr lang="fr-FR" sz="2400" b="1" dirty="0">
                <a:solidFill>
                  <a:schemeClr val="bg1"/>
                </a:solidFill>
                <a:ea typeface="Tahoma" panose="020B0604030504040204" pitchFamily="34" charset="0"/>
                <a:cs typeface="Tahoma" panose="020B0604030504040204" pitchFamily="34" charset="0"/>
                <a:sym typeface="Wingdings" panose="05000000000000000000" pitchFamily="2" charset="2"/>
              </a:rPr>
              <a:t> Z</a:t>
            </a:r>
            <a:r>
              <a:rPr lang="fr-FR" sz="2400" b="1" dirty="0">
                <a:solidFill>
                  <a:schemeClr val="bg1"/>
                </a:solidFill>
                <a:ea typeface="Tahoma" panose="020B0604030504040204" pitchFamily="34" charset="0"/>
                <a:cs typeface="Tahoma" panose="020B0604030504040204" pitchFamily="34" charset="0"/>
              </a:rPr>
              <a:t>)</a:t>
            </a:r>
            <a:endParaRPr lang="fr-FR" sz="2400" b="1" dirty="0">
              <a:solidFill>
                <a:schemeClr val="bg1"/>
              </a:solidFill>
            </a:endParaRPr>
          </a:p>
        </p:txBody>
      </p:sp>
      <p:sp>
        <p:nvSpPr>
          <p:cNvPr id="5" name="Rectangle 8"/>
          <p:cNvSpPr/>
          <p:nvPr/>
        </p:nvSpPr>
        <p:spPr bwMode="auto">
          <a:xfrm>
            <a:off x="0" y="802346"/>
            <a:ext cx="12192000" cy="533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a:xfrm>
            <a:off x="8610600" y="6356350"/>
            <a:ext cx="2743200" cy="425818"/>
          </a:xfrm>
        </p:spPr>
        <p:txBody>
          <a:bodyPr/>
          <a:lstStyle/>
          <a:p>
            <a:pPr>
              <a:defRPr/>
            </a:pPr>
            <a:fld id="{481E727C-BCA8-45F8-BDF0-42383683B189}" type="slidenum">
              <a:rPr lang="fr-FR"/>
              <a:t>13</a:t>
            </a:fld>
            <a:endParaRPr lang="fr-FR"/>
          </a:p>
        </p:txBody>
      </p:sp>
      <p:sp>
        <p:nvSpPr>
          <p:cNvPr id="7" name="Organigramme : Connecteur 56"/>
          <p:cNvSpPr/>
          <p:nvPr/>
        </p:nvSpPr>
        <p:spPr bwMode="auto">
          <a:xfrm>
            <a:off x="11161093" y="177258"/>
            <a:ext cx="179574" cy="2195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35913"/>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6456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0"/>
            <a:ext cx="179574" cy="2195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60"/>
            <a:ext cx="397693" cy="19485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503314"/>
            <a:ext cx="286732" cy="905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13168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64657"/>
            <a:ext cx="121032" cy="9584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35913"/>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7"/>
            <a:ext cx="179574" cy="2195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299"/>
            <a:ext cx="179574" cy="2195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35913"/>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6456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78706"/>
            <a:ext cx="865712" cy="7848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56329"/>
            <a:ext cx="608666" cy="19571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45580"/>
            <a:ext cx="286731" cy="2980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23075"/>
            <a:ext cx="397693" cy="11604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37986"/>
            <a:ext cx="121032" cy="95843"/>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0"/>
            <a:ext cx="179574" cy="21955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30265"/>
            <a:ext cx="229556" cy="3284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88481"/>
            <a:ext cx="246565" cy="2388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7" y="221272"/>
            <a:ext cx="183676" cy="65762"/>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433714"/>
          </a:xfrm>
          <a:prstGeom prst="rect">
            <a:avLst/>
          </a:prstGeom>
        </p:spPr>
      </p:pic>
      <p:sp>
        <p:nvSpPr>
          <p:cNvPr id="34" name="ZoneTexte 33">
            <a:extLst>
              <a:ext uri="{FF2B5EF4-FFF2-40B4-BE49-F238E27FC236}">
                <a16:creationId xmlns:a16="http://schemas.microsoft.com/office/drawing/2014/main" id="{A89B7AB3-863B-4317-8509-9F2EDB32D9AC}"/>
              </a:ext>
            </a:extLst>
          </p:cNvPr>
          <p:cNvSpPr txBox="1"/>
          <p:nvPr/>
        </p:nvSpPr>
        <p:spPr bwMode="auto">
          <a:xfrm>
            <a:off x="346473" y="1416636"/>
            <a:ext cx="12033438" cy="4932000"/>
          </a:xfrm>
          <a:prstGeom prst="rect">
            <a:avLst/>
          </a:prstGeom>
          <a:noFill/>
        </p:spPr>
        <p:txBody>
          <a:bodyPr wrap="square" numCol="4" rtlCol="0">
            <a:spAutoFit/>
          </a:bodyPr>
          <a:lstStyle/>
          <a:p>
            <a:r>
              <a:rPr lang="fr-FR" sz="1100" b="1" dirty="0">
                <a:solidFill>
                  <a:srgbClr val="CC00FF"/>
                </a:solidFill>
                <a:latin typeface="Century Gothic" panose="020B0502020202020204" pitchFamily="34" charset="0"/>
              </a:rPr>
              <a:t>M</a:t>
            </a:r>
          </a:p>
          <a:p>
            <a:r>
              <a:rPr lang="fr-FR" sz="1100" dirty="0">
                <a:hlinkClick r:id="rId3" action="ppaction://hlinksldjump"/>
              </a:rPr>
              <a:t>MAGNE B6 </a:t>
            </a:r>
          </a:p>
          <a:p>
            <a:r>
              <a:rPr lang="fr-FR" sz="1100" dirty="0">
                <a:hlinkClick r:id="rId3" action="ppaction://hlinksldjump"/>
              </a:rPr>
              <a:t>MAGNESIUM VIT B6 </a:t>
            </a:r>
            <a:endParaRPr lang="fr-FR" sz="1100" dirty="0"/>
          </a:p>
          <a:p>
            <a:r>
              <a:rPr lang="fr-FR" sz="1100" dirty="0">
                <a:hlinkClick r:id="rId4" action="ppaction://hlinksldjump"/>
              </a:rPr>
              <a:t>MAXILASE </a:t>
            </a:r>
            <a:endParaRPr lang="fr-FR" sz="1100" dirty="0"/>
          </a:p>
          <a:p>
            <a:r>
              <a:rPr lang="fr-FR" sz="1100" dirty="0">
                <a:hlinkClick r:id="rId5" action="ppaction://hlinksldjump"/>
              </a:rPr>
              <a:t>MEDIBRONC</a:t>
            </a:r>
          </a:p>
          <a:p>
            <a:r>
              <a:rPr lang="fr-FR" sz="1100" dirty="0">
                <a:hlinkClick r:id="rId6" action="ppaction://hlinksldjump"/>
              </a:rPr>
              <a:t>MEDIVEINE </a:t>
            </a:r>
            <a:endParaRPr lang="fr-FR" sz="1100" dirty="0"/>
          </a:p>
          <a:p>
            <a:r>
              <a:rPr lang="fr-FR" sz="1100" dirty="0">
                <a:hlinkClick r:id="rId4" action="ppaction://hlinksldjump"/>
              </a:rPr>
              <a:t>MEGAMYLASE </a:t>
            </a:r>
            <a:endParaRPr lang="fr-FR" sz="1100" dirty="0">
              <a:hlinkClick r:id="rId7" action="ppaction://hlinksldjump"/>
            </a:endParaRPr>
          </a:p>
          <a:p>
            <a:r>
              <a:rPr lang="fr-FR" sz="1100" dirty="0">
                <a:hlinkClick r:id="rId8" action="ppaction://hlinksldjump"/>
              </a:rPr>
              <a:t>MELIANE</a:t>
            </a:r>
          </a:p>
          <a:p>
            <a:r>
              <a:rPr lang="fr-FR" sz="1100" dirty="0">
                <a:hlinkClick r:id="rId8" action="ppaction://hlinksldjump"/>
              </a:rPr>
              <a:t>MELODIA</a:t>
            </a:r>
          </a:p>
          <a:p>
            <a:r>
              <a:rPr lang="fr-FR" sz="1100" dirty="0">
                <a:hlinkClick r:id="rId9" action="ppaction://hlinksldjump"/>
              </a:rPr>
              <a:t>MEMANTINE</a:t>
            </a:r>
            <a:endParaRPr lang="fr-FR" sz="1100" dirty="0">
              <a:hlinkClick r:id="rId8" action="ppaction://hlinksldjump"/>
            </a:endParaRPr>
          </a:p>
          <a:p>
            <a:r>
              <a:rPr lang="fr-FR" sz="1100" dirty="0">
                <a:hlinkClick r:id="rId10" action="ppaction://hlinksldjump"/>
              </a:rPr>
              <a:t>MERCILON</a:t>
            </a:r>
          </a:p>
          <a:p>
            <a:r>
              <a:rPr lang="fr-FR" sz="1100" dirty="0">
                <a:hlinkClick r:id="rId11" action="ppaction://hlinksldjump"/>
              </a:rPr>
              <a:t>MIACALCIC </a:t>
            </a:r>
            <a:endParaRPr lang="fr-FR" sz="1100" dirty="0"/>
          </a:p>
          <a:p>
            <a:r>
              <a:rPr lang="fr-FR" sz="1100" dirty="0">
                <a:hlinkClick r:id="rId8" action="ppaction://hlinksldjump"/>
              </a:rPr>
              <a:t>MINESSE</a:t>
            </a:r>
          </a:p>
          <a:p>
            <a:r>
              <a:rPr lang="fr-FR" sz="1100" dirty="0">
                <a:hlinkClick r:id="rId8" action="ppaction://hlinksldjump"/>
              </a:rPr>
              <a:t>MINULET</a:t>
            </a:r>
          </a:p>
          <a:p>
            <a:r>
              <a:rPr lang="fr-FR" sz="1100" dirty="0">
                <a:hlinkClick r:id="rId12" action="ppaction://hlinksldjump"/>
              </a:rPr>
              <a:t>MIOREL </a:t>
            </a:r>
          </a:p>
          <a:p>
            <a:r>
              <a:rPr lang="fr-FR" sz="1100" dirty="0">
                <a:hlinkClick r:id="rId13" action="ppaction://hlinksldjump"/>
              </a:rPr>
              <a:t>MULTAQ </a:t>
            </a:r>
            <a:endParaRPr lang="fr-FR" sz="1100" dirty="0"/>
          </a:p>
          <a:p>
            <a:r>
              <a:rPr lang="fr-FR" sz="1100" dirty="0">
                <a:hlinkClick r:id="rId5" action="ppaction://hlinksldjump"/>
              </a:rPr>
              <a:t>MUCICLAR</a:t>
            </a:r>
            <a:endParaRPr lang="fr-FR" sz="1100" dirty="0"/>
          </a:p>
          <a:p>
            <a:r>
              <a:rPr lang="fr-FR" sz="1100" dirty="0">
                <a:hlinkClick r:id="rId14" action="ppaction://hlinksldjump"/>
              </a:rPr>
              <a:t>MUXOL </a:t>
            </a:r>
          </a:p>
          <a:p>
            <a:r>
              <a:rPr lang="fr-FR" sz="1100" dirty="0">
                <a:hlinkClick r:id="rId12" action="ppaction://hlinksldjump"/>
              </a:rPr>
              <a:t>MYOPLEGE</a:t>
            </a:r>
            <a:endParaRPr lang="fr-FR" sz="1100" dirty="0">
              <a:hlinkClick r:id="rId14" action="ppaction://hlinksldjump"/>
            </a:endParaRPr>
          </a:p>
          <a:p>
            <a:endParaRPr lang="fr-FR" sz="1100" dirty="0"/>
          </a:p>
          <a:p>
            <a:r>
              <a:rPr lang="fr-FR" sz="1100" b="1" dirty="0">
                <a:solidFill>
                  <a:srgbClr val="CC00FF"/>
                </a:solidFill>
                <a:latin typeface="Century Gothic" panose="020B0502020202020204" pitchFamily="34" charset="0"/>
              </a:rPr>
              <a:t>N</a:t>
            </a:r>
          </a:p>
          <a:p>
            <a:r>
              <a:rPr lang="fr-FR" sz="1100" dirty="0">
                <a:hlinkClick r:id="rId15" action="ppaction://hlinksldjump"/>
              </a:rPr>
              <a:t>NAFTIDROFURYL </a:t>
            </a:r>
          </a:p>
          <a:p>
            <a:r>
              <a:rPr lang="fr-FR" sz="1100" dirty="0">
                <a:hlinkClick r:id="rId15" action="ppaction://hlinksldjump"/>
              </a:rPr>
              <a:t>NAFTILUX</a:t>
            </a:r>
          </a:p>
          <a:p>
            <a:r>
              <a:rPr lang="fr-FR" sz="1100" dirty="0">
                <a:hlinkClick r:id="rId16" action="ppaction://hlinksldjump"/>
              </a:rPr>
              <a:t>NIFUROXAZIDE</a:t>
            </a:r>
          </a:p>
          <a:p>
            <a:r>
              <a:rPr lang="fr-FR" sz="1100" dirty="0">
                <a:hlinkClick r:id="rId17" action="ppaction://hlinksldjump"/>
              </a:rPr>
              <a:t>NOOTROPYL </a:t>
            </a:r>
          </a:p>
          <a:p>
            <a:r>
              <a:rPr lang="fr-FR" sz="1100" dirty="0">
                <a:hlinkClick r:id="rId18" action="ppaction://hlinksldjump"/>
              </a:rPr>
              <a:t>NORFLOXACINE</a:t>
            </a:r>
            <a:endParaRPr lang="fr-FR" sz="1100" dirty="0"/>
          </a:p>
          <a:p>
            <a:endParaRPr lang="fr-FR" sz="1100" dirty="0"/>
          </a:p>
          <a:p>
            <a:endParaRPr lang="fr-FR" sz="1100" dirty="0"/>
          </a:p>
          <a:p>
            <a:r>
              <a:rPr lang="fr-FR" sz="1100" b="1" dirty="0">
                <a:solidFill>
                  <a:srgbClr val="CC00FF"/>
                </a:solidFill>
                <a:latin typeface="Century Gothic" panose="020B0502020202020204" pitchFamily="34" charset="0"/>
              </a:rPr>
              <a:t>O</a:t>
            </a:r>
          </a:p>
          <a:p>
            <a:r>
              <a:rPr lang="fr-FR" sz="1100" dirty="0">
                <a:hlinkClick r:id="rId19" action="ppaction://hlinksldjump"/>
              </a:rPr>
              <a:t>OLMETEC </a:t>
            </a:r>
          </a:p>
          <a:p>
            <a:r>
              <a:rPr lang="fr-FR" sz="1100" dirty="0">
                <a:hlinkClick r:id="rId20" action="ppaction://hlinksldjump"/>
              </a:rPr>
              <a:t>OKIMUS </a:t>
            </a:r>
            <a:endParaRPr lang="fr-FR" sz="1100" dirty="0"/>
          </a:p>
          <a:p>
            <a:r>
              <a:rPr lang="fr-FR" sz="1100" dirty="0">
                <a:hlinkClick r:id="rId21" action="ppaction://hlinksldjump"/>
              </a:rPr>
              <a:t>OMACOR </a:t>
            </a:r>
            <a:endParaRPr lang="fr-FR" sz="1100" dirty="0"/>
          </a:p>
          <a:p>
            <a:r>
              <a:rPr lang="fr-FR" sz="1100" dirty="0">
                <a:hlinkClick r:id="rId22" action="ppaction://hlinksldjump"/>
              </a:rPr>
              <a:t>OPTIKINZY</a:t>
            </a:r>
            <a:endParaRPr lang="fr-FR" sz="1100" dirty="0"/>
          </a:p>
          <a:p>
            <a:r>
              <a:rPr lang="fr-FR" sz="1100" dirty="0">
                <a:hlinkClick r:id="rId23" action="ppaction://hlinksldjump"/>
              </a:rPr>
              <a:t>ORLISTAT </a:t>
            </a:r>
            <a:endParaRPr lang="fr-FR" sz="1100" dirty="0"/>
          </a:p>
          <a:p>
            <a:r>
              <a:rPr lang="fr-FR" sz="1100" dirty="0">
                <a:hlinkClick r:id="rId24" action="ppaction://hlinksldjump"/>
              </a:rPr>
              <a:t>ORNITHINE OXOGL </a:t>
            </a:r>
            <a:endParaRPr lang="fr-FR" sz="1100" dirty="0">
              <a:hlinkClick r:id="rId25" action="ppaction://hlinksldjump"/>
            </a:endParaRPr>
          </a:p>
          <a:p>
            <a:r>
              <a:rPr lang="fr-FR" sz="1100" dirty="0">
                <a:hlinkClick r:id="rId25" action="ppaction://hlinksldjump"/>
              </a:rPr>
              <a:t>OSAFLEXAN</a:t>
            </a:r>
          </a:p>
          <a:p>
            <a:r>
              <a:rPr lang="fr-FR" sz="1100" dirty="0">
                <a:hlinkClick r:id="rId26" action="ppaction://hlinksldjump"/>
              </a:rPr>
              <a:t>OSSOPAN</a:t>
            </a:r>
            <a:endParaRPr lang="fr-FR" sz="1100" dirty="0"/>
          </a:p>
          <a:p>
            <a:endParaRPr lang="fr-FR" sz="1100" b="1" dirty="0">
              <a:solidFill>
                <a:srgbClr val="CC00FF"/>
              </a:solidFill>
              <a:latin typeface="Century Gothic" panose="020B0502020202020204" pitchFamily="34" charset="0"/>
            </a:endParaRPr>
          </a:p>
          <a:p>
            <a:r>
              <a:rPr lang="fr-FR" sz="1100" b="1" dirty="0">
                <a:solidFill>
                  <a:srgbClr val="CC00FF"/>
                </a:solidFill>
                <a:latin typeface="Century Gothic" panose="020B0502020202020204" pitchFamily="34" charset="0"/>
              </a:rPr>
              <a:t>P</a:t>
            </a:r>
          </a:p>
          <a:p>
            <a:r>
              <a:rPr lang="fr-FR" sz="1100" dirty="0">
                <a:hlinkClick r:id="rId27" action="ppaction://hlinksldjump"/>
              </a:rPr>
              <a:t>PENTOXIFYLLINE </a:t>
            </a:r>
          </a:p>
          <a:p>
            <a:r>
              <a:rPr lang="fr-FR" sz="1100" dirty="0">
                <a:hlinkClick r:id="rId28" action="ppaction://hlinksldjump"/>
              </a:rPr>
              <a:t>PEPSANE </a:t>
            </a:r>
            <a:endParaRPr lang="fr-FR" sz="1100" dirty="0"/>
          </a:p>
          <a:p>
            <a:r>
              <a:rPr lang="fr-FR" sz="1100" dirty="0">
                <a:hlinkClick r:id="rId8" action="ppaction://hlinksldjump"/>
              </a:rPr>
              <a:t>PERLEANE </a:t>
            </a:r>
            <a:endParaRPr lang="fr-FR" sz="1100" dirty="0"/>
          </a:p>
          <a:p>
            <a:r>
              <a:rPr lang="fr-FR" sz="1100" dirty="0">
                <a:hlinkClick r:id="rId29" action="ppaction://hlinksldjump"/>
              </a:rPr>
              <a:t>PIASCLEDINE</a:t>
            </a:r>
            <a:endParaRPr lang="fr-FR" sz="1100" dirty="0"/>
          </a:p>
          <a:p>
            <a:r>
              <a:rPr lang="fr-FR" sz="1100" dirty="0">
                <a:hlinkClick r:id="rId17" action="ppaction://hlinksldjump"/>
              </a:rPr>
              <a:t>PIRACETAM </a:t>
            </a:r>
            <a:endParaRPr lang="fr-FR" sz="1100" dirty="0"/>
          </a:p>
          <a:p>
            <a:r>
              <a:rPr lang="fr-FR" sz="1100" dirty="0">
                <a:hlinkClick r:id="rId15" action="ppaction://hlinksldjump"/>
              </a:rPr>
              <a:t>PRAXILENE </a:t>
            </a:r>
            <a:endParaRPr lang="fr-FR" sz="1100" dirty="0"/>
          </a:p>
          <a:p>
            <a:r>
              <a:rPr lang="fr-FR" sz="1100" dirty="0">
                <a:hlinkClick r:id="rId30" action="ppaction://hlinksldjump"/>
              </a:rPr>
              <a:t>PRINCI B </a:t>
            </a:r>
            <a:endParaRPr lang="fr-FR" sz="1100" dirty="0"/>
          </a:p>
          <a:p>
            <a:endParaRPr lang="fr-FR" sz="1100" dirty="0"/>
          </a:p>
          <a:p>
            <a:r>
              <a:rPr lang="fr-FR" sz="1100" b="1" dirty="0">
                <a:solidFill>
                  <a:srgbClr val="CC00FF"/>
                </a:solidFill>
                <a:latin typeface="Century Gothic" panose="020B0502020202020204" pitchFamily="34" charset="0"/>
              </a:rPr>
              <a:t>Q</a:t>
            </a:r>
          </a:p>
          <a:p>
            <a:r>
              <a:rPr lang="fr-FR" sz="1100" dirty="0">
                <a:hlinkClick r:id="rId20" action="ppaction://hlinksldjump"/>
              </a:rPr>
              <a:t>QUINISEDINE </a:t>
            </a:r>
            <a:endParaRPr lang="fr-FR" sz="1100" dirty="0"/>
          </a:p>
          <a:p>
            <a:endParaRPr lang="fr-FR" sz="1100" b="1" dirty="0">
              <a:solidFill>
                <a:srgbClr val="CC00FF"/>
              </a:solidFill>
              <a:latin typeface="Century Gothic" panose="020B0502020202020204" pitchFamily="34" charset="0"/>
            </a:endParaRPr>
          </a:p>
          <a:p>
            <a:r>
              <a:rPr lang="fr-FR" sz="1100" b="1" dirty="0">
                <a:solidFill>
                  <a:srgbClr val="CC00FF"/>
                </a:solidFill>
                <a:latin typeface="Century Gothic" panose="020B0502020202020204" pitchFamily="34" charset="0"/>
              </a:rPr>
              <a:t>R</a:t>
            </a:r>
          </a:p>
          <a:p>
            <a:r>
              <a:rPr lang="fr-FR" sz="1100" dirty="0">
                <a:hlinkClick r:id="rId31" action="ppaction://hlinksldjump"/>
              </a:rPr>
              <a:t>REMINYL </a:t>
            </a:r>
            <a:endParaRPr lang="fr-FR" sz="1100" dirty="0"/>
          </a:p>
          <a:p>
            <a:r>
              <a:rPr lang="fr-FR" sz="1100" dirty="0">
                <a:hlinkClick r:id="rId32" action="ppaction://hlinksldjump"/>
              </a:rPr>
              <a:t>RESOLOR </a:t>
            </a:r>
            <a:endParaRPr lang="fr-FR" sz="1100" dirty="0"/>
          </a:p>
          <a:p>
            <a:r>
              <a:rPr lang="fr-FR" sz="1100" dirty="0">
                <a:hlinkClick r:id="rId33" action="ppaction://hlinksldjump"/>
              </a:rPr>
              <a:t>REVERPLEG</a:t>
            </a:r>
            <a:endParaRPr lang="fr-FR" sz="1100" dirty="0"/>
          </a:p>
          <a:p>
            <a:r>
              <a:rPr lang="fr-FR" sz="1100" dirty="0">
                <a:hlinkClick r:id="rId34" action="ppaction://hlinksldjump"/>
              </a:rPr>
              <a:t>RHEOFLUX </a:t>
            </a:r>
          </a:p>
          <a:p>
            <a:r>
              <a:rPr lang="fr-FR" sz="1100" dirty="0">
                <a:hlinkClick r:id="rId35" action="ppaction://hlinksldjump"/>
              </a:rPr>
              <a:t>RHINADVIL RHUME</a:t>
            </a:r>
          </a:p>
          <a:p>
            <a:r>
              <a:rPr lang="fr-FR" sz="1100" dirty="0">
                <a:hlinkClick r:id="rId5" action="ppaction://hlinksldjump"/>
              </a:rPr>
              <a:t>RHINATHIOL</a:t>
            </a:r>
            <a:endParaRPr lang="fr-FR" sz="1100" dirty="0">
              <a:hlinkClick r:id="rId35" action="ppaction://hlinksldjump"/>
            </a:endParaRPr>
          </a:p>
          <a:p>
            <a:r>
              <a:rPr lang="fr-FR" sz="1100" dirty="0">
                <a:hlinkClick r:id="rId36" action="ppaction://hlinksldjump"/>
              </a:rPr>
              <a:t>RHINOFLUIMUCIL </a:t>
            </a:r>
            <a:endParaRPr lang="fr-FR" sz="1100" dirty="0"/>
          </a:p>
          <a:p>
            <a:r>
              <a:rPr lang="fr-FR" sz="1100" dirty="0">
                <a:hlinkClick r:id="rId37" action="ppaction://hlinksldjump"/>
              </a:rPr>
              <a:t>RHINOTROPHYL </a:t>
            </a:r>
            <a:endParaRPr lang="fr-FR" sz="1100" dirty="0"/>
          </a:p>
          <a:p>
            <a:r>
              <a:rPr lang="fr-FR" sz="1100" dirty="0">
                <a:hlinkClick r:id="rId35" action="ppaction://hlinksldjump"/>
              </a:rPr>
              <a:t>RHINUREFLEX </a:t>
            </a:r>
            <a:endParaRPr lang="fr-FR" sz="1100" dirty="0">
              <a:hlinkClick r:id="rId5" action="ppaction://hlinksldjump"/>
            </a:endParaRPr>
          </a:p>
          <a:p>
            <a:r>
              <a:rPr lang="fr-FR" sz="1100" dirty="0">
                <a:hlinkClick r:id="rId4" action="ppaction://hlinksldjump"/>
              </a:rPr>
              <a:t>RIBAMYLASE</a:t>
            </a:r>
            <a:endParaRPr lang="fr-FR" sz="1100" dirty="0">
              <a:hlinkClick r:id="rId7" action="ppaction://hlinksldjump"/>
            </a:endParaRPr>
          </a:p>
          <a:p>
            <a:r>
              <a:rPr lang="fr-FR" sz="1100" dirty="0">
                <a:hlinkClick r:id="rId38" action="ppaction://hlinksldjump"/>
              </a:rPr>
              <a:t>RIVASTIGMINE</a:t>
            </a:r>
          </a:p>
          <a:p>
            <a:r>
              <a:rPr lang="fr-FR" sz="1100" dirty="0">
                <a:hlinkClick r:id="rId39" action="ppaction://hlinksldjump"/>
              </a:rPr>
              <a:t>RYTHMODAN </a:t>
            </a:r>
            <a:endParaRPr lang="fr-FR" sz="1100" dirty="0"/>
          </a:p>
          <a:p>
            <a:r>
              <a:rPr lang="fr-FR" sz="1100" dirty="0"/>
              <a:t> </a:t>
            </a:r>
          </a:p>
          <a:p>
            <a:r>
              <a:rPr lang="fr-FR" sz="1100" b="1" dirty="0">
                <a:solidFill>
                  <a:srgbClr val="CC00FF"/>
                </a:solidFill>
                <a:latin typeface="Century Gothic" panose="020B0502020202020204" pitchFamily="34" charset="0"/>
              </a:rPr>
              <a:t>S</a:t>
            </a:r>
          </a:p>
          <a:p>
            <a:r>
              <a:rPr lang="fr-FR" sz="1100" dirty="0">
                <a:hlinkClick r:id="rId40" action="ppaction://hlinksldjump"/>
              </a:rPr>
              <a:t>SALICAIRINE</a:t>
            </a:r>
            <a:endParaRPr lang="fr-FR" sz="1100" dirty="0"/>
          </a:p>
          <a:p>
            <a:r>
              <a:rPr lang="fr-FR" sz="1100" dirty="0">
                <a:hlinkClick r:id="rId19" action="ppaction://hlinksldjump"/>
              </a:rPr>
              <a:t>SEVIKAR</a:t>
            </a:r>
            <a:endParaRPr lang="fr-FR" sz="1100" dirty="0"/>
          </a:p>
          <a:p>
            <a:r>
              <a:rPr lang="fr-FR" sz="1100" dirty="0">
                <a:hlinkClick r:id="rId41" action="ppaction://hlinksldjump"/>
              </a:rPr>
              <a:t>SOLARAZE </a:t>
            </a:r>
            <a:endParaRPr lang="fr-FR" sz="1100" dirty="0"/>
          </a:p>
          <a:p>
            <a:r>
              <a:rPr lang="fr-FR" sz="1100" dirty="0">
                <a:hlinkClick r:id="rId42" action="ppaction://hlinksldjump"/>
              </a:rPr>
              <a:t>STRESAM </a:t>
            </a:r>
            <a:endParaRPr lang="fr-FR" sz="1100" dirty="0"/>
          </a:p>
          <a:p>
            <a:r>
              <a:rPr lang="fr-FR" sz="1100" dirty="0">
                <a:hlinkClick r:id="rId25" action="ppaction://hlinksldjump"/>
              </a:rPr>
              <a:t>STRUCTOFLEX</a:t>
            </a:r>
            <a:endParaRPr lang="fr-FR" sz="1100" dirty="0"/>
          </a:p>
          <a:p>
            <a:r>
              <a:rPr lang="fr-FR" sz="1100" dirty="0">
                <a:hlinkClick r:id="rId43" action="ppaction://hlinksldjump"/>
              </a:rPr>
              <a:t>STRUCTUM</a:t>
            </a:r>
            <a:endParaRPr lang="fr-FR" sz="1100" dirty="0"/>
          </a:p>
          <a:p>
            <a:r>
              <a:rPr lang="fr-FR" sz="1100" dirty="0">
                <a:hlinkClick r:id="rId14" action="ppaction://hlinksldjump"/>
              </a:rPr>
              <a:t>SURBRONC </a:t>
            </a:r>
          </a:p>
          <a:p>
            <a:endParaRPr lang="fr-FR" sz="1100" b="1" dirty="0">
              <a:solidFill>
                <a:srgbClr val="CC00FF"/>
              </a:solidFill>
              <a:latin typeface="Century Gothic" panose="020B0502020202020204" pitchFamily="34" charset="0"/>
            </a:endParaRPr>
          </a:p>
          <a:p>
            <a:r>
              <a:rPr lang="fr-FR" sz="1100" b="1" dirty="0">
                <a:solidFill>
                  <a:srgbClr val="CC00FF"/>
                </a:solidFill>
                <a:latin typeface="Century Gothic" panose="020B0502020202020204" pitchFamily="34" charset="0"/>
              </a:rPr>
              <a:t>T</a:t>
            </a:r>
          </a:p>
          <a:p>
            <a:r>
              <a:rPr lang="fr-FR" sz="1100" dirty="0">
                <a:hlinkClick r:id="rId44" action="ppaction://hlinksldjump"/>
              </a:rPr>
              <a:t>TANAKAN </a:t>
            </a:r>
            <a:endParaRPr lang="fr-FR" sz="1100" dirty="0"/>
          </a:p>
          <a:p>
            <a:r>
              <a:rPr lang="fr-FR" sz="1100" dirty="0">
                <a:hlinkClick r:id="rId45" action="ppaction://hlinksldjump"/>
              </a:rPr>
              <a:t>TARDYFERON </a:t>
            </a:r>
            <a:endParaRPr lang="fr-FR" sz="1100" dirty="0"/>
          </a:p>
          <a:p>
            <a:r>
              <a:rPr lang="fr-FR" sz="1100" dirty="0">
                <a:hlinkClick r:id="rId12" action="ppaction://hlinksldjump"/>
              </a:rPr>
              <a:t>THIOCOLCHICOSIDE</a:t>
            </a:r>
            <a:endParaRPr lang="fr-FR" sz="1100" dirty="0"/>
          </a:p>
          <a:p>
            <a:r>
              <a:rPr lang="fr-FR" sz="1100" dirty="0">
                <a:hlinkClick r:id="rId46" action="ppaction://hlinksldjump"/>
              </a:rPr>
              <a:t>TITANOREINE </a:t>
            </a:r>
            <a:endParaRPr lang="fr-FR" sz="1100" dirty="0"/>
          </a:p>
          <a:p>
            <a:r>
              <a:rPr lang="fr-FR" sz="1100" dirty="0">
                <a:hlinkClick r:id="rId27" action="ppaction://hlinksldjump"/>
              </a:rPr>
              <a:t>TORENTAL </a:t>
            </a:r>
            <a:endParaRPr lang="fr-FR" sz="1100" dirty="0"/>
          </a:p>
          <a:p>
            <a:r>
              <a:rPr lang="fr-FR" sz="1100" dirty="0">
                <a:hlinkClick r:id="rId47" action="ppaction://hlinksldjump"/>
              </a:rPr>
              <a:t>TRIMETAZIDINE </a:t>
            </a:r>
            <a:endParaRPr lang="fr-FR" sz="1100" dirty="0"/>
          </a:p>
          <a:p>
            <a:r>
              <a:rPr lang="fr-FR" sz="1100" dirty="0">
                <a:hlinkClick r:id="rId48" action="ppaction://hlinksldjump"/>
              </a:rPr>
              <a:t>TRIPLIXAM </a:t>
            </a:r>
            <a:endParaRPr lang="fr-FR" sz="1100" dirty="0"/>
          </a:p>
          <a:p>
            <a:r>
              <a:rPr lang="fr-FR" sz="1100" dirty="0">
                <a:hlinkClick r:id="rId49" action="ppaction://hlinksldjump"/>
              </a:rPr>
              <a:t>TROLAMINE</a:t>
            </a:r>
            <a:r>
              <a:rPr lang="fr-FR" sz="1100" dirty="0">
                <a:hlinkClick r:id="rId34" action="ppaction://hlinksldjump"/>
              </a:rPr>
              <a:t> </a:t>
            </a:r>
          </a:p>
          <a:p>
            <a:r>
              <a:rPr lang="fr-FR" sz="1100" dirty="0">
                <a:hlinkClick r:id="rId50" action="ppaction://hlinksldjump"/>
              </a:rPr>
              <a:t>TRONOTHANE </a:t>
            </a:r>
            <a:endParaRPr lang="fr-FR" sz="1100" dirty="0"/>
          </a:p>
          <a:p>
            <a:r>
              <a:rPr lang="fr-FR" sz="1100" dirty="0">
                <a:hlinkClick r:id="rId34" action="ppaction://hlinksldjump"/>
              </a:rPr>
              <a:t>TROXERUTINE</a:t>
            </a:r>
          </a:p>
          <a:p>
            <a:r>
              <a:rPr lang="fr-FR" sz="1100" b="1" dirty="0">
                <a:solidFill>
                  <a:srgbClr val="CC00FF"/>
                </a:solidFill>
                <a:latin typeface="Century Gothic" panose="020B0502020202020204" pitchFamily="34" charset="0"/>
              </a:rPr>
              <a:t>U</a:t>
            </a:r>
            <a:endParaRPr lang="fr-FR" sz="1100" dirty="0">
              <a:hlinkClick r:id="rId3" action="ppaction://hlinksldjump"/>
            </a:endParaRPr>
          </a:p>
          <a:p>
            <a:r>
              <a:rPr lang="fr-FR" sz="1100" dirty="0">
                <a:hlinkClick r:id="rId51" action="ppaction://hlinksldjump"/>
              </a:rPr>
              <a:t>ULCAR </a:t>
            </a:r>
            <a:endParaRPr lang="fr-FR" sz="1100" dirty="0"/>
          </a:p>
          <a:p>
            <a:r>
              <a:rPr lang="fr-FR" sz="1100" dirty="0">
                <a:hlinkClick r:id="rId3" action="ppaction://hlinksldjump"/>
              </a:rPr>
              <a:t>UVIMAG B6 </a:t>
            </a:r>
            <a:endParaRPr lang="fr-FR" sz="1100" dirty="0"/>
          </a:p>
          <a:p>
            <a:endParaRPr lang="fr-FR" sz="1100" b="1" dirty="0">
              <a:solidFill>
                <a:srgbClr val="CC00FF"/>
              </a:solidFill>
              <a:latin typeface="Century Gothic" panose="020B0502020202020204" pitchFamily="34" charset="0"/>
            </a:endParaRPr>
          </a:p>
          <a:p>
            <a:r>
              <a:rPr lang="fr-FR" sz="1100" b="1" dirty="0">
                <a:solidFill>
                  <a:srgbClr val="CC00FF"/>
                </a:solidFill>
                <a:latin typeface="Century Gothic" panose="020B0502020202020204" pitchFamily="34" charset="0"/>
              </a:rPr>
              <a:t>V</a:t>
            </a:r>
          </a:p>
          <a:p>
            <a:r>
              <a:rPr lang="fr-FR" sz="1100" dirty="0">
                <a:hlinkClick r:id="rId10" action="ppaction://hlinksldjump"/>
              </a:rPr>
              <a:t>VARNOLINE </a:t>
            </a:r>
            <a:endParaRPr lang="fr-FR" sz="1100" dirty="0"/>
          </a:p>
          <a:p>
            <a:r>
              <a:rPr lang="fr-FR" sz="1100" dirty="0">
                <a:hlinkClick r:id="rId47" action="ppaction://hlinksldjump"/>
              </a:rPr>
              <a:t>VASTAREL </a:t>
            </a:r>
          </a:p>
          <a:p>
            <a:r>
              <a:rPr lang="fr-FR" sz="1100" dirty="0">
                <a:hlinkClick r:id="rId34" action="ppaction://hlinksldjump"/>
              </a:rPr>
              <a:t>VEINAMITOL </a:t>
            </a:r>
            <a:endParaRPr lang="fr-FR" sz="1100" dirty="0"/>
          </a:p>
          <a:p>
            <a:r>
              <a:rPr lang="fr-FR" sz="1100" dirty="0">
                <a:hlinkClick r:id="rId14" action="ppaction://hlinksldjump"/>
              </a:rPr>
              <a:t>VICKS EXPEC AMBROXOL</a:t>
            </a:r>
          </a:p>
          <a:p>
            <a:r>
              <a:rPr lang="fr-FR" sz="1100" dirty="0">
                <a:hlinkClick r:id="rId44" action="ppaction://hlinksldjump"/>
              </a:rPr>
              <a:t>VITALOGINK </a:t>
            </a:r>
          </a:p>
          <a:p>
            <a:r>
              <a:rPr lang="fr-FR" sz="1100" dirty="0">
                <a:hlinkClick r:id="rId30" action="ppaction://hlinksldjump"/>
              </a:rPr>
              <a:t>VITAMINES B1 B6 </a:t>
            </a:r>
          </a:p>
          <a:p>
            <a:endParaRPr lang="fr-FR" sz="1100" b="1" dirty="0">
              <a:solidFill>
                <a:srgbClr val="CC00FF"/>
              </a:solidFill>
              <a:latin typeface="Century Gothic" panose="020B0502020202020204" pitchFamily="34" charset="0"/>
            </a:endParaRPr>
          </a:p>
          <a:p>
            <a:r>
              <a:rPr lang="fr-FR" sz="1100" b="1" dirty="0">
                <a:solidFill>
                  <a:srgbClr val="CC00FF"/>
                </a:solidFill>
                <a:latin typeface="Century Gothic" panose="020B0502020202020204" pitchFamily="34" charset="0"/>
              </a:rPr>
              <a:t>X</a:t>
            </a:r>
          </a:p>
          <a:p>
            <a:r>
              <a:rPr lang="fr-FR" sz="1100" dirty="0">
                <a:hlinkClick r:id="rId23" action="ppaction://hlinksldjump"/>
              </a:rPr>
              <a:t>XENICAL </a:t>
            </a:r>
          </a:p>
          <a:p>
            <a:r>
              <a:rPr lang="fr-FR" sz="1100" dirty="0">
                <a:hlinkClick r:id="rId52" action="ppaction://hlinksldjump"/>
              </a:rPr>
              <a:t>XOGEL </a:t>
            </a:r>
            <a:endParaRPr lang="fr-FR" sz="1100" dirty="0"/>
          </a:p>
          <a:p>
            <a:endParaRPr lang="fr-FR" sz="1100" b="1" dirty="0">
              <a:solidFill>
                <a:srgbClr val="CC00FF"/>
              </a:solidFill>
              <a:latin typeface="Century Gothic" panose="020B0502020202020204" pitchFamily="34" charset="0"/>
            </a:endParaRPr>
          </a:p>
          <a:p>
            <a:r>
              <a:rPr lang="fr-FR" sz="1100" b="1" dirty="0">
                <a:solidFill>
                  <a:srgbClr val="CC00FF"/>
                </a:solidFill>
                <a:latin typeface="Century Gothic" panose="020B0502020202020204" pitchFamily="34" charset="0"/>
              </a:rPr>
              <a:t>Y</a:t>
            </a:r>
          </a:p>
          <a:p>
            <a:r>
              <a:rPr lang="fr-FR" sz="1100" dirty="0">
                <a:hlinkClick r:id="rId21" action="ppaction://hlinksldjump"/>
              </a:rPr>
              <a:t>YSOMEGA </a:t>
            </a:r>
            <a:endParaRPr lang="fr-FR" sz="1100" dirty="0"/>
          </a:p>
          <a:p>
            <a:endParaRPr lang="fr-FR" sz="1100" b="1" dirty="0">
              <a:solidFill>
                <a:srgbClr val="CC00FF"/>
              </a:solidFill>
              <a:latin typeface="Century Gothic" panose="020B0502020202020204" pitchFamily="34" charset="0"/>
            </a:endParaRPr>
          </a:p>
          <a:p>
            <a:r>
              <a:rPr lang="fr-FR" sz="1100" b="1" dirty="0">
                <a:solidFill>
                  <a:srgbClr val="CC00FF"/>
                </a:solidFill>
                <a:latin typeface="Century Gothic" panose="020B0502020202020204" pitchFamily="34" charset="0"/>
              </a:rPr>
              <a:t>Z</a:t>
            </a:r>
          </a:p>
          <a:p>
            <a:r>
              <a:rPr lang="fr-FR" sz="1100" dirty="0">
                <a:hlinkClick r:id="rId53" action="ppaction://hlinksldjump"/>
              </a:rPr>
              <a:t>ZONDAR</a:t>
            </a:r>
            <a:r>
              <a:rPr lang="fr-FR" sz="1100" dirty="0">
                <a:hlinkClick r:id="rId12" action="ppaction://hlinksldjump"/>
              </a:rPr>
              <a:t> </a:t>
            </a:r>
          </a:p>
        </p:txBody>
      </p:sp>
    </p:spTree>
    <p:extLst>
      <p:ext uri="{BB962C8B-B14F-4D97-AF65-F5344CB8AC3E}">
        <p14:creationId xmlns:p14="http://schemas.microsoft.com/office/powerpoint/2010/main" val="41116259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25190" y="28744"/>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800" b="0" i="0" u="none" strike="noStrike" cap="none" spc="0" dirty="0">
                <a:solidFill>
                  <a:schemeClr val="lt1"/>
                </a:solidFill>
                <a:latin typeface="+mn-lt"/>
                <a:ea typeface="+mn-ea"/>
                <a:cs typeface="+mn-cs"/>
              </a:rPr>
              <a:t>QUININE/AUBEPINE</a:t>
            </a:r>
          </a:p>
          <a:p>
            <a:pPr>
              <a:defRPr/>
            </a:pPr>
            <a:r>
              <a:rPr lang="fr-FR" b="1" dirty="0" err="1"/>
              <a:t>Okimus</a:t>
            </a:r>
            <a:r>
              <a:rPr lang="fr-FR" b="1" dirty="0"/>
              <a:t>® </a:t>
            </a:r>
            <a:r>
              <a:rPr lang="fr-FR" b="1" dirty="0" err="1" smtClean="0"/>
              <a:t>cpr</a:t>
            </a:r>
            <a:r>
              <a:rPr lang="fr-FR" b="1" dirty="0" smtClean="0"/>
              <a:t> </a:t>
            </a:r>
            <a:endParaRPr b="1"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0748FEA-6A1E-0A19-BBB1-2DF9FC3A5643}" type="slidenum">
              <a:rPr lang="fr-FR"/>
              <a:t>130</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18" y="849147"/>
            <a:ext cx="1614486" cy="1229361"/>
          </a:xfrm>
          <a:prstGeom prst="rect">
            <a:avLst/>
          </a:prstGeom>
        </p:spPr>
      </p:pic>
      <p:sp>
        <p:nvSpPr>
          <p:cNvPr id="38" name="ZoneTexte 1"/>
          <p:cNvSpPr>
            <a:spLocks/>
          </p:cNvSpPr>
          <p:nvPr/>
        </p:nvSpPr>
        <p:spPr bwMode="auto">
          <a:xfrm>
            <a:off x="588320" y="2533567"/>
            <a:ext cx="11628868" cy="3653516"/>
          </a:xfrm>
          <a:prstGeom prst="rect">
            <a:avLst/>
          </a:prstGeom>
          <a:noFill/>
        </p:spPr>
        <p:txBody>
          <a:bodyPr wrap="square" rtlCol="0">
            <a:noAutofit/>
          </a:bodyPr>
          <a:lstStyle/>
          <a:p>
            <a:pPr algn="just">
              <a:defRPr/>
            </a:pPr>
            <a:r>
              <a:rPr lang="fr-FR" sz="1600" dirty="0">
                <a:hlinkClick r:id="rId3"/>
              </a:rPr>
              <a:t>Avis CT HAS du 27/04/2011</a:t>
            </a:r>
            <a:endParaRPr lang="fr-FR" sz="1600" dirty="0"/>
          </a:p>
          <a:p>
            <a:pPr algn="just">
              <a:defRPr/>
            </a:pPr>
            <a:r>
              <a:rPr lang="fr-FR" sz="1600" dirty="0"/>
              <a:t>Les crampes musculaires essentielles sont des affections douloureuses mais bénignes qui se résolvent spontanément.</a:t>
            </a:r>
          </a:p>
          <a:p>
            <a:pPr algn="just">
              <a:defRPr/>
            </a:pPr>
            <a:r>
              <a:rPr lang="fr-FR" sz="1600" dirty="0"/>
              <a:t>Cette spécialité entre dans le cadre d’un traitement symptomatique.</a:t>
            </a:r>
          </a:p>
          <a:p>
            <a:pPr algn="just">
              <a:defRPr/>
            </a:pPr>
            <a:r>
              <a:rPr lang="fr-FR" sz="1600" dirty="0"/>
              <a:t>L’efficacité de la quinine dans les crampes est faible. L’intérêt de l’association de la quinine avec l’extrait sec d’aubépine n’est pas démontré. La quinine peut entraîner des effets indésirables graves, en particulier thrombopénie allergique, hépatite et atteinte cutanée. Le rapport efficacité/effets indésirables de cette spécialité est faible. </a:t>
            </a:r>
            <a:endParaRPr lang="fr-FR" sz="1600" dirty="0" smtClean="0"/>
          </a:p>
          <a:p>
            <a:pPr algn="just">
              <a:defRPr/>
            </a:pPr>
            <a:endParaRPr lang="fr-FR" sz="1600" dirty="0"/>
          </a:p>
          <a:p>
            <a:pPr algn="just">
              <a:defRPr/>
            </a:pPr>
            <a:r>
              <a:rPr lang="fr-FR" sz="1600" dirty="0" smtClean="0">
                <a:hlinkClick r:id="rId4"/>
              </a:rPr>
              <a:t>« Pour mieux soigner, des médicaments à écarter : bilan 2023 », </a:t>
            </a:r>
            <a:r>
              <a:rPr lang="fr-FR" sz="1600" dirty="0"/>
              <a:t>Prescrire, décembre 2022</a:t>
            </a:r>
            <a:endParaRPr lang="fr-FR" sz="1600" i="1" dirty="0"/>
          </a:p>
          <a:p>
            <a:pPr algn="just">
              <a:defRPr/>
            </a:pPr>
            <a:r>
              <a:rPr lang="fr-FR" sz="1600" i="1" dirty="0" smtClean="0"/>
              <a:t>«</a:t>
            </a:r>
            <a:r>
              <a:rPr lang="fr-FR" sz="1600" dirty="0"/>
              <a:t>La </a:t>
            </a:r>
            <a:r>
              <a:rPr lang="fr-FR" sz="1600" b="1" dirty="0"/>
              <a:t>quinine </a:t>
            </a:r>
            <a:r>
              <a:rPr lang="fr-FR" sz="1600" b="1" dirty="0" smtClean="0"/>
              <a:t>(</a:t>
            </a:r>
            <a:r>
              <a:rPr lang="fr-FR" sz="1600" b="1" dirty="0" err="1" smtClean="0"/>
              <a:t>Okimus</a:t>
            </a:r>
            <a:r>
              <a:rPr lang="fr-FR" sz="1600" b="1" dirty="0" smtClean="0"/>
              <a:t>°)</a:t>
            </a:r>
            <a:r>
              <a:rPr lang="fr-FR" sz="1600" i="1" dirty="0" smtClean="0"/>
              <a:t> expose </a:t>
            </a:r>
            <a:r>
              <a:rPr lang="fr-FR" sz="1600" i="1" dirty="0"/>
              <a:t>à des effets indésirables graves, parfois mortels, disproportionnés au regard d'une efficacité faible : des réactions anaphylactiques, des atteintes hématologiques (dont des thrombopénies, des anémies hémolytiques, des agranulocytoses, des </a:t>
            </a:r>
            <a:r>
              <a:rPr lang="fr-FR" sz="1600" i="1" dirty="0" err="1"/>
              <a:t>pancytopénies</a:t>
            </a:r>
            <a:r>
              <a:rPr lang="fr-FR" sz="1600" i="1" dirty="0"/>
              <a:t>), des troubles du rythme cardiaque</a:t>
            </a:r>
            <a:r>
              <a:rPr lang="fr-FR" sz="1600" i="1" dirty="0" smtClean="0"/>
              <a:t>. »</a:t>
            </a:r>
            <a:endParaRPr lang="fr-FR" sz="1600" i="1" dirty="0"/>
          </a:p>
          <a:p>
            <a:pPr algn="just">
              <a:defRPr/>
            </a:pPr>
            <a:endParaRPr lang="fr-FR" sz="1600" i="1" dirty="0"/>
          </a:p>
          <a:p>
            <a:pPr algn="just">
              <a:defRPr/>
            </a:pPr>
            <a:endParaRPr sz="1600" dirty="0"/>
          </a:p>
        </p:txBody>
      </p:sp>
      <p:sp>
        <p:nvSpPr>
          <p:cNvPr id="2" name="Rectangle 1">
            <a:extLst>
              <a:ext uri="{FF2B5EF4-FFF2-40B4-BE49-F238E27FC236}">
                <a16:creationId xmlns:a16="http://schemas.microsoft.com/office/drawing/2014/main" id="{84033896-2373-4631-8AFA-B23F18127FDD}"/>
              </a:ext>
            </a:extLst>
          </p:cNvPr>
          <p:cNvSpPr/>
          <p:nvPr/>
        </p:nvSpPr>
        <p:spPr>
          <a:xfrm>
            <a:off x="330540" y="1345871"/>
            <a:ext cx="9969598" cy="338554"/>
          </a:xfrm>
          <a:prstGeom prst="rect">
            <a:avLst/>
          </a:prstGeom>
          <a:noFill/>
          <a:ln w="19050">
            <a:solidFill>
              <a:srgbClr val="FF00FF"/>
            </a:solidFill>
          </a:ln>
        </p:spPr>
        <p:txBody>
          <a:bodyPr wrap="square" rtlCol="0">
            <a:spAutoFit/>
          </a:bodyPr>
          <a:lstStyle/>
          <a:p>
            <a:r>
              <a:rPr lang="fr-FR" sz="1600" dirty="0"/>
              <a:t>Traitement d’appoint de la crampe idiopathique nocturne de l’adulte après échec des mesures non pharmacologiques</a:t>
            </a:r>
          </a:p>
        </p:txBody>
      </p:sp>
      <p:sp>
        <p:nvSpPr>
          <p:cNvPr id="40" name="ZoneTexte 39">
            <a:extLst>
              <a:ext uri="{FF2B5EF4-FFF2-40B4-BE49-F238E27FC236}">
                <a16:creationId xmlns:a16="http://schemas.microsoft.com/office/drawing/2014/main" id="{E37B929E-B28D-43AD-AD9B-BEA9D830787E}"/>
              </a:ext>
            </a:extLst>
          </p:cNvPr>
          <p:cNvSpPr txBox="1"/>
          <p:nvPr/>
        </p:nvSpPr>
        <p:spPr bwMode="auto">
          <a:xfrm>
            <a:off x="576573" y="2042311"/>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1" name="Image 40">
            <a:extLst>
              <a:ext uri="{FF2B5EF4-FFF2-40B4-BE49-F238E27FC236}">
                <a16:creationId xmlns:a16="http://schemas.microsoft.com/office/drawing/2014/main" id="{5DAAB879-69EF-43F6-B23E-B62DD99AEA7E}"/>
              </a:ext>
            </a:extLst>
          </p:cNvPr>
          <p:cNvPicPr>
            <a:picLocks noChangeAspect="1"/>
          </p:cNvPicPr>
          <p:nvPr/>
        </p:nvPicPr>
        <p:blipFill>
          <a:blip r:embed="rId5"/>
          <a:stretch>
            <a:fillRect/>
          </a:stretch>
        </p:blipFill>
        <p:spPr bwMode="auto">
          <a:xfrm>
            <a:off x="29132" y="1936685"/>
            <a:ext cx="572757" cy="646275"/>
          </a:xfrm>
          <a:prstGeom prst="rect">
            <a:avLst/>
          </a:prstGeom>
        </p:spPr>
      </p:pic>
      <p:pic>
        <p:nvPicPr>
          <p:cNvPr id="42" name="Image 41">
            <a:extLst>
              <a:ext uri="{FF2B5EF4-FFF2-40B4-BE49-F238E27FC236}">
                <a16:creationId xmlns:a16="http://schemas.microsoft.com/office/drawing/2014/main" id="{F5F121FC-1C52-4B30-AEBC-73750925B7F5}"/>
              </a:ext>
            </a:extLst>
          </p:cNvPr>
          <p:cNvPicPr>
            <a:picLocks noChangeAspect="1"/>
          </p:cNvPicPr>
          <p:nvPr/>
        </p:nvPicPr>
        <p:blipFill>
          <a:blip r:embed="rId6"/>
          <a:stretch>
            <a:fillRect/>
          </a:stretch>
        </p:blipFill>
        <p:spPr bwMode="auto">
          <a:xfrm>
            <a:off x="81941" y="5620195"/>
            <a:ext cx="432047" cy="684362"/>
          </a:xfrm>
          <a:prstGeom prst="rect">
            <a:avLst/>
          </a:prstGeom>
        </p:spPr>
      </p:pic>
      <p:sp>
        <p:nvSpPr>
          <p:cNvPr id="43" name="ZoneTexte 42">
            <a:extLst>
              <a:ext uri="{FF2B5EF4-FFF2-40B4-BE49-F238E27FC236}">
                <a16:creationId xmlns:a16="http://schemas.microsoft.com/office/drawing/2014/main" id="{1C457435-DFD6-425C-98A0-C1477F044C56}"/>
              </a:ext>
            </a:extLst>
          </p:cNvPr>
          <p:cNvSpPr txBox="1"/>
          <p:nvPr/>
        </p:nvSpPr>
        <p:spPr bwMode="auto">
          <a:xfrm>
            <a:off x="653291" y="5516100"/>
            <a:ext cx="10279617" cy="892552"/>
          </a:xfrm>
          <a:prstGeom prst="rect">
            <a:avLst/>
          </a:prstGeom>
          <a:noFill/>
        </p:spPr>
        <p:txBody>
          <a:bodyPr wrap="square" rtlCol="0">
            <a:spAutoFit/>
          </a:bodyPr>
          <a:lstStyle/>
          <a:p>
            <a:pPr>
              <a:defRPr/>
            </a:pPr>
            <a:endParaRPr lang="fr-FR" b="1" dirty="0" smtClean="0">
              <a:solidFill>
                <a:srgbClr val="000099"/>
              </a:solidFill>
            </a:endParaRPr>
          </a:p>
          <a:p>
            <a:pPr>
              <a:defRPr/>
            </a:pPr>
            <a:r>
              <a:rPr lang="fr-FR" b="1" dirty="0" smtClean="0">
                <a:solidFill>
                  <a:srgbClr val="000099"/>
                </a:solidFill>
              </a:rPr>
              <a:t>Alternatives </a:t>
            </a:r>
            <a:r>
              <a:rPr lang="fr-FR" b="1" dirty="0">
                <a:solidFill>
                  <a:srgbClr val="000099"/>
                </a:solidFill>
              </a:rPr>
              <a:t>thérapeutiques répertoriées </a:t>
            </a:r>
            <a:r>
              <a:rPr lang="fr-FR" sz="1600" dirty="0">
                <a:solidFill>
                  <a:srgbClr val="000099"/>
                </a:solidFill>
              </a:rPr>
              <a:t>:</a:t>
            </a:r>
          </a:p>
          <a:p>
            <a:pPr>
              <a:defRPr/>
            </a:pPr>
            <a:r>
              <a:rPr lang="fr-FR" sz="1600" b="1" i="1" u="sng" dirty="0">
                <a:solidFill>
                  <a:srgbClr val="0070C0"/>
                </a:solidFill>
                <a:hlinkClick r:id="rId7" action="ppaction://hlinksldjump"/>
              </a:rPr>
              <a:t>Consulter les recommandations dans le traitement des crampes musculaires </a:t>
            </a:r>
            <a:endParaRPr lang="fr-FR" sz="1600" b="1" i="1" u="sng" dirty="0">
              <a:solidFill>
                <a:srgbClr val="0070C0"/>
              </a:solidFill>
            </a:endParaRPr>
          </a:p>
        </p:txBody>
      </p:sp>
      <p:pic>
        <p:nvPicPr>
          <p:cNvPr id="44" name="Image 43">
            <a:hlinkClick r:id="rId8" action="ppaction://hlinksldjump"/>
            <a:extLst>
              <a:ext uri="{FF2B5EF4-FFF2-40B4-BE49-F238E27FC236}">
                <a16:creationId xmlns:a16="http://schemas.microsoft.com/office/drawing/2014/main" id="{CB11F2A8-F9A6-47A4-BE3B-5797CCC87C7C}"/>
              </a:ext>
            </a:extLst>
          </p:cNvPr>
          <p:cNvPicPr>
            <a:picLocks noChangeAspect="1"/>
          </p:cNvPicPr>
          <p:nvPr/>
        </p:nvPicPr>
        <p:blipFill>
          <a:blip r:embed="rId9"/>
          <a:stretch>
            <a:fillRect/>
          </a:stretch>
        </p:blipFill>
        <p:spPr bwMode="auto">
          <a:xfrm>
            <a:off x="11480049" y="6083686"/>
            <a:ext cx="628651" cy="774314"/>
          </a:xfrm>
          <a:prstGeom prst="rect">
            <a:avLst/>
          </a:prstGeom>
        </p:spPr>
      </p:pic>
      <p:sp>
        <p:nvSpPr>
          <p:cNvPr id="3" name="Rectangle 2">
            <a:extLst>
              <a:ext uri="{FF2B5EF4-FFF2-40B4-BE49-F238E27FC236}">
                <a16:creationId xmlns:a16="http://schemas.microsoft.com/office/drawing/2014/main" id="{BA2BA38A-E825-445C-ABBA-2A6DE30009B6}"/>
              </a:ext>
            </a:extLst>
          </p:cNvPr>
          <p:cNvSpPr/>
          <p:nvPr/>
        </p:nvSpPr>
        <p:spPr>
          <a:xfrm>
            <a:off x="2222921" y="855577"/>
            <a:ext cx="7746156"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M09AA72, Autres médicaments des désordres musculosquelettiques</a:t>
            </a:r>
            <a:r>
              <a:rPr lang="fr-FR" sz="1600" dirty="0"/>
              <a:t> </a:t>
            </a:r>
          </a:p>
        </p:txBody>
      </p:sp>
    </p:spTree>
    <p:extLst>
      <p:ext uri="{BB962C8B-B14F-4D97-AF65-F5344CB8AC3E}">
        <p14:creationId xmlns:p14="http://schemas.microsoft.com/office/powerpoint/2010/main" val="19988810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25190" y="28744"/>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800" b="0" i="0" u="none" strike="noStrike" cap="none" spc="0" dirty="0">
                <a:solidFill>
                  <a:schemeClr val="lt1"/>
                </a:solidFill>
                <a:latin typeface="+mn-lt"/>
                <a:ea typeface="+mn-ea"/>
                <a:cs typeface="+mn-cs"/>
              </a:rPr>
              <a:t>QUININE/VITAMINE B1 (THIAMINE)</a:t>
            </a:r>
          </a:p>
          <a:p>
            <a:pPr>
              <a:defRPr/>
            </a:pPr>
            <a:r>
              <a:rPr lang="fr-FR" b="1" dirty="0" err="1"/>
              <a:t>Hexaquine</a:t>
            </a:r>
            <a:r>
              <a:rPr lang="fr-FR" b="1" dirty="0"/>
              <a:t>® </a:t>
            </a:r>
            <a:r>
              <a:rPr lang="fr-FR" b="1" dirty="0" err="1"/>
              <a:t>cpr</a:t>
            </a:r>
            <a:r>
              <a:rPr lang="fr-FR" b="1" dirty="0"/>
              <a:t> et suppo</a:t>
            </a:r>
            <a:endParaRPr b="1"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0748FEA-6A1E-0A19-BBB1-2DF9FC3A5643}" type="slidenum">
              <a:rPr lang="fr-FR"/>
              <a:t>131</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18" y="849147"/>
            <a:ext cx="1614486" cy="1229361"/>
          </a:xfrm>
          <a:prstGeom prst="rect">
            <a:avLst/>
          </a:prstGeom>
        </p:spPr>
      </p:pic>
      <p:sp>
        <p:nvSpPr>
          <p:cNvPr id="38" name="ZoneTexte 1"/>
          <p:cNvSpPr>
            <a:spLocks/>
          </p:cNvSpPr>
          <p:nvPr/>
        </p:nvSpPr>
        <p:spPr bwMode="auto">
          <a:xfrm>
            <a:off x="415383" y="2544024"/>
            <a:ext cx="11405939" cy="3599996"/>
          </a:xfrm>
          <a:prstGeom prst="rect">
            <a:avLst/>
          </a:prstGeom>
          <a:noFill/>
        </p:spPr>
        <p:txBody>
          <a:bodyPr wrap="square" rtlCol="0">
            <a:noAutofit/>
          </a:bodyPr>
          <a:lstStyle/>
          <a:p>
            <a:pPr algn="just">
              <a:defRPr/>
            </a:pPr>
            <a:r>
              <a:rPr lang="fr-FR" sz="1600" dirty="0">
                <a:hlinkClick r:id="rId3"/>
              </a:rPr>
              <a:t>Avis CT HAS du 27/04/2011</a:t>
            </a:r>
            <a:endParaRPr lang="fr-FR" sz="1600" dirty="0"/>
          </a:p>
          <a:p>
            <a:pPr algn="just">
              <a:defRPr/>
            </a:pPr>
            <a:r>
              <a:rPr lang="fr-FR" sz="1600" dirty="0"/>
              <a:t>Les crampes musculaires essentielles sont des affections douloureuses mais bénignes qui se résolvent spontanément.</a:t>
            </a:r>
          </a:p>
          <a:p>
            <a:pPr algn="just">
              <a:defRPr/>
            </a:pPr>
            <a:r>
              <a:rPr lang="fr-FR" sz="1600" dirty="0"/>
              <a:t>Cette spécialité entre dans le cadre d’un traitement symptomatique.</a:t>
            </a:r>
          </a:p>
          <a:p>
            <a:pPr algn="just">
              <a:defRPr/>
            </a:pPr>
            <a:r>
              <a:rPr lang="fr-FR" sz="1600" dirty="0"/>
              <a:t>L’efficacité de la quinine dans les crampes est faible. L’intérêt de l’association avec le chlorhydrate de thiamine n’est pas démontré. La quinine peut entraîner des effets indésirables graves, en particulier thrombopénie allergique, hépatite et atteinte cutanée. Le rapport efficacité/effets indésirables de cette spécialité est faible. </a:t>
            </a:r>
          </a:p>
          <a:p>
            <a:pPr algn="just">
              <a:defRPr/>
            </a:pPr>
            <a:endParaRPr lang="fr-FR" sz="1600" dirty="0" smtClean="0"/>
          </a:p>
          <a:p>
            <a:pPr algn="just">
              <a:defRPr/>
            </a:pPr>
            <a:endParaRPr lang="fr-FR" sz="1600" dirty="0"/>
          </a:p>
          <a:p>
            <a:pPr algn="just">
              <a:defRPr/>
            </a:pPr>
            <a:r>
              <a:rPr lang="fr-FR" sz="1600" dirty="0" smtClean="0">
                <a:hlinkClick r:id="rId4"/>
              </a:rPr>
              <a:t>« Pour mieux soigner, des médicaments à écarter : bilan 2023 », </a:t>
            </a:r>
            <a:r>
              <a:rPr lang="fr-FR" sz="1600" dirty="0" smtClean="0"/>
              <a:t>Prescrire, décembre 2022</a:t>
            </a:r>
            <a:endParaRPr lang="fr-FR" sz="1600" i="1" dirty="0" smtClean="0"/>
          </a:p>
          <a:p>
            <a:pPr algn="just">
              <a:defRPr/>
            </a:pPr>
            <a:r>
              <a:rPr lang="fr-FR" sz="1600" i="1" dirty="0" smtClean="0"/>
              <a:t>«</a:t>
            </a:r>
            <a:r>
              <a:rPr lang="fr-FR" sz="1600" dirty="0" smtClean="0"/>
              <a:t>La </a:t>
            </a:r>
            <a:r>
              <a:rPr lang="fr-FR" sz="1600" b="1" dirty="0" smtClean="0"/>
              <a:t>quinine (</a:t>
            </a:r>
            <a:r>
              <a:rPr lang="fr-FR" sz="1600" b="1" dirty="0" err="1" smtClean="0"/>
              <a:t>Hexaquine</a:t>
            </a:r>
            <a:r>
              <a:rPr lang="fr-FR" sz="1600" b="1" dirty="0" smtClean="0"/>
              <a:t>°)</a:t>
            </a:r>
            <a:r>
              <a:rPr lang="fr-FR" sz="1600" i="1" dirty="0" smtClean="0"/>
              <a:t> expose à des effets indésirables graves, parfois mortels, disproportionnés au regard d'une efficacité faible : des réactions anaphylactiques, des atteintes hématologiques (dont des thrombopénies, des anémies hémolytiques, des agranulocytoses, des </a:t>
            </a:r>
            <a:r>
              <a:rPr lang="fr-FR" sz="1600" i="1" dirty="0" err="1" smtClean="0"/>
              <a:t>pancytopénies</a:t>
            </a:r>
            <a:r>
              <a:rPr lang="fr-FR" sz="1600" i="1" dirty="0" smtClean="0"/>
              <a:t>), des troubles du rythme cardiaque. »</a:t>
            </a:r>
          </a:p>
          <a:p>
            <a:pPr algn="just">
              <a:defRPr/>
            </a:pPr>
            <a:endParaRPr lang="fr-FR" sz="1600" dirty="0"/>
          </a:p>
          <a:p>
            <a:pPr algn="just">
              <a:defRPr/>
            </a:pPr>
            <a:endParaRPr sz="1600" dirty="0"/>
          </a:p>
        </p:txBody>
      </p:sp>
      <p:sp>
        <p:nvSpPr>
          <p:cNvPr id="2" name="Rectangle 1">
            <a:extLst>
              <a:ext uri="{FF2B5EF4-FFF2-40B4-BE49-F238E27FC236}">
                <a16:creationId xmlns:a16="http://schemas.microsoft.com/office/drawing/2014/main" id="{1FD015C1-FC17-4796-BA73-D88F4331669D}"/>
              </a:ext>
            </a:extLst>
          </p:cNvPr>
          <p:cNvSpPr/>
          <p:nvPr/>
        </p:nvSpPr>
        <p:spPr>
          <a:xfrm>
            <a:off x="466527" y="1338420"/>
            <a:ext cx="5363969" cy="338554"/>
          </a:xfrm>
          <a:prstGeom prst="rect">
            <a:avLst/>
          </a:prstGeom>
          <a:noFill/>
          <a:ln w="19050">
            <a:solidFill>
              <a:srgbClr val="FF00FF"/>
            </a:solidFill>
          </a:ln>
        </p:spPr>
        <p:txBody>
          <a:bodyPr wrap="square" rtlCol="0">
            <a:spAutoFit/>
          </a:bodyPr>
          <a:lstStyle/>
          <a:p>
            <a:r>
              <a:rPr lang="fr-FR" sz="1600" dirty="0"/>
              <a:t>Traitement d’appoint de des crampes musculaires essentielles</a:t>
            </a:r>
          </a:p>
        </p:txBody>
      </p:sp>
      <p:sp>
        <p:nvSpPr>
          <p:cNvPr id="39" name="ZoneTexte 38">
            <a:extLst>
              <a:ext uri="{FF2B5EF4-FFF2-40B4-BE49-F238E27FC236}">
                <a16:creationId xmlns:a16="http://schemas.microsoft.com/office/drawing/2014/main" id="{AE187D83-F6E3-4FCF-B7E9-7F229E871575}"/>
              </a:ext>
            </a:extLst>
          </p:cNvPr>
          <p:cNvSpPr txBox="1"/>
          <p:nvPr/>
        </p:nvSpPr>
        <p:spPr bwMode="auto">
          <a:xfrm>
            <a:off x="576573" y="2042311"/>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A2E34E60-19A3-4A7F-B76A-A3429299DFB2}"/>
              </a:ext>
            </a:extLst>
          </p:cNvPr>
          <p:cNvPicPr>
            <a:picLocks noChangeAspect="1"/>
          </p:cNvPicPr>
          <p:nvPr/>
        </p:nvPicPr>
        <p:blipFill>
          <a:blip r:embed="rId5"/>
          <a:stretch>
            <a:fillRect/>
          </a:stretch>
        </p:blipFill>
        <p:spPr bwMode="auto">
          <a:xfrm>
            <a:off x="29132" y="1936685"/>
            <a:ext cx="572757" cy="646275"/>
          </a:xfrm>
          <a:prstGeom prst="rect">
            <a:avLst/>
          </a:prstGeom>
        </p:spPr>
      </p:pic>
      <p:pic>
        <p:nvPicPr>
          <p:cNvPr id="41" name="Image 40">
            <a:extLst>
              <a:ext uri="{FF2B5EF4-FFF2-40B4-BE49-F238E27FC236}">
                <a16:creationId xmlns:a16="http://schemas.microsoft.com/office/drawing/2014/main" id="{1EF9F892-747C-4246-BC3D-AA6E9E15916B}"/>
              </a:ext>
            </a:extLst>
          </p:cNvPr>
          <p:cNvPicPr>
            <a:picLocks noChangeAspect="1"/>
          </p:cNvPicPr>
          <p:nvPr/>
        </p:nvPicPr>
        <p:blipFill>
          <a:blip r:embed="rId6"/>
          <a:stretch>
            <a:fillRect/>
          </a:stretch>
        </p:blipFill>
        <p:spPr bwMode="auto">
          <a:xfrm>
            <a:off x="371425" y="5716485"/>
            <a:ext cx="432047" cy="684362"/>
          </a:xfrm>
          <a:prstGeom prst="rect">
            <a:avLst/>
          </a:prstGeom>
        </p:spPr>
      </p:pic>
      <p:sp>
        <p:nvSpPr>
          <p:cNvPr id="43" name="ZoneTexte 42">
            <a:extLst>
              <a:ext uri="{FF2B5EF4-FFF2-40B4-BE49-F238E27FC236}">
                <a16:creationId xmlns:a16="http://schemas.microsoft.com/office/drawing/2014/main" id="{50283A99-09C8-4872-803F-C4B99DCF55FF}"/>
              </a:ext>
            </a:extLst>
          </p:cNvPr>
          <p:cNvSpPr txBox="1"/>
          <p:nvPr/>
        </p:nvSpPr>
        <p:spPr bwMode="auto">
          <a:xfrm>
            <a:off x="897200" y="5759104"/>
            <a:ext cx="10279617"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a:t>
            </a:r>
          </a:p>
          <a:p>
            <a:pPr>
              <a:defRPr/>
            </a:pPr>
            <a:r>
              <a:rPr lang="fr-FR" sz="1600" b="1" i="1" u="sng" dirty="0">
                <a:solidFill>
                  <a:srgbClr val="0070C0"/>
                </a:solidFill>
                <a:hlinkClick r:id="rId7" action="ppaction://hlinksldjump"/>
              </a:rPr>
              <a:t>Consulter les recommandations dans le traitement des crampes musculaires </a:t>
            </a:r>
            <a:endParaRPr lang="fr-FR" sz="1600" b="1" i="1" u="sng" dirty="0">
              <a:solidFill>
                <a:srgbClr val="0070C0"/>
              </a:solidFill>
            </a:endParaRPr>
          </a:p>
        </p:txBody>
      </p:sp>
      <p:pic>
        <p:nvPicPr>
          <p:cNvPr id="42" name="Image 41">
            <a:hlinkClick r:id="rId8" action="ppaction://hlinksldjump"/>
            <a:extLst>
              <a:ext uri="{FF2B5EF4-FFF2-40B4-BE49-F238E27FC236}">
                <a16:creationId xmlns:a16="http://schemas.microsoft.com/office/drawing/2014/main" id="{0980BF0C-AFCB-440D-8F38-8CF81E3359D6}"/>
              </a:ext>
            </a:extLst>
          </p:cNvPr>
          <p:cNvPicPr>
            <a:picLocks noChangeAspect="1"/>
          </p:cNvPicPr>
          <p:nvPr/>
        </p:nvPicPr>
        <p:blipFill>
          <a:blip r:embed="rId9"/>
          <a:stretch>
            <a:fillRect/>
          </a:stretch>
        </p:blipFill>
        <p:spPr bwMode="auto">
          <a:xfrm>
            <a:off x="11480049" y="6083686"/>
            <a:ext cx="628651" cy="774314"/>
          </a:xfrm>
          <a:prstGeom prst="rect">
            <a:avLst/>
          </a:prstGeom>
        </p:spPr>
      </p:pic>
      <p:sp>
        <p:nvSpPr>
          <p:cNvPr id="44" name="Rectangle 43">
            <a:extLst>
              <a:ext uri="{FF2B5EF4-FFF2-40B4-BE49-F238E27FC236}">
                <a16:creationId xmlns:a16="http://schemas.microsoft.com/office/drawing/2014/main" id="{3F438C36-AAE1-40E7-B06F-43E3282CF9A9}"/>
              </a:ext>
            </a:extLst>
          </p:cNvPr>
          <p:cNvSpPr/>
          <p:nvPr/>
        </p:nvSpPr>
        <p:spPr bwMode="auto">
          <a:xfrm>
            <a:off x="2222921" y="855577"/>
            <a:ext cx="7746156"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M09AA72, Autres médicaments des désordres musculosquelettiques</a:t>
            </a:r>
            <a:r>
              <a:rPr lang="fr-FR" sz="1600" dirty="0"/>
              <a:t> </a:t>
            </a:r>
          </a:p>
        </p:txBody>
      </p:sp>
    </p:spTree>
    <p:extLst>
      <p:ext uri="{BB962C8B-B14F-4D97-AF65-F5344CB8AC3E}">
        <p14:creationId xmlns:p14="http://schemas.microsoft.com/office/powerpoint/2010/main" val="32275488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2"/>
            <a:ext cx="12191997" cy="669367"/>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dirty="0"/>
              <a:t>Recommandations dans le traitement des crampes musculaires</a:t>
            </a:r>
          </a:p>
        </p:txBody>
      </p:sp>
      <p:sp>
        <p:nvSpPr>
          <p:cNvPr id="5" name="Rectangle 8"/>
          <p:cNvSpPr/>
          <p:nvPr/>
        </p:nvSpPr>
        <p:spPr bwMode="auto">
          <a:xfrm>
            <a:off x="0" y="802343"/>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132</a:t>
            </a:fld>
            <a:endParaRPr lang="fr-FR"/>
          </a:p>
        </p:txBody>
      </p:sp>
      <p:sp>
        <p:nvSpPr>
          <p:cNvPr id="7"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17" y="849146"/>
            <a:ext cx="1614485" cy="1229360"/>
          </a:xfrm>
          <a:prstGeom prst="rect">
            <a:avLst/>
          </a:prstGeom>
        </p:spPr>
      </p:pic>
      <p:sp>
        <p:nvSpPr>
          <p:cNvPr id="39" name="ZoneTexte 37"/>
          <p:cNvSpPr>
            <a:spLocks/>
          </p:cNvSpPr>
          <p:nvPr/>
        </p:nvSpPr>
        <p:spPr bwMode="auto">
          <a:xfrm>
            <a:off x="744383" y="1647863"/>
            <a:ext cx="10569676" cy="3539430"/>
          </a:xfrm>
          <a:prstGeom prst="rect">
            <a:avLst/>
          </a:prstGeom>
          <a:noFill/>
        </p:spPr>
        <p:txBody>
          <a:bodyPr wrap="square" rtlCol="0">
            <a:spAutoFit/>
          </a:bodyPr>
          <a:lstStyle/>
          <a:p>
            <a:pPr marL="285750" indent="-285750">
              <a:buFont typeface="Arial" panose="020B0604020202020204" pitchFamily="34" charset="0"/>
              <a:buChar char="•"/>
              <a:defRPr/>
            </a:pPr>
            <a:r>
              <a:rPr lang="fr-FR" sz="1600" b="1" i="1" u="sng" dirty="0"/>
              <a:t>Traitement des crampes musculaires</a:t>
            </a:r>
          </a:p>
          <a:p>
            <a:pPr marL="285750" indent="-285750">
              <a:buFontTx/>
              <a:buChar char="-"/>
              <a:defRPr/>
            </a:pPr>
            <a:r>
              <a:rPr lang="fr-FR" sz="1600" u="none" dirty="0"/>
              <a:t>Identifier les facteurs favorisants</a:t>
            </a:r>
          </a:p>
          <a:p>
            <a:pPr marL="742950" lvl="1" indent="-285750">
              <a:buFont typeface="Courier New" panose="02070309020205020404" pitchFamily="49" charset="0"/>
              <a:buChar char="o"/>
              <a:defRPr/>
            </a:pPr>
            <a:r>
              <a:rPr lang="fr-FR" sz="1600" dirty="0"/>
              <a:t>Déshydratation;</a:t>
            </a:r>
          </a:p>
          <a:p>
            <a:pPr marL="742950" lvl="1" indent="-285750">
              <a:buFont typeface="Courier New" panose="02070309020205020404" pitchFamily="49" charset="0"/>
              <a:buChar char="o"/>
              <a:defRPr/>
            </a:pPr>
            <a:r>
              <a:rPr lang="fr-FR" sz="1600" u="none" dirty="0"/>
              <a:t>Médicaments : diurétiques, laxatifs, statines, etc.;</a:t>
            </a:r>
          </a:p>
          <a:p>
            <a:pPr marL="742950" lvl="1" indent="-285750">
              <a:buFont typeface="Courier New" panose="02070309020205020404" pitchFamily="49" charset="0"/>
              <a:buChar char="o"/>
              <a:defRPr/>
            </a:pPr>
            <a:r>
              <a:rPr lang="fr-FR" sz="1600" dirty="0"/>
              <a:t>Comorbidités : diabète, hypothyroïdie, etc.;</a:t>
            </a:r>
          </a:p>
          <a:p>
            <a:pPr marL="742950" lvl="1" indent="-285750">
              <a:buFont typeface="Courier New" panose="02070309020205020404" pitchFamily="49" charset="0"/>
              <a:buChar char="o"/>
              <a:defRPr/>
            </a:pPr>
            <a:r>
              <a:rPr lang="fr-FR" sz="1600" dirty="0"/>
              <a:t>Sport à haute intensité;</a:t>
            </a:r>
          </a:p>
          <a:p>
            <a:pPr marL="742950" lvl="1" indent="-285750">
              <a:buFont typeface="Courier New" panose="02070309020205020404" pitchFamily="49" charset="0"/>
              <a:buChar char="o"/>
              <a:defRPr/>
            </a:pPr>
            <a:r>
              <a:rPr lang="fr-FR" sz="1600" dirty="0"/>
              <a:t>Mauvaise position provoquant un étirement.</a:t>
            </a:r>
          </a:p>
          <a:p>
            <a:pPr>
              <a:defRPr/>
            </a:pPr>
            <a:endParaRPr lang="fr-FR" sz="1600" dirty="0"/>
          </a:p>
          <a:p>
            <a:pPr marL="285750" indent="-285750">
              <a:buFontTx/>
              <a:buChar char="-"/>
              <a:defRPr/>
            </a:pPr>
            <a:r>
              <a:rPr lang="fr-FR" sz="1600" dirty="0"/>
              <a:t>Mesures hygiéno-diététiques</a:t>
            </a:r>
          </a:p>
          <a:p>
            <a:pPr marL="742950" lvl="1" indent="-285750">
              <a:buFont typeface="Courier New" panose="02070309020205020404" pitchFamily="49" charset="0"/>
              <a:buChar char="o"/>
              <a:defRPr/>
            </a:pPr>
            <a:r>
              <a:rPr lang="fr-FR" sz="1600" dirty="0"/>
              <a:t>Hydratation;</a:t>
            </a:r>
          </a:p>
          <a:p>
            <a:pPr marL="742950" lvl="1" indent="-285750">
              <a:buFont typeface="Courier New" panose="02070309020205020404" pitchFamily="49" charset="0"/>
              <a:buChar char="o"/>
              <a:defRPr/>
            </a:pPr>
            <a:r>
              <a:rPr lang="fr-FR" sz="1600" dirty="0"/>
              <a:t>Aliments riches en magnésium (germes de soja, riz, pain complet, noix, bananes…);</a:t>
            </a:r>
          </a:p>
          <a:p>
            <a:pPr marL="742950" lvl="1" indent="-285750">
              <a:buFont typeface="Courier New" panose="02070309020205020404" pitchFamily="49" charset="0"/>
              <a:buChar char="o"/>
              <a:defRPr/>
            </a:pPr>
            <a:r>
              <a:rPr lang="fr-FR" sz="1600" dirty="0"/>
              <a:t>Echauffement/étirement musculaire;</a:t>
            </a:r>
          </a:p>
          <a:p>
            <a:pPr marL="742950" lvl="1" indent="-285750">
              <a:buFont typeface="Courier New" panose="02070309020205020404" pitchFamily="49" charset="0"/>
              <a:buChar char="o"/>
              <a:defRPr/>
            </a:pPr>
            <a:r>
              <a:rPr lang="fr-FR" sz="1600" dirty="0"/>
              <a:t>Massage.</a:t>
            </a:r>
          </a:p>
          <a:p>
            <a:pPr>
              <a:defRPr/>
            </a:pPr>
            <a:r>
              <a:rPr lang="fr-FR" sz="1600" dirty="0"/>
              <a:t>	</a:t>
            </a:r>
          </a:p>
        </p:txBody>
      </p:sp>
      <p:pic>
        <p:nvPicPr>
          <p:cNvPr id="36" name="Image 35">
            <a:extLst>
              <a:ext uri="{FF2B5EF4-FFF2-40B4-BE49-F238E27FC236}">
                <a16:creationId xmlns:a16="http://schemas.microsoft.com/office/drawing/2014/main" id="{6087B8A4-E272-49FE-A70F-1B30089FEBE4}"/>
              </a:ext>
            </a:extLst>
          </p:cNvPr>
          <p:cNvPicPr>
            <a:picLocks noChangeAspect="1"/>
          </p:cNvPicPr>
          <p:nvPr/>
        </p:nvPicPr>
        <p:blipFill>
          <a:blip r:embed="rId3"/>
          <a:stretch>
            <a:fillRect/>
          </a:stretch>
        </p:blipFill>
        <p:spPr bwMode="auto">
          <a:xfrm>
            <a:off x="253034" y="1114821"/>
            <a:ext cx="432047" cy="684362"/>
          </a:xfrm>
          <a:prstGeom prst="rect">
            <a:avLst/>
          </a:prstGeom>
        </p:spPr>
      </p:pic>
      <p:sp>
        <p:nvSpPr>
          <p:cNvPr id="38" name="ZoneTexte 37">
            <a:extLst>
              <a:ext uri="{FF2B5EF4-FFF2-40B4-BE49-F238E27FC236}">
                <a16:creationId xmlns:a16="http://schemas.microsoft.com/office/drawing/2014/main" id="{72AED24E-E2B2-40C4-B5D5-7A47D69925BE}"/>
              </a:ext>
            </a:extLst>
          </p:cNvPr>
          <p:cNvSpPr txBox="1"/>
          <p:nvPr/>
        </p:nvSpPr>
        <p:spPr bwMode="auto">
          <a:xfrm>
            <a:off x="724911" y="1366886"/>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pic>
        <p:nvPicPr>
          <p:cNvPr id="40" name="Image 39">
            <a:extLst>
              <a:ext uri="{FF2B5EF4-FFF2-40B4-BE49-F238E27FC236}">
                <a16:creationId xmlns:a16="http://schemas.microsoft.com/office/drawing/2014/main" id="{9404E0BA-3BCF-469B-8C63-2073B62765B8}"/>
              </a:ext>
            </a:extLst>
          </p:cNvPr>
          <p:cNvPicPr>
            <a:picLocks noChangeAspect="1"/>
          </p:cNvPicPr>
          <p:nvPr/>
        </p:nvPicPr>
        <p:blipFill>
          <a:blip r:embed="rId4"/>
          <a:stretch>
            <a:fillRect/>
          </a:stretch>
        </p:blipFill>
        <p:spPr bwMode="auto">
          <a:xfrm>
            <a:off x="146714" y="5778169"/>
            <a:ext cx="696641" cy="406838"/>
          </a:xfrm>
          <a:prstGeom prst="rect">
            <a:avLst/>
          </a:prstGeom>
        </p:spPr>
      </p:pic>
      <p:sp>
        <p:nvSpPr>
          <p:cNvPr id="41" name="ZoneTexte 40">
            <a:extLst>
              <a:ext uri="{FF2B5EF4-FFF2-40B4-BE49-F238E27FC236}">
                <a16:creationId xmlns:a16="http://schemas.microsoft.com/office/drawing/2014/main" id="{79E6592C-56EE-4928-B673-0C3270140E22}"/>
              </a:ext>
            </a:extLst>
          </p:cNvPr>
          <p:cNvSpPr txBox="1"/>
          <p:nvPr/>
        </p:nvSpPr>
        <p:spPr bwMode="auto">
          <a:xfrm>
            <a:off x="830025" y="5840563"/>
            <a:ext cx="3406237" cy="369332"/>
          </a:xfrm>
          <a:prstGeom prst="rect">
            <a:avLst/>
          </a:prstGeom>
          <a:noFill/>
        </p:spPr>
        <p:txBody>
          <a:bodyPr wrap="square" rtlCol="0">
            <a:spAutoFit/>
          </a:bodyPr>
          <a:lstStyle/>
          <a:p>
            <a:r>
              <a:rPr lang="fr-FR" b="1" dirty="0">
                <a:solidFill>
                  <a:srgbClr val="000099"/>
                </a:solidFill>
              </a:rPr>
              <a:t>Source utile : </a:t>
            </a:r>
          </a:p>
        </p:txBody>
      </p:sp>
      <p:sp>
        <p:nvSpPr>
          <p:cNvPr id="2" name="Rectangle 1">
            <a:extLst>
              <a:ext uri="{FF2B5EF4-FFF2-40B4-BE49-F238E27FC236}">
                <a16:creationId xmlns:a16="http://schemas.microsoft.com/office/drawing/2014/main" id="{202FE652-33DA-4FC7-B55C-7D15F985F5BD}"/>
              </a:ext>
            </a:extLst>
          </p:cNvPr>
          <p:cNvSpPr/>
          <p:nvPr/>
        </p:nvSpPr>
        <p:spPr>
          <a:xfrm>
            <a:off x="2239926" y="5833258"/>
            <a:ext cx="9952074" cy="338554"/>
          </a:xfrm>
          <a:prstGeom prst="rect">
            <a:avLst/>
          </a:prstGeom>
        </p:spPr>
        <p:txBody>
          <a:bodyPr wrap="square">
            <a:spAutoFit/>
          </a:bodyPr>
          <a:lstStyle/>
          <a:p>
            <a:pPr>
              <a:defRPr/>
            </a:pPr>
            <a:r>
              <a:rPr lang="fr-FR" sz="1600" dirty="0">
                <a:hlinkClick r:id="rId5"/>
              </a:rPr>
              <a:t>Comprendre les crampes</a:t>
            </a:r>
            <a:r>
              <a:rPr lang="fr-FR" sz="1600" dirty="0"/>
              <a:t>, AMELI, août </a:t>
            </a:r>
            <a:r>
              <a:rPr lang="fr-FR" sz="1600" dirty="0" smtClean="0"/>
              <a:t>2022</a:t>
            </a:r>
            <a:endParaRPr lang="fr-FR" sz="1600" dirty="0"/>
          </a:p>
        </p:txBody>
      </p:sp>
      <p:pic>
        <p:nvPicPr>
          <p:cNvPr id="42" name="Image 41">
            <a:hlinkClick r:id="rId6" action="ppaction://hlinksldjump"/>
            <a:extLst>
              <a:ext uri="{FF2B5EF4-FFF2-40B4-BE49-F238E27FC236}">
                <a16:creationId xmlns:a16="http://schemas.microsoft.com/office/drawing/2014/main" id="{2BACE1F5-9638-41E8-BE92-CAC5FF12777C}"/>
              </a:ext>
            </a:extLst>
          </p:cNvPr>
          <p:cNvPicPr>
            <a:picLocks noChangeAspect="1"/>
          </p:cNvPicPr>
          <p:nvPr/>
        </p:nvPicPr>
        <p:blipFill>
          <a:blip r:embed="rId7"/>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1975789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2035725"/>
            <a:ext cx="12192000" cy="181365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solidFill>
                  <a:schemeClr val="bg1"/>
                </a:solidFill>
              </a:rPr>
              <a:t>Système nerveux</a:t>
            </a:r>
            <a:endParaRPr sz="2400" dirty="0">
              <a:solidFill>
                <a:schemeClr val="bg1"/>
              </a:solidFill>
            </a:endParaRPr>
          </a:p>
        </p:txBody>
      </p:sp>
      <p:sp>
        <p:nvSpPr>
          <p:cNvPr id="5" name="Rectangle 8"/>
          <p:cNvSpPr/>
          <p:nvPr/>
        </p:nvSpPr>
        <p:spPr bwMode="auto">
          <a:xfrm>
            <a:off x="0" y="3906199"/>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133</a:t>
            </a:fld>
            <a:endParaRPr lang="fr-FR" dirty="0"/>
          </a:p>
        </p:txBody>
      </p:sp>
      <p:pic>
        <p:nvPicPr>
          <p:cNvPr id="37" name="Image 36"/>
          <p:cNvPicPr>
            <a:picLocks noChangeAspect="1"/>
          </p:cNvPicPr>
          <p:nvPr/>
        </p:nvPicPr>
        <p:blipFill>
          <a:blip r:embed="rId2"/>
          <a:stretch/>
        </p:blipFill>
        <p:spPr bwMode="auto">
          <a:xfrm>
            <a:off x="3660731" y="163269"/>
            <a:ext cx="1614488" cy="1229363"/>
          </a:xfrm>
          <a:prstGeom prst="rect">
            <a:avLst/>
          </a:prstGeom>
        </p:spPr>
      </p:pic>
      <p:pic>
        <p:nvPicPr>
          <p:cNvPr id="2" name="Image 1">
            <a:extLst>
              <a:ext uri="{FF2B5EF4-FFF2-40B4-BE49-F238E27FC236}">
                <a16:creationId xmlns:a16="http://schemas.microsoft.com/office/drawing/2014/main" id="{185F1A6C-405D-43AF-B1AA-A03923B7253E}"/>
              </a:ext>
            </a:extLst>
          </p:cNvPr>
          <p:cNvPicPr>
            <a:picLocks noChangeAspect="1"/>
          </p:cNvPicPr>
          <p:nvPr/>
        </p:nvPicPr>
        <p:blipFill>
          <a:blip r:embed="rId3"/>
          <a:stretch>
            <a:fillRect/>
          </a:stretch>
        </p:blipFill>
        <p:spPr>
          <a:xfrm>
            <a:off x="5615709" y="394182"/>
            <a:ext cx="2633700" cy="609653"/>
          </a:xfrm>
          <a:prstGeom prst="rect">
            <a:avLst/>
          </a:prstGeom>
        </p:spPr>
      </p:pic>
      <p:sp>
        <p:nvSpPr>
          <p:cNvPr id="3" name="ZoneTexte 2">
            <a:extLst>
              <a:ext uri="{FF2B5EF4-FFF2-40B4-BE49-F238E27FC236}">
                <a16:creationId xmlns:a16="http://schemas.microsoft.com/office/drawing/2014/main" id="{5872841C-CF69-4496-B089-816380F0641B}"/>
              </a:ext>
            </a:extLst>
          </p:cNvPr>
          <p:cNvSpPr txBox="1"/>
          <p:nvPr/>
        </p:nvSpPr>
        <p:spPr>
          <a:xfrm>
            <a:off x="636105" y="5053479"/>
            <a:ext cx="11400183" cy="646331"/>
          </a:xfrm>
          <a:prstGeom prst="rect">
            <a:avLst/>
          </a:prstGeom>
          <a:noFill/>
        </p:spPr>
        <p:txBody>
          <a:bodyPr wrap="square" numCol="2" rtlCol="0">
            <a:spAutoFit/>
          </a:bodyPr>
          <a:lstStyle/>
          <a:p>
            <a:pPr marL="285750" indent="-285750">
              <a:buFontTx/>
              <a:buChar char="-"/>
            </a:pPr>
            <a:endParaRPr lang="fr-FR" dirty="0"/>
          </a:p>
          <a:p>
            <a:pPr marL="285750" indent="-285750">
              <a:buFontTx/>
              <a:buChar char="-"/>
            </a:pPr>
            <a:endParaRPr lang="fr-FR" dirty="0"/>
          </a:p>
        </p:txBody>
      </p:sp>
      <p:graphicFrame>
        <p:nvGraphicFramePr>
          <p:cNvPr id="7" name="Tableau 6">
            <a:extLst>
              <a:ext uri="{FF2B5EF4-FFF2-40B4-BE49-F238E27FC236}">
                <a16:creationId xmlns:a16="http://schemas.microsoft.com/office/drawing/2014/main" id="{6F9838E2-4EDC-42D5-9FA0-D87DDC98A486}"/>
              </a:ext>
            </a:extLst>
          </p:cNvPr>
          <p:cNvGraphicFramePr>
            <a:graphicFrameLocks noGrp="1"/>
          </p:cNvGraphicFramePr>
          <p:nvPr>
            <p:extLst>
              <p:ext uri="{D42A27DB-BD31-4B8C-83A1-F6EECF244321}">
                <p14:modId xmlns:p14="http://schemas.microsoft.com/office/powerpoint/2010/main" val="1480093800"/>
              </p:ext>
            </p:extLst>
          </p:nvPr>
        </p:nvGraphicFramePr>
        <p:xfrm>
          <a:off x="406734" y="4421530"/>
          <a:ext cx="11400182" cy="914400"/>
        </p:xfrm>
        <a:graphic>
          <a:graphicData uri="http://schemas.openxmlformats.org/drawingml/2006/table">
            <a:tbl>
              <a:tblPr firstRow="1" bandRow="1">
                <a:tableStyleId>{2D5ABB26-0587-4C30-8999-92F81FD0307C}</a:tableStyleId>
              </a:tblPr>
              <a:tblGrid>
                <a:gridCol w="5078896">
                  <a:extLst>
                    <a:ext uri="{9D8B030D-6E8A-4147-A177-3AD203B41FA5}">
                      <a16:colId xmlns:a16="http://schemas.microsoft.com/office/drawing/2014/main" val="686323278"/>
                    </a:ext>
                  </a:extLst>
                </a:gridCol>
                <a:gridCol w="6321286">
                  <a:extLst>
                    <a:ext uri="{9D8B030D-6E8A-4147-A177-3AD203B41FA5}">
                      <a16:colId xmlns:a16="http://schemas.microsoft.com/office/drawing/2014/main" val="529985637"/>
                    </a:ext>
                  </a:extLst>
                </a:gridCol>
              </a:tblGrid>
              <a:tr h="370840">
                <a:tc>
                  <a:txBody>
                    <a:bodyPr/>
                    <a:lstStyle/>
                    <a:p>
                      <a:pPr marL="285750" indent="-285750">
                        <a:buFontTx/>
                        <a:buChar char="-"/>
                      </a:pPr>
                      <a:r>
                        <a:rPr lang="fr-FR" dirty="0"/>
                        <a:t>Anesthésiques locaux</a:t>
                      </a:r>
                    </a:p>
                    <a:p>
                      <a:pPr marL="285750" indent="-285750">
                        <a:buFontTx/>
                        <a:buChar char="-"/>
                      </a:pPr>
                      <a:r>
                        <a:rPr lang="fr-FR" dirty="0"/>
                        <a:t>Dopaminergiques</a:t>
                      </a:r>
                    </a:p>
                    <a:p>
                      <a:pPr marL="285750" indent="-285750">
                        <a:buFontTx/>
                        <a:buChar char="-"/>
                      </a:pPr>
                      <a:r>
                        <a:rPr lang="fr-FR" dirty="0"/>
                        <a:t>Anxiolytiques</a:t>
                      </a:r>
                    </a:p>
                  </a:txBody>
                  <a:tcPr>
                    <a:lnL>
                      <a:noFill/>
                    </a:lnL>
                    <a:lnR>
                      <a:noFill/>
                    </a:lnR>
                    <a:lnT>
                      <a:noFill/>
                    </a:lnT>
                    <a:lnB>
                      <a:noFill/>
                    </a:lnB>
                    <a:lnTlToBr w="12700" cmpd="sng">
                      <a:noFill/>
                      <a:prstDash val="solid"/>
                    </a:lnTlToBr>
                    <a:lnBlToTr w="12700" cmpd="sng">
                      <a:noFill/>
                      <a:prstDash val="solid"/>
                    </a:lnBlToTr>
                  </a:tcPr>
                </a:tc>
                <a:tc>
                  <a:txBody>
                    <a:bodyPr/>
                    <a:lstStyle/>
                    <a:p>
                      <a:pPr marL="285750" indent="-285750">
                        <a:buFontTx/>
                        <a:buChar char="-"/>
                      </a:pPr>
                      <a:r>
                        <a:rPr lang="fr-FR" dirty="0"/>
                        <a:t>Psychostimulants, agents utilisés dans le TDAH et nootropes </a:t>
                      </a:r>
                    </a:p>
                    <a:p>
                      <a:pPr marL="285750" indent="-285750">
                        <a:buFontTx/>
                        <a:buChar char="-"/>
                      </a:pPr>
                      <a:r>
                        <a:rPr lang="fr-FR" dirty="0"/>
                        <a:t>Médicaments de la démence</a:t>
                      </a:r>
                    </a:p>
                    <a:p>
                      <a:endParaRPr lang="fr-FR"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51229025"/>
                  </a:ext>
                </a:extLst>
              </a:tr>
            </a:tbl>
          </a:graphicData>
        </a:graphic>
      </p:graphicFrame>
      <p:pic>
        <p:nvPicPr>
          <p:cNvPr id="9" name="Image 8">
            <a:hlinkClick r:id="rId4" action="ppaction://hlinksldjump"/>
            <a:extLst>
              <a:ext uri="{FF2B5EF4-FFF2-40B4-BE49-F238E27FC236}">
                <a16:creationId xmlns:a16="http://schemas.microsoft.com/office/drawing/2014/main" id="{99FA6CA7-03AA-4D38-AD39-B70D322CC93B}"/>
              </a:ext>
            </a:extLst>
          </p:cNvPr>
          <p:cNvPicPr>
            <a:picLocks noChangeAspect="1"/>
          </p:cNvPicPr>
          <p:nvPr/>
        </p:nvPicPr>
        <p:blipFill>
          <a:blip r:embed="rId5"/>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63655592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25190" y="28744"/>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800" b="0" i="0" u="none" strike="noStrike" cap="none" spc="0" dirty="0">
                <a:solidFill>
                  <a:schemeClr val="lt1"/>
                </a:solidFill>
                <a:latin typeface="+mn-lt"/>
                <a:ea typeface="+mn-ea"/>
                <a:cs typeface="+mn-cs"/>
              </a:rPr>
              <a:t>LIDOCAINE/CETRIMIDE</a:t>
            </a:r>
          </a:p>
          <a:p>
            <a:pPr>
              <a:defRPr/>
            </a:pPr>
            <a:r>
              <a:rPr lang="fr-FR" b="1" dirty="0" err="1"/>
              <a:t>Xogel</a:t>
            </a:r>
            <a:r>
              <a:rPr lang="fr-FR" b="1" dirty="0"/>
              <a:t>® adulte et enfant gel gingival</a:t>
            </a:r>
            <a:endParaRPr b="1"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0748FEA-6A1E-0A19-BBB1-2DF9FC3A5643}" type="slidenum">
              <a:rPr lang="fr-FR"/>
              <a:t>134</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1" y="983279"/>
            <a:ext cx="10141746"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18" y="849147"/>
            <a:ext cx="1614486" cy="1229361"/>
          </a:xfrm>
          <a:prstGeom prst="rect">
            <a:avLst/>
          </a:prstGeom>
        </p:spPr>
      </p:pic>
      <p:sp>
        <p:nvSpPr>
          <p:cNvPr id="38" name="ZoneTexte 1"/>
          <p:cNvSpPr>
            <a:spLocks/>
          </p:cNvSpPr>
          <p:nvPr/>
        </p:nvSpPr>
        <p:spPr bwMode="auto">
          <a:xfrm>
            <a:off x="591594" y="2419956"/>
            <a:ext cx="10457859" cy="1381649"/>
          </a:xfrm>
          <a:prstGeom prst="rect">
            <a:avLst/>
          </a:prstGeom>
          <a:noFill/>
        </p:spPr>
        <p:txBody>
          <a:bodyPr wrap="square" rtlCol="0">
            <a:noAutofit/>
          </a:bodyPr>
          <a:lstStyle/>
          <a:p>
            <a:pPr algn="just">
              <a:defRPr/>
            </a:pPr>
            <a:r>
              <a:rPr lang="fr-FR" sz="1600" dirty="0">
                <a:solidFill>
                  <a:schemeClr val="tx1"/>
                </a:solidFill>
                <a:hlinkClick r:id="rId3"/>
              </a:rPr>
              <a:t>Avis CT HAS du </a:t>
            </a:r>
            <a:r>
              <a:rPr lang="fr-FR" sz="1600" dirty="0">
                <a:hlinkClick r:id="rId3"/>
              </a:rPr>
              <a:t>15/04/2020</a:t>
            </a:r>
            <a:endParaRPr sz="1600" dirty="0">
              <a:solidFill>
                <a:schemeClr val="tx1"/>
              </a:solidFill>
            </a:endParaRPr>
          </a:p>
          <a:p>
            <a:pPr algn="just">
              <a:defRPr/>
            </a:pPr>
            <a:r>
              <a:rPr lang="fr-FR" sz="1600" dirty="0"/>
              <a:t>Absence de donnée évaluant l’apport de cette association d’un antiseptique (</a:t>
            </a:r>
            <a:r>
              <a:rPr lang="fr-FR" sz="1600" dirty="0" err="1"/>
              <a:t>cétrimide</a:t>
            </a:r>
            <a:r>
              <a:rPr lang="fr-FR" sz="1600" dirty="0"/>
              <a:t>) à un anesthésique local (lidocaïne) en termes de quantité d’effet et/ou de tolérance dans la pré-anesthésie avant un acte de soins dentaire ;</a:t>
            </a:r>
          </a:p>
          <a:p>
            <a:pPr algn="just">
              <a:defRPr/>
            </a:pPr>
            <a:r>
              <a:rPr lang="fr-FR" sz="1600" dirty="0"/>
              <a:t>Absence de démonstration de l’intérêt de l’association d’un anesthésique local à un antiseptique dans la pratique clinique ;</a:t>
            </a:r>
          </a:p>
          <a:p>
            <a:pPr algn="just">
              <a:defRPr/>
            </a:pPr>
            <a:r>
              <a:rPr lang="fr-FR" sz="1600" dirty="0"/>
              <a:t>Besoin couvert par les autres alternatives, notamment celles à base de lidocaïne seule, recommandées;</a:t>
            </a:r>
          </a:p>
        </p:txBody>
      </p:sp>
      <p:sp>
        <p:nvSpPr>
          <p:cNvPr id="2" name="Rectangle 1">
            <a:extLst>
              <a:ext uri="{FF2B5EF4-FFF2-40B4-BE49-F238E27FC236}">
                <a16:creationId xmlns:a16="http://schemas.microsoft.com/office/drawing/2014/main" id="{82B88215-77D2-4DC8-B78F-0457C63DF361}"/>
              </a:ext>
            </a:extLst>
          </p:cNvPr>
          <p:cNvSpPr/>
          <p:nvPr/>
        </p:nvSpPr>
        <p:spPr>
          <a:xfrm>
            <a:off x="227201" y="1434960"/>
            <a:ext cx="3690434" cy="338554"/>
          </a:xfrm>
          <a:prstGeom prst="rect">
            <a:avLst/>
          </a:prstGeom>
          <a:noFill/>
          <a:ln w="19050">
            <a:solidFill>
              <a:srgbClr val="FF00FF"/>
            </a:solidFill>
          </a:ln>
        </p:spPr>
        <p:txBody>
          <a:bodyPr wrap="square" rtlCol="0">
            <a:spAutoFit/>
          </a:bodyPr>
          <a:lstStyle/>
          <a:p>
            <a:r>
              <a:rPr lang="fr-FR" sz="1600" dirty="0"/>
              <a:t>Anesthésie locale de la muqueuse buccale</a:t>
            </a:r>
          </a:p>
        </p:txBody>
      </p:sp>
      <p:sp>
        <p:nvSpPr>
          <p:cNvPr id="3" name="Rectangle 2">
            <a:extLst>
              <a:ext uri="{FF2B5EF4-FFF2-40B4-BE49-F238E27FC236}">
                <a16:creationId xmlns:a16="http://schemas.microsoft.com/office/drawing/2014/main" id="{873D0A6E-5F4A-40ED-B99E-613F578DCD1F}"/>
              </a:ext>
            </a:extLst>
          </p:cNvPr>
          <p:cNvSpPr/>
          <p:nvPr/>
        </p:nvSpPr>
        <p:spPr>
          <a:xfrm>
            <a:off x="563503" y="4648625"/>
            <a:ext cx="7640217" cy="584775"/>
          </a:xfrm>
          <a:prstGeom prst="rect">
            <a:avLst/>
          </a:prstGeom>
        </p:spPr>
        <p:txBody>
          <a:bodyPr wrap="square">
            <a:spAutoFit/>
          </a:bodyPr>
          <a:lstStyle/>
          <a:p>
            <a:pPr marL="285750" indent="-285750">
              <a:buFont typeface="Arial" panose="020B0604020202020204" pitchFamily="34" charset="0"/>
              <a:buChar char="•"/>
              <a:defRPr/>
            </a:pPr>
            <a:r>
              <a:rPr lang="fr-FR" sz="1600" b="1" i="1" u="sng" dirty="0"/>
              <a:t>Recommandations dans l’anesthésie locale de la muqueuse buccale</a:t>
            </a:r>
            <a:endParaRPr lang="fr-FR" sz="1600" b="1" i="1" dirty="0"/>
          </a:p>
          <a:p>
            <a:pPr>
              <a:defRPr/>
            </a:pPr>
            <a:r>
              <a:rPr lang="fr-FR" sz="1600" dirty="0"/>
              <a:t>Alternatives à base de lidocaïne seule</a:t>
            </a:r>
          </a:p>
        </p:txBody>
      </p:sp>
      <p:sp>
        <p:nvSpPr>
          <p:cNvPr id="39" name="ZoneTexte 38">
            <a:extLst>
              <a:ext uri="{FF2B5EF4-FFF2-40B4-BE49-F238E27FC236}">
                <a16:creationId xmlns:a16="http://schemas.microsoft.com/office/drawing/2014/main" id="{94832A4D-54A3-4BF1-B637-AC945AB67A64}"/>
              </a:ext>
            </a:extLst>
          </p:cNvPr>
          <p:cNvSpPr txBox="1"/>
          <p:nvPr/>
        </p:nvSpPr>
        <p:spPr bwMode="auto">
          <a:xfrm>
            <a:off x="576573" y="2042311"/>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5E013F6A-2E58-47AE-97C8-7F14FD229C99}"/>
              </a:ext>
            </a:extLst>
          </p:cNvPr>
          <p:cNvPicPr>
            <a:picLocks noChangeAspect="1"/>
          </p:cNvPicPr>
          <p:nvPr/>
        </p:nvPicPr>
        <p:blipFill>
          <a:blip r:embed="rId4"/>
          <a:stretch>
            <a:fillRect/>
          </a:stretch>
        </p:blipFill>
        <p:spPr bwMode="auto">
          <a:xfrm>
            <a:off x="29132" y="1936685"/>
            <a:ext cx="572757" cy="646275"/>
          </a:xfrm>
          <a:prstGeom prst="rect">
            <a:avLst/>
          </a:prstGeom>
        </p:spPr>
      </p:pic>
      <p:pic>
        <p:nvPicPr>
          <p:cNvPr id="41" name="Image 40">
            <a:extLst>
              <a:ext uri="{FF2B5EF4-FFF2-40B4-BE49-F238E27FC236}">
                <a16:creationId xmlns:a16="http://schemas.microsoft.com/office/drawing/2014/main" id="{6618825B-1E95-47AF-84D2-A385D7118821}"/>
              </a:ext>
            </a:extLst>
          </p:cNvPr>
          <p:cNvPicPr>
            <a:picLocks noChangeAspect="1"/>
          </p:cNvPicPr>
          <p:nvPr/>
        </p:nvPicPr>
        <p:blipFill>
          <a:blip r:embed="rId5"/>
          <a:stretch>
            <a:fillRect/>
          </a:stretch>
        </p:blipFill>
        <p:spPr bwMode="auto">
          <a:xfrm>
            <a:off x="91627" y="4098111"/>
            <a:ext cx="432047" cy="684362"/>
          </a:xfrm>
          <a:prstGeom prst="rect">
            <a:avLst/>
          </a:prstGeom>
        </p:spPr>
      </p:pic>
      <p:sp>
        <p:nvSpPr>
          <p:cNvPr id="42" name="ZoneTexte 41">
            <a:extLst>
              <a:ext uri="{FF2B5EF4-FFF2-40B4-BE49-F238E27FC236}">
                <a16:creationId xmlns:a16="http://schemas.microsoft.com/office/drawing/2014/main" id="{73351042-D0C0-4746-9432-2A067D9285B9}"/>
              </a:ext>
            </a:extLst>
          </p:cNvPr>
          <p:cNvSpPr txBox="1"/>
          <p:nvPr/>
        </p:nvSpPr>
        <p:spPr bwMode="auto">
          <a:xfrm>
            <a:off x="563504" y="4350176"/>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a:t>
            </a:r>
          </a:p>
        </p:txBody>
      </p:sp>
      <p:pic>
        <p:nvPicPr>
          <p:cNvPr id="43" name="Image 42">
            <a:extLst>
              <a:ext uri="{FF2B5EF4-FFF2-40B4-BE49-F238E27FC236}">
                <a16:creationId xmlns:a16="http://schemas.microsoft.com/office/drawing/2014/main" id="{48A28EEE-23A8-4407-B93C-7548B7395A1A}"/>
              </a:ext>
            </a:extLst>
          </p:cNvPr>
          <p:cNvPicPr>
            <a:picLocks noChangeAspect="1"/>
          </p:cNvPicPr>
          <p:nvPr/>
        </p:nvPicPr>
        <p:blipFill>
          <a:blip r:embed="rId6"/>
          <a:stretch>
            <a:fillRect/>
          </a:stretch>
        </p:blipFill>
        <p:spPr bwMode="auto">
          <a:xfrm>
            <a:off x="146714" y="5778169"/>
            <a:ext cx="696641" cy="406838"/>
          </a:xfrm>
          <a:prstGeom prst="rect">
            <a:avLst/>
          </a:prstGeom>
        </p:spPr>
      </p:pic>
      <p:sp>
        <p:nvSpPr>
          <p:cNvPr id="44" name="ZoneTexte 43">
            <a:extLst>
              <a:ext uri="{FF2B5EF4-FFF2-40B4-BE49-F238E27FC236}">
                <a16:creationId xmlns:a16="http://schemas.microsoft.com/office/drawing/2014/main" id="{02647950-01ED-4CB3-8E11-89CC0EB03A3A}"/>
              </a:ext>
            </a:extLst>
          </p:cNvPr>
          <p:cNvSpPr txBox="1"/>
          <p:nvPr/>
        </p:nvSpPr>
        <p:spPr bwMode="auto">
          <a:xfrm>
            <a:off x="830025" y="5840563"/>
            <a:ext cx="3406237" cy="369332"/>
          </a:xfrm>
          <a:prstGeom prst="rect">
            <a:avLst/>
          </a:prstGeom>
          <a:noFill/>
        </p:spPr>
        <p:txBody>
          <a:bodyPr wrap="square" rtlCol="0">
            <a:spAutoFit/>
          </a:bodyPr>
          <a:lstStyle/>
          <a:p>
            <a:r>
              <a:rPr lang="fr-FR" b="1">
                <a:solidFill>
                  <a:srgbClr val="000099"/>
                </a:solidFill>
              </a:rPr>
              <a:t>Source utile : </a:t>
            </a:r>
            <a:endParaRPr lang="fr-FR" b="1" dirty="0">
              <a:solidFill>
                <a:srgbClr val="000099"/>
              </a:solidFill>
            </a:endParaRPr>
          </a:p>
        </p:txBody>
      </p:sp>
      <p:sp>
        <p:nvSpPr>
          <p:cNvPr id="45" name="Rectangle 44">
            <a:extLst>
              <a:ext uri="{FF2B5EF4-FFF2-40B4-BE49-F238E27FC236}">
                <a16:creationId xmlns:a16="http://schemas.microsoft.com/office/drawing/2014/main" id="{90EBBD26-CB15-4D8E-850D-BD293D74ABFB}"/>
              </a:ext>
            </a:extLst>
          </p:cNvPr>
          <p:cNvSpPr/>
          <p:nvPr/>
        </p:nvSpPr>
        <p:spPr>
          <a:xfrm>
            <a:off x="2202429" y="5865291"/>
            <a:ext cx="2518638" cy="338554"/>
          </a:xfrm>
          <a:prstGeom prst="rect">
            <a:avLst/>
          </a:prstGeom>
        </p:spPr>
        <p:txBody>
          <a:bodyPr wrap="none">
            <a:spAutoFit/>
          </a:bodyPr>
          <a:lstStyle/>
          <a:p>
            <a:pPr>
              <a:defRPr/>
            </a:pPr>
            <a:r>
              <a:rPr lang="fr-FR" sz="1600" b="1" dirty="0">
                <a:hlinkClick r:id="rId3"/>
              </a:rPr>
              <a:t>Avis CT HAS du 15/04/2020</a:t>
            </a:r>
            <a:endParaRPr lang="fr-FR" sz="1600" dirty="0"/>
          </a:p>
        </p:txBody>
      </p:sp>
      <p:pic>
        <p:nvPicPr>
          <p:cNvPr id="46" name="Image 45">
            <a:hlinkClick r:id="rId7" action="ppaction://hlinksldjump"/>
            <a:extLst>
              <a:ext uri="{FF2B5EF4-FFF2-40B4-BE49-F238E27FC236}">
                <a16:creationId xmlns:a16="http://schemas.microsoft.com/office/drawing/2014/main" id="{B729B0F8-8C84-4CBA-A485-17389A4171F8}"/>
              </a:ext>
            </a:extLst>
          </p:cNvPr>
          <p:cNvPicPr>
            <a:picLocks noChangeAspect="1"/>
          </p:cNvPicPr>
          <p:nvPr/>
        </p:nvPicPr>
        <p:blipFill>
          <a:blip r:embed="rId8"/>
          <a:stretch>
            <a:fillRect/>
          </a:stretch>
        </p:blipFill>
        <p:spPr bwMode="auto">
          <a:xfrm>
            <a:off x="11480049" y="6083686"/>
            <a:ext cx="628651" cy="774314"/>
          </a:xfrm>
          <a:prstGeom prst="rect">
            <a:avLst/>
          </a:prstGeom>
        </p:spPr>
      </p:pic>
      <p:sp>
        <p:nvSpPr>
          <p:cNvPr id="47" name="Rectangle 46">
            <a:extLst>
              <a:ext uri="{FF2B5EF4-FFF2-40B4-BE49-F238E27FC236}">
                <a16:creationId xmlns:a16="http://schemas.microsoft.com/office/drawing/2014/main" id="{F73D323B-5926-4E69-9368-9F7E548599DF}"/>
              </a:ext>
            </a:extLst>
          </p:cNvPr>
          <p:cNvSpPr/>
          <p:nvPr/>
        </p:nvSpPr>
        <p:spPr>
          <a:xfrm>
            <a:off x="4198925" y="917612"/>
            <a:ext cx="3887603"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N01BB52, Anesthésiques locaux</a:t>
            </a:r>
            <a:endParaRPr lang="fr-FR" sz="1600" dirty="0"/>
          </a:p>
        </p:txBody>
      </p:sp>
    </p:spTree>
    <p:extLst>
      <p:ext uri="{BB962C8B-B14F-4D97-AF65-F5344CB8AC3E}">
        <p14:creationId xmlns:p14="http://schemas.microsoft.com/office/powerpoint/2010/main" val="211818734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25190" y="28744"/>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800" b="0" i="0" u="none" strike="noStrike" cap="none" spc="0" dirty="0">
                <a:solidFill>
                  <a:schemeClr val="lt1"/>
                </a:solidFill>
                <a:latin typeface="+mn-lt"/>
                <a:ea typeface="+mn-ea"/>
                <a:cs typeface="+mn-cs"/>
              </a:rPr>
              <a:t>ROPINIROLE</a:t>
            </a:r>
          </a:p>
          <a:p>
            <a:pPr>
              <a:defRPr/>
            </a:pPr>
            <a:r>
              <a:rPr lang="fr-FR" b="1" dirty="0" err="1"/>
              <a:t>Adartrel</a:t>
            </a:r>
            <a:r>
              <a:rPr lang="fr-FR" b="1" dirty="0"/>
              <a:t>® 0,25, 0,5 et 2 mg</a:t>
            </a:r>
            <a:endParaRPr b="1"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0748FEA-6A1E-0A19-BBB1-2DF9FC3A5643}" type="slidenum">
              <a:rPr lang="fr-FR"/>
              <a:t>135</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18" y="849147"/>
            <a:ext cx="1614486" cy="1229361"/>
          </a:xfrm>
          <a:prstGeom prst="rect">
            <a:avLst/>
          </a:prstGeom>
        </p:spPr>
      </p:pic>
      <p:sp>
        <p:nvSpPr>
          <p:cNvPr id="38" name="ZoneTexte 1"/>
          <p:cNvSpPr>
            <a:spLocks/>
          </p:cNvSpPr>
          <p:nvPr/>
        </p:nvSpPr>
        <p:spPr bwMode="auto">
          <a:xfrm>
            <a:off x="578286" y="2210167"/>
            <a:ext cx="11543018" cy="1370611"/>
          </a:xfrm>
          <a:prstGeom prst="rect">
            <a:avLst/>
          </a:prstGeom>
          <a:noFill/>
        </p:spPr>
        <p:txBody>
          <a:bodyPr wrap="square" rtlCol="0">
            <a:noAutofit/>
          </a:bodyPr>
          <a:lstStyle/>
          <a:p>
            <a:pPr algn="just">
              <a:defRPr/>
            </a:pPr>
            <a:r>
              <a:rPr lang="fr-FR" sz="1600" dirty="0">
                <a:solidFill>
                  <a:schemeClr val="tx1"/>
                </a:solidFill>
                <a:hlinkClick r:id="rId3"/>
              </a:rPr>
              <a:t>Avis CT HAS du </a:t>
            </a:r>
            <a:r>
              <a:rPr lang="fr-FR" sz="1600" dirty="0">
                <a:hlinkClick r:id="rId3"/>
              </a:rPr>
              <a:t>09/03/2011</a:t>
            </a:r>
            <a:endParaRPr lang="fr-FR" sz="1600" dirty="0"/>
          </a:p>
          <a:p>
            <a:pPr algn="just">
              <a:defRPr/>
            </a:pPr>
            <a:r>
              <a:rPr lang="fr-FR" sz="1600" dirty="0"/>
              <a:t>Le syndrome des jambes sans repos est une pathologie classée parmi les insomnies chroniques organiques. Cette pathologie n’engage pas le pronostic vital, n’entraîne pas de complications graves ni de handicap. Le ropinirole est un traitement à visée symptomatique. La pertinence clinique n’est pas clairement établie. Un impact négatif ne peut être écarté du fait des effets indésirables potentiel (aggravation paradoxale des symptômes, troubles du contrôle des impulsions notamment).</a:t>
            </a:r>
          </a:p>
          <a:p>
            <a:pPr algn="just">
              <a:defRPr/>
            </a:pPr>
            <a:endParaRPr lang="fr-FR" sz="1600" dirty="0"/>
          </a:p>
          <a:p>
            <a:pPr algn="just">
              <a:defRPr/>
            </a:pPr>
            <a:endParaRPr sz="1600" dirty="0"/>
          </a:p>
        </p:txBody>
      </p:sp>
      <p:sp>
        <p:nvSpPr>
          <p:cNvPr id="2" name="Rectangle 1">
            <a:extLst>
              <a:ext uri="{FF2B5EF4-FFF2-40B4-BE49-F238E27FC236}">
                <a16:creationId xmlns:a16="http://schemas.microsoft.com/office/drawing/2014/main" id="{041204CE-B0E1-49D0-8986-BD0C1D1C30AD}"/>
              </a:ext>
            </a:extLst>
          </p:cNvPr>
          <p:cNvSpPr/>
          <p:nvPr/>
        </p:nvSpPr>
        <p:spPr>
          <a:xfrm>
            <a:off x="601889" y="1318323"/>
            <a:ext cx="8009862" cy="338554"/>
          </a:xfrm>
          <a:prstGeom prst="rect">
            <a:avLst/>
          </a:prstGeom>
          <a:noFill/>
          <a:ln w="19050">
            <a:solidFill>
              <a:srgbClr val="FF00FF"/>
            </a:solidFill>
          </a:ln>
        </p:spPr>
        <p:txBody>
          <a:bodyPr wrap="square" rtlCol="0">
            <a:spAutoFit/>
          </a:bodyPr>
          <a:lstStyle/>
          <a:p>
            <a:r>
              <a:rPr lang="fr-FR" sz="1600" dirty="0"/>
              <a:t>Traitement symptomatique du syndrome des jambes sans repos idiopathique modéré à sévère</a:t>
            </a:r>
          </a:p>
        </p:txBody>
      </p:sp>
      <p:sp>
        <p:nvSpPr>
          <p:cNvPr id="39" name="Rectangle 38">
            <a:extLst>
              <a:ext uri="{FF2B5EF4-FFF2-40B4-BE49-F238E27FC236}">
                <a16:creationId xmlns:a16="http://schemas.microsoft.com/office/drawing/2014/main" id="{28D804B0-8692-4509-B107-94A36464FECB}"/>
              </a:ext>
            </a:extLst>
          </p:cNvPr>
          <p:cNvSpPr/>
          <p:nvPr/>
        </p:nvSpPr>
        <p:spPr>
          <a:xfrm>
            <a:off x="563503" y="3885872"/>
            <a:ext cx="11536869" cy="584775"/>
          </a:xfrm>
          <a:prstGeom prst="rect">
            <a:avLst/>
          </a:prstGeom>
        </p:spPr>
        <p:txBody>
          <a:bodyPr wrap="square">
            <a:spAutoFit/>
          </a:bodyPr>
          <a:lstStyle/>
          <a:p>
            <a:r>
              <a:rPr lang="fr-FR" sz="1600" dirty="0">
                <a:solidFill>
                  <a:srgbClr val="000000"/>
                </a:solidFill>
                <a:cs typeface="Arial" panose="020B0604020202020204" pitchFamily="34" charset="0"/>
              </a:rPr>
              <a:t>nausées, somnolence excessive et accès soudains de sommeil, hypotensions, hallucinations, délire, jeu pathologique, hypersexualité, etc.</a:t>
            </a:r>
          </a:p>
          <a:p>
            <a:r>
              <a:rPr lang="fr-FR" sz="1600" dirty="0">
                <a:hlinkClick r:id="rId4"/>
              </a:rPr>
              <a:t>"Jambes sans repos" : ne pas utiliser le </a:t>
            </a:r>
            <a:r>
              <a:rPr lang="fr-FR" sz="1600" dirty="0" err="1">
                <a:hlinkClick r:id="rId4"/>
              </a:rPr>
              <a:t>ropinirole</a:t>
            </a:r>
            <a:r>
              <a:rPr lang="fr-FR" sz="1600" dirty="0">
                <a:hlinkClick r:id="rId4"/>
              </a:rPr>
              <a:t> (</a:t>
            </a:r>
            <a:r>
              <a:rPr lang="fr-FR" sz="1600" dirty="0" err="1">
                <a:hlinkClick r:id="rId4"/>
              </a:rPr>
              <a:t>Adartrel</a:t>
            </a:r>
            <a:r>
              <a:rPr lang="fr-FR" sz="1600" dirty="0">
                <a:hlinkClick r:id="rId4"/>
              </a:rPr>
              <a:t>®)</a:t>
            </a:r>
            <a:r>
              <a:rPr lang="fr-FR" sz="1600" dirty="0"/>
              <a:t>, Prescrire, novembre 2010</a:t>
            </a:r>
          </a:p>
        </p:txBody>
      </p:sp>
      <p:sp>
        <p:nvSpPr>
          <p:cNvPr id="40" name="ZoneTexte 39">
            <a:extLst>
              <a:ext uri="{FF2B5EF4-FFF2-40B4-BE49-F238E27FC236}">
                <a16:creationId xmlns:a16="http://schemas.microsoft.com/office/drawing/2014/main" id="{F1640C3B-F956-46AE-9F22-C32B20ACD762}"/>
              </a:ext>
            </a:extLst>
          </p:cNvPr>
          <p:cNvSpPr txBox="1"/>
          <p:nvPr/>
        </p:nvSpPr>
        <p:spPr bwMode="auto">
          <a:xfrm>
            <a:off x="563504" y="1915315"/>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1" name="Image 40">
            <a:extLst>
              <a:ext uri="{FF2B5EF4-FFF2-40B4-BE49-F238E27FC236}">
                <a16:creationId xmlns:a16="http://schemas.microsoft.com/office/drawing/2014/main" id="{2921DA30-D5E8-4706-88C1-7F742786BA7E}"/>
              </a:ext>
            </a:extLst>
          </p:cNvPr>
          <p:cNvPicPr>
            <a:picLocks noChangeAspect="1"/>
          </p:cNvPicPr>
          <p:nvPr/>
        </p:nvPicPr>
        <p:blipFill>
          <a:blip r:embed="rId5"/>
          <a:stretch>
            <a:fillRect/>
          </a:stretch>
        </p:blipFill>
        <p:spPr bwMode="auto">
          <a:xfrm>
            <a:off x="29132" y="1816184"/>
            <a:ext cx="572757" cy="646275"/>
          </a:xfrm>
          <a:prstGeom prst="rect">
            <a:avLst/>
          </a:prstGeom>
        </p:spPr>
      </p:pic>
      <p:pic>
        <p:nvPicPr>
          <p:cNvPr id="42" name="Image 41">
            <a:extLst>
              <a:ext uri="{FF2B5EF4-FFF2-40B4-BE49-F238E27FC236}">
                <a16:creationId xmlns:a16="http://schemas.microsoft.com/office/drawing/2014/main" id="{4AB282F6-330A-47A8-9E39-E93972E55D53}"/>
              </a:ext>
            </a:extLst>
          </p:cNvPr>
          <p:cNvPicPr>
            <a:picLocks noChangeAspect="1"/>
          </p:cNvPicPr>
          <p:nvPr/>
        </p:nvPicPr>
        <p:blipFill>
          <a:blip r:embed="rId6"/>
          <a:stretch>
            <a:fillRect/>
          </a:stretch>
        </p:blipFill>
        <p:spPr bwMode="auto">
          <a:xfrm>
            <a:off x="115836" y="4430926"/>
            <a:ext cx="432047" cy="684362"/>
          </a:xfrm>
          <a:prstGeom prst="rect">
            <a:avLst/>
          </a:prstGeom>
        </p:spPr>
      </p:pic>
      <p:sp>
        <p:nvSpPr>
          <p:cNvPr id="43" name="ZoneTexte 42">
            <a:extLst>
              <a:ext uri="{FF2B5EF4-FFF2-40B4-BE49-F238E27FC236}">
                <a16:creationId xmlns:a16="http://schemas.microsoft.com/office/drawing/2014/main" id="{4B3855D9-6184-4F9E-805C-001F11926B68}"/>
              </a:ext>
            </a:extLst>
          </p:cNvPr>
          <p:cNvSpPr txBox="1"/>
          <p:nvPr/>
        </p:nvSpPr>
        <p:spPr bwMode="auto">
          <a:xfrm>
            <a:off x="591857" y="4664741"/>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a:t>
            </a:r>
          </a:p>
        </p:txBody>
      </p:sp>
      <p:pic>
        <p:nvPicPr>
          <p:cNvPr id="44" name="Image 43">
            <a:extLst>
              <a:ext uri="{FF2B5EF4-FFF2-40B4-BE49-F238E27FC236}">
                <a16:creationId xmlns:a16="http://schemas.microsoft.com/office/drawing/2014/main" id="{5944AC0C-8714-4402-9E60-4A8D761C6F17}"/>
              </a:ext>
            </a:extLst>
          </p:cNvPr>
          <p:cNvPicPr>
            <a:picLocks noChangeAspect="1"/>
          </p:cNvPicPr>
          <p:nvPr/>
        </p:nvPicPr>
        <p:blipFill>
          <a:blip r:embed="rId7"/>
          <a:stretch>
            <a:fillRect/>
          </a:stretch>
        </p:blipFill>
        <p:spPr bwMode="auto">
          <a:xfrm>
            <a:off x="25190" y="5653937"/>
            <a:ext cx="696641" cy="406838"/>
          </a:xfrm>
          <a:prstGeom prst="rect">
            <a:avLst/>
          </a:prstGeom>
        </p:spPr>
      </p:pic>
      <p:sp>
        <p:nvSpPr>
          <p:cNvPr id="45" name="ZoneTexte 44">
            <a:extLst>
              <a:ext uri="{FF2B5EF4-FFF2-40B4-BE49-F238E27FC236}">
                <a16:creationId xmlns:a16="http://schemas.microsoft.com/office/drawing/2014/main" id="{E59F895E-349D-4B6F-A640-8D2F27AC9EFC}"/>
              </a:ext>
            </a:extLst>
          </p:cNvPr>
          <p:cNvSpPr txBox="1"/>
          <p:nvPr/>
        </p:nvSpPr>
        <p:spPr bwMode="auto">
          <a:xfrm>
            <a:off x="708501" y="5716331"/>
            <a:ext cx="3406237" cy="369332"/>
          </a:xfrm>
          <a:prstGeom prst="rect">
            <a:avLst/>
          </a:prstGeom>
          <a:noFill/>
        </p:spPr>
        <p:txBody>
          <a:bodyPr wrap="square" rtlCol="0">
            <a:spAutoFit/>
          </a:bodyPr>
          <a:lstStyle/>
          <a:p>
            <a:r>
              <a:rPr lang="fr-FR" b="1">
                <a:solidFill>
                  <a:srgbClr val="000099"/>
                </a:solidFill>
              </a:rPr>
              <a:t>Source utile : </a:t>
            </a:r>
            <a:endParaRPr lang="fr-FR" b="1" dirty="0">
              <a:solidFill>
                <a:srgbClr val="000099"/>
              </a:solidFill>
            </a:endParaRPr>
          </a:p>
        </p:txBody>
      </p:sp>
      <p:sp>
        <p:nvSpPr>
          <p:cNvPr id="46" name="Rectangle 45">
            <a:extLst>
              <a:ext uri="{FF2B5EF4-FFF2-40B4-BE49-F238E27FC236}">
                <a16:creationId xmlns:a16="http://schemas.microsoft.com/office/drawing/2014/main" id="{607D7663-3A42-4F79-958A-E9F20A3C934C}"/>
              </a:ext>
            </a:extLst>
          </p:cNvPr>
          <p:cNvSpPr/>
          <p:nvPr/>
        </p:nvSpPr>
        <p:spPr>
          <a:xfrm>
            <a:off x="688279" y="5935072"/>
            <a:ext cx="10975112" cy="830997"/>
          </a:xfrm>
          <a:prstGeom prst="rect">
            <a:avLst/>
          </a:prstGeom>
        </p:spPr>
        <p:txBody>
          <a:bodyPr wrap="square">
            <a:spAutoFit/>
          </a:bodyPr>
          <a:lstStyle/>
          <a:p>
            <a:pPr>
              <a:defRPr/>
            </a:pPr>
            <a:r>
              <a:rPr lang="fr-FR" sz="1600" dirty="0">
                <a:hlinkClick r:id="rId8"/>
              </a:rPr>
              <a:t>Avis CT HAS du 19/12/2012 </a:t>
            </a:r>
            <a:r>
              <a:rPr lang="fr-FR" sz="1600" dirty="0">
                <a:hlinkClick r:id="rId9"/>
              </a:rPr>
              <a:t>–</a:t>
            </a:r>
            <a:r>
              <a:rPr lang="fr-FR" sz="1600" dirty="0">
                <a:hlinkClick r:id="rId8"/>
              </a:rPr>
              <a:t> SIFROL</a:t>
            </a:r>
            <a:endParaRPr lang="fr-FR" sz="1600" dirty="0"/>
          </a:p>
          <a:p>
            <a:pPr>
              <a:defRPr/>
            </a:pPr>
            <a:r>
              <a:rPr lang="fr-FR" sz="1600" dirty="0">
                <a:hlinkClick r:id="rId9"/>
              </a:rPr>
              <a:t>Avis CT HAS du 18/09/2013 – NEUPRO </a:t>
            </a:r>
            <a:endParaRPr lang="fr-FR" sz="1600" dirty="0"/>
          </a:p>
          <a:p>
            <a:pPr>
              <a:defRPr/>
            </a:pPr>
            <a:r>
              <a:rPr lang="fr-FR" sz="1600" dirty="0">
                <a:hlinkClick r:id="rId10"/>
              </a:rPr>
              <a:t>« French consensus : </a:t>
            </a:r>
            <a:r>
              <a:rPr lang="fr-FR" sz="1600" dirty="0" err="1">
                <a:hlinkClick r:id="rId10"/>
              </a:rPr>
              <a:t>treatment</a:t>
            </a:r>
            <a:r>
              <a:rPr lang="fr-FR" sz="1600" dirty="0">
                <a:hlinkClick r:id="rId10"/>
              </a:rPr>
              <a:t> of </a:t>
            </a:r>
            <a:r>
              <a:rPr lang="fr-FR" sz="1600" dirty="0" err="1">
                <a:hlinkClick r:id="rId10"/>
              </a:rPr>
              <a:t>newly</a:t>
            </a:r>
            <a:r>
              <a:rPr lang="fr-FR" sz="1600" dirty="0">
                <a:hlinkClick r:id="rId10"/>
              </a:rPr>
              <a:t> </a:t>
            </a:r>
            <a:r>
              <a:rPr lang="fr-FR" sz="1600" dirty="0" err="1">
                <a:hlinkClick r:id="rId10"/>
              </a:rPr>
              <a:t>diagnosed</a:t>
            </a:r>
            <a:r>
              <a:rPr lang="fr-FR" sz="1600" dirty="0">
                <a:hlinkClick r:id="rId10"/>
              </a:rPr>
              <a:t> </a:t>
            </a:r>
            <a:r>
              <a:rPr lang="fr-FR" sz="1600" dirty="0" err="1">
                <a:hlinkClick r:id="rId10"/>
              </a:rPr>
              <a:t>restless</a:t>
            </a:r>
            <a:r>
              <a:rPr lang="fr-FR" sz="1600" dirty="0">
                <a:hlinkClick r:id="rId10"/>
              </a:rPr>
              <a:t> legs syndrome », </a:t>
            </a:r>
            <a:r>
              <a:rPr lang="fr-FR" sz="1600" dirty="0" err="1">
                <a:hlinkClick r:id="rId10"/>
              </a:rPr>
              <a:t>rev</a:t>
            </a:r>
            <a:r>
              <a:rPr lang="fr-FR" sz="1600" dirty="0">
                <a:hlinkClick r:id="rId10"/>
              </a:rPr>
              <a:t> </a:t>
            </a:r>
            <a:r>
              <a:rPr lang="fr-FR" sz="1600" dirty="0" err="1">
                <a:hlinkClick r:id="rId10"/>
              </a:rPr>
              <a:t>Neurol</a:t>
            </a:r>
            <a:r>
              <a:rPr lang="fr-FR" sz="1600" dirty="0">
                <a:hlinkClick r:id="rId10"/>
              </a:rPr>
              <a:t>, Limousin N. et al, décembre 2018</a:t>
            </a:r>
            <a:endParaRPr lang="fr-FR" sz="1600" dirty="0"/>
          </a:p>
        </p:txBody>
      </p:sp>
      <p:sp>
        <p:nvSpPr>
          <p:cNvPr id="47" name="Rectangle 46">
            <a:extLst>
              <a:ext uri="{FF2B5EF4-FFF2-40B4-BE49-F238E27FC236}">
                <a16:creationId xmlns:a16="http://schemas.microsoft.com/office/drawing/2014/main" id="{DCD7B921-2EDC-4588-8F15-F3179E4C861C}"/>
              </a:ext>
            </a:extLst>
          </p:cNvPr>
          <p:cNvSpPr/>
          <p:nvPr/>
        </p:nvSpPr>
        <p:spPr>
          <a:xfrm>
            <a:off x="594801" y="4927742"/>
            <a:ext cx="11315383" cy="584775"/>
          </a:xfrm>
          <a:prstGeom prst="rect">
            <a:avLst/>
          </a:prstGeom>
        </p:spPr>
        <p:txBody>
          <a:bodyPr wrap="square">
            <a:spAutoFit/>
          </a:bodyPr>
          <a:lstStyle/>
          <a:p>
            <a:pPr algn="just">
              <a:defRPr/>
            </a:pPr>
            <a:r>
              <a:rPr lang="fr-FR" sz="1600" dirty="0"/>
              <a:t>Alternatives non médicamenteuses (conseils d’hygiène du sommeil notamment)</a:t>
            </a:r>
          </a:p>
          <a:p>
            <a:pPr algn="just">
              <a:defRPr/>
            </a:pPr>
            <a:r>
              <a:rPr lang="fr-FR" sz="1600" dirty="0" err="1"/>
              <a:t>Pramipexole</a:t>
            </a:r>
            <a:r>
              <a:rPr lang="fr-FR" sz="1600" dirty="0"/>
              <a:t> (</a:t>
            </a:r>
            <a:r>
              <a:rPr lang="fr-FR" sz="1600" dirty="0" err="1"/>
              <a:t>Sifrol</a:t>
            </a:r>
            <a:r>
              <a:rPr lang="fr-FR" sz="1600" dirty="0"/>
              <a:t>®) et la </a:t>
            </a:r>
            <a:r>
              <a:rPr lang="fr-FR" sz="1600" dirty="0" err="1"/>
              <a:t>rotigotine</a:t>
            </a:r>
            <a:r>
              <a:rPr lang="fr-FR" sz="1600" dirty="0"/>
              <a:t> (</a:t>
            </a:r>
            <a:r>
              <a:rPr lang="fr-FR" sz="1600" dirty="0" err="1"/>
              <a:t>Neupro</a:t>
            </a:r>
            <a:r>
              <a:rPr lang="fr-FR" sz="1600" dirty="0"/>
              <a:t>®) agréés dans le syndrome des jambes sans repos uniquement dans les formes sévères</a:t>
            </a:r>
          </a:p>
        </p:txBody>
      </p:sp>
      <p:sp>
        <p:nvSpPr>
          <p:cNvPr id="48" name="ZoneTexte 47">
            <a:extLst>
              <a:ext uri="{FF2B5EF4-FFF2-40B4-BE49-F238E27FC236}">
                <a16:creationId xmlns:a16="http://schemas.microsoft.com/office/drawing/2014/main" id="{EC780D10-69EE-4CB1-A641-D845C8468998}"/>
              </a:ext>
            </a:extLst>
          </p:cNvPr>
          <p:cNvSpPr txBox="1"/>
          <p:nvPr/>
        </p:nvSpPr>
        <p:spPr bwMode="auto">
          <a:xfrm>
            <a:off x="547064" y="3672483"/>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 : </a:t>
            </a:r>
            <a:endParaRPr lang="fr-FR" dirty="0">
              <a:solidFill>
                <a:srgbClr val="000099"/>
              </a:solidFill>
            </a:endParaRPr>
          </a:p>
        </p:txBody>
      </p:sp>
      <p:pic>
        <p:nvPicPr>
          <p:cNvPr id="49" name="Graphique 48" descr="Avertissement">
            <a:extLst>
              <a:ext uri="{FF2B5EF4-FFF2-40B4-BE49-F238E27FC236}">
                <a16:creationId xmlns:a16="http://schemas.microsoft.com/office/drawing/2014/main" id="{86DD9062-5136-47A7-B441-A54AF046044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bwMode="auto">
          <a:xfrm>
            <a:off x="60664" y="3508744"/>
            <a:ext cx="510904" cy="510904"/>
          </a:xfrm>
          <a:prstGeom prst="rect">
            <a:avLst/>
          </a:prstGeom>
        </p:spPr>
      </p:pic>
      <p:pic>
        <p:nvPicPr>
          <p:cNvPr id="50" name="Image 49">
            <a:hlinkClick r:id="rId13" action="ppaction://hlinksldjump"/>
            <a:extLst>
              <a:ext uri="{FF2B5EF4-FFF2-40B4-BE49-F238E27FC236}">
                <a16:creationId xmlns:a16="http://schemas.microsoft.com/office/drawing/2014/main" id="{43333EBF-1D7C-4900-9FFB-FB22C6D92924}"/>
              </a:ext>
            </a:extLst>
          </p:cNvPr>
          <p:cNvPicPr>
            <a:picLocks noChangeAspect="1"/>
          </p:cNvPicPr>
          <p:nvPr/>
        </p:nvPicPr>
        <p:blipFill>
          <a:blip r:embed="rId14"/>
          <a:stretch>
            <a:fillRect/>
          </a:stretch>
        </p:blipFill>
        <p:spPr bwMode="auto">
          <a:xfrm>
            <a:off x="11480049" y="6083686"/>
            <a:ext cx="628651" cy="774314"/>
          </a:xfrm>
          <a:prstGeom prst="rect">
            <a:avLst/>
          </a:prstGeom>
        </p:spPr>
      </p:pic>
      <p:sp>
        <p:nvSpPr>
          <p:cNvPr id="3" name="Rectangle 2">
            <a:extLst>
              <a:ext uri="{FF2B5EF4-FFF2-40B4-BE49-F238E27FC236}">
                <a16:creationId xmlns:a16="http://schemas.microsoft.com/office/drawing/2014/main" id="{C6407E28-B0D6-4EC1-8F53-BDD376B0AC4C}"/>
              </a:ext>
            </a:extLst>
          </p:cNvPr>
          <p:cNvSpPr/>
          <p:nvPr/>
        </p:nvSpPr>
        <p:spPr>
          <a:xfrm>
            <a:off x="4303857" y="852976"/>
            <a:ext cx="3563796"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N04BC04, </a:t>
            </a:r>
            <a:r>
              <a:rPr lang="fr-FR" sz="1600" dirty="0"/>
              <a:t>Dopaminergiques</a:t>
            </a:r>
          </a:p>
        </p:txBody>
      </p:sp>
    </p:spTree>
    <p:extLst>
      <p:ext uri="{BB962C8B-B14F-4D97-AF65-F5344CB8AC3E}">
        <p14:creationId xmlns:p14="http://schemas.microsoft.com/office/powerpoint/2010/main" val="29511478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25190" y="28744"/>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1800" b="0" i="0" u="none" strike="noStrike" cap="none" spc="0" dirty="0">
                <a:solidFill>
                  <a:schemeClr val="lt1"/>
                </a:solidFill>
                <a:latin typeface="+mn-lt"/>
                <a:ea typeface="+mn-ea"/>
                <a:cs typeface="+mn-cs"/>
              </a:rPr>
              <a:t>CHLORHYDRATE D’ETIFOXINE</a:t>
            </a:r>
          </a:p>
          <a:p>
            <a:pPr>
              <a:defRPr/>
            </a:pPr>
            <a:r>
              <a:rPr lang="fr-FR" b="1" dirty="0" err="1"/>
              <a:t>Stresam</a:t>
            </a:r>
            <a:r>
              <a:rPr lang="fr-FR" b="1" dirty="0"/>
              <a:t>® 50 mg</a:t>
            </a:r>
            <a:endParaRPr b="1"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0748FEA-6A1E-0A19-BBB1-2DF9FC3A5643}" type="slidenum">
              <a:rPr lang="fr-FR"/>
              <a:t>136</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1" y="983279"/>
            <a:ext cx="10141746"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18" y="849147"/>
            <a:ext cx="1614486" cy="1229361"/>
          </a:xfrm>
          <a:prstGeom prst="rect">
            <a:avLst/>
          </a:prstGeom>
        </p:spPr>
      </p:pic>
      <p:sp>
        <p:nvSpPr>
          <p:cNvPr id="38" name="ZoneTexte 1"/>
          <p:cNvSpPr>
            <a:spLocks/>
          </p:cNvSpPr>
          <p:nvPr/>
        </p:nvSpPr>
        <p:spPr bwMode="auto">
          <a:xfrm>
            <a:off x="601889" y="4426923"/>
            <a:ext cx="11590109" cy="1456617"/>
          </a:xfrm>
          <a:prstGeom prst="rect">
            <a:avLst/>
          </a:prstGeom>
          <a:noFill/>
        </p:spPr>
        <p:txBody>
          <a:bodyPr wrap="square" rtlCol="0">
            <a:noAutofit/>
          </a:bodyPr>
          <a:lstStyle/>
          <a:p>
            <a:pPr algn="just">
              <a:defRPr/>
            </a:pPr>
            <a:r>
              <a:rPr lang="fr-FR" sz="1600" dirty="0"/>
              <a:t>Risque d’affections dermatologique, avec une mention particulière pour les toxidermies graves (DRESS, PEAG ou érythème polymorphe)</a:t>
            </a:r>
          </a:p>
          <a:p>
            <a:pPr algn="just">
              <a:defRPr/>
            </a:pPr>
            <a:r>
              <a:rPr lang="fr-FR" sz="1600" dirty="0"/>
              <a:t>Risque d’atteinte hépatique (atteinte aiguë cytolytique).</a:t>
            </a:r>
          </a:p>
          <a:p>
            <a:pPr algn="just">
              <a:defRPr/>
            </a:pPr>
            <a:r>
              <a:rPr lang="fr-FR" sz="1600" dirty="0"/>
              <a:t>Survenue de métrorragies fonctionnelles chez les femmes généralement sous pilule, existence de très rares cas de colite lymphocytaire…</a:t>
            </a:r>
            <a:endParaRPr lang="fr-FR" sz="1600" dirty="0">
              <a:hlinkClick r:id="rId3"/>
            </a:endParaRPr>
          </a:p>
          <a:p>
            <a:pPr algn="just">
              <a:defRPr/>
            </a:pPr>
            <a:r>
              <a:rPr lang="fr-FR" sz="1600" dirty="0">
                <a:hlinkClick r:id="rId4"/>
              </a:rPr>
              <a:t>« Pour mieux soigner, des médicaments à écarter : bilan 2023 »</a:t>
            </a:r>
            <a:r>
              <a:rPr lang="fr-FR" sz="1600" dirty="0"/>
              <a:t>, Prescrire, décembre 2022 </a:t>
            </a:r>
            <a:endParaRPr lang="fr-FR" sz="1600" dirty="0">
              <a:hlinkClick r:id="" action="ppaction://noaction"/>
            </a:endParaRPr>
          </a:p>
          <a:p>
            <a:pPr algn="just">
              <a:defRPr/>
            </a:pPr>
            <a:r>
              <a:rPr lang="fr-FR" sz="1600" dirty="0">
                <a:hlinkClick r:id="rId3"/>
              </a:rPr>
              <a:t>« Anxiété : regrettable maintien sur le marché de l'</a:t>
            </a:r>
            <a:r>
              <a:rPr lang="fr-FR" sz="1600" dirty="0" err="1">
                <a:hlinkClick r:id="rId3"/>
              </a:rPr>
              <a:t>étifoxine</a:t>
            </a:r>
            <a:r>
              <a:rPr lang="fr-FR" sz="1600" dirty="0">
                <a:hlinkClick r:id="rId3"/>
              </a:rPr>
              <a:t> (</a:t>
            </a:r>
            <a:r>
              <a:rPr lang="fr-FR" sz="1600" dirty="0" err="1">
                <a:hlinkClick r:id="rId3"/>
              </a:rPr>
              <a:t>Stresam</a:t>
            </a:r>
            <a:r>
              <a:rPr lang="fr-FR" sz="1600" dirty="0">
                <a:hlinkClick r:id="rId3"/>
              </a:rPr>
              <a:t>®)»</a:t>
            </a:r>
            <a:r>
              <a:rPr lang="fr-FR" sz="1600" dirty="0"/>
              <a:t>, Prescrire, août 2022.</a:t>
            </a:r>
          </a:p>
          <a:p>
            <a:pPr algn="just">
              <a:defRPr/>
            </a:pPr>
            <a:endParaRPr sz="1600" dirty="0"/>
          </a:p>
        </p:txBody>
      </p:sp>
      <p:sp>
        <p:nvSpPr>
          <p:cNvPr id="2" name="Rectangle 1">
            <a:extLst>
              <a:ext uri="{FF2B5EF4-FFF2-40B4-BE49-F238E27FC236}">
                <a16:creationId xmlns:a16="http://schemas.microsoft.com/office/drawing/2014/main" id="{3E4136F9-DB8F-4479-8521-930690BBC269}"/>
              </a:ext>
            </a:extLst>
          </p:cNvPr>
          <p:cNvSpPr/>
          <p:nvPr/>
        </p:nvSpPr>
        <p:spPr>
          <a:xfrm>
            <a:off x="601889" y="1423511"/>
            <a:ext cx="4105611" cy="338554"/>
          </a:xfrm>
          <a:prstGeom prst="rect">
            <a:avLst/>
          </a:prstGeom>
          <a:noFill/>
          <a:ln w="19050">
            <a:solidFill>
              <a:srgbClr val="FF00FF"/>
            </a:solidFill>
          </a:ln>
        </p:spPr>
        <p:txBody>
          <a:bodyPr wrap="square" rtlCol="0">
            <a:spAutoFit/>
          </a:bodyPr>
          <a:lstStyle/>
          <a:p>
            <a:r>
              <a:rPr lang="fr-FR" sz="1600" dirty="0"/>
              <a:t>Manifestations </a:t>
            </a:r>
            <a:r>
              <a:rPr lang="fr-FR" sz="1600" dirty="0" err="1"/>
              <a:t>psycho-somatiques</a:t>
            </a:r>
            <a:r>
              <a:rPr lang="fr-FR" sz="1600" dirty="0"/>
              <a:t> de l’anxiété</a:t>
            </a:r>
          </a:p>
        </p:txBody>
      </p:sp>
      <p:sp>
        <p:nvSpPr>
          <p:cNvPr id="3" name="Rectangle 2">
            <a:extLst>
              <a:ext uri="{FF2B5EF4-FFF2-40B4-BE49-F238E27FC236}">
                <a16:creationId xmlns:a16="http://schemas.microsoft.com/office/drawing/2014/main" id="{205319AA-A988-48DD-A5F8-EACEC7AB0B8B}"/>
              </a:ext>
            </a:extLst>
          </p:cNvPr>
          <p:cNvSpPr/>
          <p:nvPr/>
        </p:nvSpPr>
        <p:spPr>
          <a:xfrm>
            <a:off x="602736" y="2560194"/>
            <a:ext cx="11520298" cy="1077218"/>
          </a:xfrm>
          <a:prstGeom prst="rect">
            <a:avLst/>
          </a:prstGeom>
        </p:spPr>
        <p:txBody>
          <a:bodyPr wrap="square">
            <a:spAutoFit/>
          </a:bodyPr>
          <a:lstStyle/>
          <a:p>
            <a:pPr algn="just">
              <a:defRPr/>
            </a:pPr>
            <a:r>
              <a:rPr lang="fr-FR" sz="1600" dirty="0">
                <a:hlinkClick r:id="rId5"/>
              </a:rPr>
              <a:t>Avis CT HAS du 03/06/2020</a:t>
            </a:r>
            <a:endParaRPr lang="fr-FR" sz="1600" dirty="0"/>
          </a:p>
          <a:p>
            <a:pPr algn="just">
              <a:defRPr/>
            </a:pPr>
            <a:r>
              <a:rPr lang="fr-FR" sz="1600" dirty="0"/>
              <a:t>Absence de démonstration d’efficacité de l’</a:t>
            </a:r>
            <a:r>
              <a:rPr lang="fr-FR" sz="1600" dirty="0" err="1"/>
              <a:t>étifoxine</a:t>
            </a:r>
            <a:r>
              <a:rPr lang="fr-FR" sz="1600" dirty="0"/>
              <a:t> versus placebo dans l’étude AMETIS et risque confirmé d’effets indésirables rares mais potentiellement graves (atteintes dermatologiques et hépatiques).</a:t>
            </a:r>
          </a:p>
          <a:p>
            <a:pPr algn="just">
              <a:defRPr/>
            </a:pPr>
            <a:r>
              <a:rPr lang="fr-FR" sz="1600" dirty="0"/>
              <a:t>Pas de place dans la stratégie thérapeutique du trouble de l’adaptation avec anxiété.</a:t>
            </a:r>
          </a:p>
        </p:txBody>
      </p:sp>
      <p:sp>
        <p:nvSpPr>
          <p:cNvPr id="39" name="ZoneTexte 38">
            <a:extLst>
              <a:ext uri="{FF2B5EF4-FFF2-40B4-BE49-F238E27FC236}">
                <a16:creationId xmlns:a16="http://schemas.microsoft.com/office/drawing/2014/main" id="{8DD132C9-1F0A-40C5-9FCC-58B7FDC60485}"/>
              </a:ext>
            </a:extLst>
          </p:cNvPr>
          <p:cNvSpPr txBox="1"/>
          <p:nvPr/>
        </p:nvSpPr>
        <p:spPr bwMode="auto">
          <a:xfrm>
            <a:off x="563504" y="2213022"/>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8CA7F5A8-6BE7-40B1-8E8C-DD034540657D}"/>
              </a:ext>
            </a:extLst>
          </p:cNvPr>
          <p:cNvPicPr>
            <a:picLocks noChangeAspect="1"/>
          </p:cNvPicPr>
          <p:nvPr/>
        </p:nvPicPr>
        <p:blipFill>
          <a:blip r:embed="rId6"/>
          <a:stretch>
            <a:fillRect/>
          </a:stretch>
        </p:blipFill>
        <p:spPr bwMode="auto">
          <a:xfrm>
            <a:off x="29132" y="2113891"/>
            <a:ext cx="572757" cy="646275"/>
          </a:xfrm>
          <a:prstGeom prst="rect">
            <a:avLst/>
          </a:prstGeom>
        </p:spPr>
      </p:pic>
      <p:sp>
        <p:nvSpPr>
          <p:cNvPr id="41" name="ZoneTexte 40">
            <a:extLst>
              <a:ext uri="{FF2B5EF4-FFF2-40B4-BE49-F238E27FC236}">
                <a16:creationId xmlns:a16="http://schemas.microsoft.com/office/drawing/2014/main" id="{3C809F51-1F9F-4F45-BC5E-4A461DB0B66A}"/>
              </a:ext>
            </a:extLst>
          </p:cNvPr>
          <p:cNvSpPr txBox="1"/>
          <p:nvPr/>
        </p:nvSpPr>
        <p:spPr bwMode="auto">
          <a:xfrm>
            <a:off x="547064" y="4126136"/>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 : </a:t>
            </a:r>
            <a:endParaRPr lang="fr-FR" dirty="0">
              <a:solidFill>
                <a:srgbClr val="000099"/>
              </a:solidFill>
            </a:endParaRPr>
          </a:p>
        </p:txBody>
      </p:sp>
      <p:pic>
        <p:nvPicPr>
          <p:cNvPr id="42" name="Graphique 41" descr="Avertissement">
            <a:extLst>
              <a:ext uri="{FF2B5EF4-FFF2-40B4-BE49-F238E27FC236}">
                <a16:creationId xmlns:a16="http://schemas.microsoft.com/office/drawing/2014/main" id="{BFC1C235-B293-437C-94E7-A88DEBB6622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bwMode="auto">
          <a:xfrm>
            <a:off x="60664" y="3962397"/>
            <a:ext cx="510904" cy="510904"/>
          </a:xfrm>
          <a:prstGeom prst="rect">
            <a:avLst/>
          </a:prstGeom>
        </p:spPr>
      </p:pic>
      <p:pic>
        <p:nvPicPr>
          <p:cNvPr id="43" name="Image 42">
            <a:hlinkClick r:id="rId9" action="ppaction://hlinksldjump"/>
            <a:extLst>
              <a:ext uri="{FF2B5EF4-FFF2-40B4-BE49-F238E27FC236}">
                <a16:creationId xmlns:a16="http://schemas.microsoft.com/office/drawing/2014/main" id="{A61F5FA6-21AF-4066-BBC8-4BF7AA89B214}"/>
              </a:ext>
            </a:extLst>
          </p:cNvPr>
          <p:cNvPicPr>
            <a:picLocks noChangeAspect="1"/>
          </p:cNvPicPr>
          <p:nvPr/>
        </p:nvPicPr>
        <p:blipFill>
          <a:blip r:embed="rId10"/>
          <a:stretch>
            <a:fillRect/>
          </a:stretch>
        </p:blipFill>
        <p:spPr bwMode="auto">
          <a:xfrm>
            <a:off x="11480049" y="6083686"/>
            <a:ext cx="628651" cy="774314"/>
          </a:xfrm>
          <a:prstGeom prst="rect">
            <a:avLst/>
          </a:prstGeom>
        </p:spPr>
      </p:pic>
      <p:sp>
        <p:nvSpPr>
          <p:cNvPr id="44" name="Rectangle 43">
            <a:extLst>
              <a:ext uri="{FF2B5EF4-FFF2-40B4-BE49-F238E27FC236}">
                <a16:creationId xmlns:a16="http://schemas.microsoft.com/office/drawing/2014/main" id="{FB2AD960-8C9C-4FDB-BD80-A8524567EC5B}"/>
              </a:ext>
            </a:extLst>
          </p:cNvPr>
          <p:cNvSpPr/>
          <p:nvPr/>
        </p:nvSpPr>
        <p:spPr>
          <a:xfrm>
            <a:off x="4513118" y="880593"/>
            <a:ext cx="3256020"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N05BX03, </a:t>
            </a:r>
            <a:r>
              <a:rPr lang="fr-FR" sz="1600" dirty="0"/>
              <a:t>Anxiolytiques </a:t>
            </a:r>
          </a:p>
        </p:txBody>
      </p:sp>
    </p:spTree>
    <p:extLst>
      <p:ext uri="{BB962C8B-B14F-4D97-AF65-F5344CB8AC3E}">
        <p14:creationId xmlns:p14="http://schemas.microsoft.com/office/powerpoint/2010/main" val="159117880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2"/>
            <a:ext cx="12191997" cy="669367"/>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CHLORHYDRATE D’ETIFOXINE</a:t>
            </a:r>
          </a:p>
          <a:p>
            <a:pPr>
              <a:defRPr/>
            </a:pPr>
            <a:r>
              <a:rPr lang="fr-FR" b="1" dirty="0" err="1"/>
              <a:t>Stresam</a:t>
            </a:r>
            <a:r>
              <a:rPr lang="fr-FR" b="1" dirty="0"/>
              <a:t>® 50 mg</a:t>
            </a:r>
          </a:p>
        </p:txBody>
      </p:sp>
      <p:sp>
        <p:nvSpPr>
          <p:cNvPr id="5" name="Rectangle 8"/>
          <p:cNvSpPr/>
          <p:nvPr/>
        </p:nvSpPr>
        <p:spPr bwMode="auto">
          <a:xfrm>
            <a:off x="0" y="802343"/>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137</a:t>
            </a:fld>
            <a:endParaRPr lang="fr-FR"/>
          </a:p>
        </p:txBody>
      </p:sp>
      <p:sp>
        <p:nvSpPr>
          <p:cNvPr id="7"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17" y="849146"/>
            <a:ext cx="1614485" cy="1229360"/>
          </a:xfrm>
          <a:prstGeom prst="rect">
            <a:avLst/>
          </a:prstGeom>
        </p:spPr>
      </p:pic>
      <p:sp>
        <p:nvSpPr>
          <p:cNvPr id="39" name="ZoneTexte 37"/>
          <p:cNvSpPr>
            <a:spLocks/>
          </p:cNvSpPr>
          <p:nvPr/>
        </p:nvSpPr>
        <p:spPr bwMode="auto">
          <a:xfrm>
            <a:off x="519528" y="1339584"/>
            <a:ext cx="11412525" cy="4308872"/>
          </a:xfrm>
          <a:prstGeom prst="rect">
            <a:avLst/>
          </a:prstGeom>
          <a:noFill/>
        </p:spPr>
        <p:txBody>
          <a:bodyPr wrap="square" rtlCol="0">
            <a:spAutoFit/>
          </a:bodyPr>
          <a:lstStyle/>
          <a:p>
            <a:pPr>
              <a:defRPr/>
            </a:pPr>
            <a:endParaRPr lang="fr-FR" dirty="0"/>
          </a:p>
          <a:p>
            <a:pPr marL="285750" indent="-285750">
              <a:buFont typeface="Arial" panose="020B0604020202020204" pitchFamily="34" charset="0"/>
              <a:buChar char="•"/>
              <a:defRPr/>
            </a:pPr>
            <a:r>
              <a:rPr lang="fr-FR" sz="1600" b="1" i="1" u="sng" dirty="0"/>
              <a:t>Recommandations dans la prise en charge de l’anxiété</a:t>
            </a:r>
            <a:endParaRPr sz="1600" b="1" i="1" u="sng" dirty="0"/>
          </a:p>
          <a:p>
            <a:pPr marL="285750" indent="-285750">
              <a:buFontTx/>
              <a:buChar char="-"/>
              <a:defRPr/>
            </a:pPr>
            <a:r>
              <a:rPr lang="fr-FR" sz="1600" b="1" dirty="0"/>
              <a:t>Mesures hygiéno-diététiques </a:t>
            </a:r>
            <a:r>
              <a:rPr lang="fr-FR" sz="1600" dirty="0"/>
              <a:t>:</a:t>
            </a:r>
          </a:p>
          <a:p>
            <a:pPr marL="742950" lvl="1" indent="-285750">
              <a:buFont typeface="Courier New" panose="02070309020205020404" pitchFamily="49" charset="0"/>
              <a:buChar char="o"/>
              <a:defRPr/>
            </a:pPr>
            <a:r>
              <a:rPr lang="fr-FR" sz="1600" dirty="0"/>
              <a:t>modération ou abstinence vis-à-vis de l’alcool, du café, du tabac et de drogues;</a:t>
            </a:r>
          </a:p>
          <a:p>
            <a:pPr marL="742950" lvl="1" indent="-285750">
              <a:buFont typeface="Courier New" panose="02070309020205020404" pitchFamily="49" charset="0"/>
              <a:buChar char="o"/>
              <a:defRPr/>
            </a:pPr>
            <a:r>
              <a:rPr lang="fr-FR" sz="1600" dirty="0"/>
              <a:t>pratique régulière de l’exercice physique;</a:t>
            </a:r>
          </a:p>
          <a:p>
            <a:pPr marL="742950" lvl="1" indent="-285750">
              <a:buFont typeface="Courier New" panose="02070309020205020404" pitchFamily="49" charset="0"/>
              <a:buChar char="o"/>
              <a:defRPr/>
            </a:pPr>
            <a:r>
              <a:rPr lang="fr-FR" sz="1600" dirty="0"/>
              <a:t>horaires de sommeil réguliers et suffisants.</a:t>
            </a:r>
          </a:p>
          <a:p>
            <a:pPr>
              <a:defRPr/>
            </a:pPr>
            <a:endParaRPr lang="fr-FR" sz="1600" dirty="0"/>
          </a:p>
          <a:p>
            <a:pPr marL="285750" indent="-285750">
              <a:buFontTx/>
              <a:buChar char="-"/>
              <a:defRPr/>
            </a:pPr>
            <a:r>
              <a:rPr lang="fr-FR" sz="1600" b="1" dirty="0"/>
              <a:t>Stratégies psychothérapeutiques : </a:t>
            </a:r>
            <a:r>
              <a:rPr lang="fr-FR" sz="1600" dirty="0"/>
              <a:t>thérapie cognitivo-comportementale ; thérapie humaniste (existentielle) ; thérapie systémique (interactionnelle) ; programmation neuro-linguistique ; thérapie dynamique-analytique</a:t>
            </a:r>
          </a:p>
          <a:p>
            <a:pPr>
              <a:defRPr/>
            </a:pPr>
            <a:endParaRPr lang="fr-FR" sz="1600" dirty="0"/>
          </a:p>
          <a:p>
            <a:pPr marL="285750" indent="-285750">
              <a:buFontTx/>
              <a:buChar char="-"/>
              <a:defRPr/>
            </a:pPr>
            <a:r>
              <a:rPr lang="fr-FR" sz="1600" b="1" dirty="0"/>
              <a:t>Traitement médicamenteux : </a:t>
            </a:r>
            <a:r>
              <a:rPr lang="fr-FR" sz="1600" dirty="0"/>
              <a:t>en cas d’inefficacité des mesures hygiéno-diététiques et des stratégies psychothérapeutiques</a:t>
            </a:r>
          </a:p>
          <a:p>
            <a:pPr marL="742950" lvl="1" indent="-285750">
              <a:buFont typeface="Courier New" panose="02070309020205020404" pitchFamily="49" charset="0"/>
              <a:buChar char="o"/>
              <a:defRPr/>
            </a:pPr>
            <a:r>
              <a:rPr lang="fr-FR" sz="1600" dirty="0"/>
              <a:t>Médicament à visée anxiolytique : benzodiazépine avec </a:t>
            </a:r>
            <a:r>
              <a:rPr lang="fr-FR" sz="1600" b="1" u="sng" dirty="0"/>
              <a:t>la durée de traitement la plus courte possible </a:t>
            </a:r>
            <a:r>
              <a:rPr lang="fr-FR" sz="1600" dirty="0"/>
              <a:t>: alprazolam, lorazépam, oxazépam, clotiazépam</a:t>
            </a:r>
          </a:p>
          <a:p>
            <a:pPr>
              <a:defRPr/>
            </a:pPr>
            <a:endParaRPr lang="fr-FR" sz="1600" b="1" u="none" dirty="0"/>
          </a:p>
          <a:p>
            <a:pPr>
              <a:defRPr/>
            </a:pPr>
            <a:r>
              <a:rPr lang="fr-FR" sz="1600" b="1" u="none" dirty="0"/>
              <a:t>En cas de troubles </a:t>
            </a:r>
            <a:r>
              <a:rPr lang="fr-FR" sz="1600" b="1" dirty="0"/>
              <a:t>anxieux généralisés: </a:t>
            </a:r>
          </a:p>
          <a:p>
            <a:pPr marL="742950" lvl="1" indent="-285750">
              <a:buFont typeface="Courier New" panose="02070309020205020404" pitchFamily="49" charset="0"/>
              <a:buChar char="o"/>
              <a:defRPr/>
            </a:pPr>
            <a:r>
              <a:rPr lang="fr-FR" sz="1600" b="1" dirty="0"/>
              <a:t>Traitement de fond par</a:t>
            </a:r>
            <a:r>
              <a:rPr lang="fr-FR" sz="1600" dirty="0"/>
              <a:t> des </a:t>
            </a:r>
            <a:r>
              <a:rPr lang="fr-FR" sz="1600" u="none" dirty="0"/>
              <a:t>antidépresseurs </a:t>
            </a:r>
            <a:r>
              <a:rPr lang="fr-FR" sz="1600" dirty="0"/>
              <a:t>: IRSNA (venlafaxine, </a:t>
            </a:r>
            <a:r>
              <a:rPr lang="fr-FR" sz="1600" dirty="0" err="1"/>
              <a:t>clomipramine</a:t>
            </a:r>
            <a:r>
              <a:rPr lang="fr-FR" sz="1600" dirty="0"/>
              <a:t>) en 1</a:t>
            </a:r>
            <a:r>
              <a:rPr lang="fr-FR" sz="1600" baseline="30000" dirty="0"/>
              <a:t>ère</a:t>
            </a:r>
            <a:r>
              <a:rPr lang="fr-FR" sz="1600" dirty="0"/>
              <a:t> </a:t>
            </a:r>
            <a:r>
              <a:rPr lang="fr-FR" sz="1600" dirty="0" smtClean="0"/>
              <a:t>intention</a:t>
            </a:r>
            <a:r>
              <a:rPr lang="fr-FR" sz="1600" dirty="0"/>
              <a:t>, ou ISRS (</a:t>
            </a:r>
            <a:r>
              <a:rPr lang="fr-FR" sz="1600" dirty="0" err="1"/>
              <a:t>escitalopram</a:t>
            </a:r>
            <a:r>
              <a:rPr lang="fr-FR" sz="1600" dirty="0"/>
              <a:t>, paroxétine)</a:t>
            </a:r>
            <a:endParaRPr lang="fr-FR" dirty="0"/>
          </a:p>
        </p:txBody>
      </p:sp>
      <p:pic>
        <p:nvPicPr>
          <p:cNvPr id="36" name="Image 35">
            <a:extLst>
              <a:ext uri="{FF2B5EF4-FFF2-40B4-BE49-F238E27FC236}">
                <a16:creationId xmlns:a16="http://schemas.microsoft.com/office/drawing/2014/main" id="{5FC274FF-35C8-41EA-A196-89B58B1AF79D}"/>
              </a:ext>
            </a:extLst>
          </p:cNvPr>
          <p:cNvPicPr>
            <a:picLocks noChangeAspect="1"/>
          </p:cNvPicPr>
          <p:nvPr/>
        </p:nvPicPr>
        <p:blipFill>
          <a:blip r:embed="rId3"/>
          <a:stretch>
            <a:fillRect/>
          </a:stretch>
        </p:blipFill>
        <p:spPr bwMode="auto">
          <a:xfrm>
            <a:off x="87482" y="970074"/>
            <a:ext cx="432047" cy="684362"/>
          </a:xfrm>
          <a:prstGeom prst="rect">
            <a:avLst/>
          </a:prstGeom>
        </p:spPr>
      </p:pic>
      <p:sp>
        <p:nvSpPr>
          <p:cNvPr id="38" name="ZoneTexte 37">
            <a:extLst>
              <a:ext uri="{FF2B5EF4-FFF2-40B4-BE49-F238E27FC236}">
                <a16:creationId xmlns:a16="http://schemas.microsoft.com/office/drawing/2014/main" id="{F4241070-733B-476B-BAD3-9303A2130EB7}"/>
              </a:ext>
            </a:extLst>
          </p:cNvPr>
          <p:cNvSpPr txBox="1"/>
          <p:nvPr/>
        </p:nvSpPr>
        <p:spPr bwMode="auto">
          <a:xfrm>
            <a:off x="563503" y="1203889"/>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a:t>
            </a:r>
          </a:p>
        </p:txBody>
      </p:sp>
      <p:pic>
        <p:nvPicPr>
          <p:cNvPr id="40" name="Image 39">
            <a:extLst>
              <a:ext uri="{FF2B5EF4-FFF2-40B4-BE49-F238E27FC236}">
                <a16:creationId xmlns:a16="http://schemas.microsoft.com/office/drawing/2014/main" id="{400AE28F-85BA-474C-8958-F395F86122B9}"/>
              </a:ext>
            </a:extLst>
          </p:cNvPr>
          <p:cNvPicPr>
            <a:picLocks noChangeAspect="1"/>
          </p:cNvPicPr>
          <p:nvPr/>
        </p:nvPicPr>
        <p:blipFill>
          <a:blip r:embed="rId4"/>
          <a:stretch>
            <a:fillRect/>
          </a:stretch>
        </p:blipFill>
        <p:spPr bwMode="auto">
          <a:xfrm>
            <a:off x="25190" y="5653937"/>
            <a:ext cx="696641" cy="406838"/>
          </a:xfrm>
          <a:prstGeom prst="rect">
            <a:avLst/>
          </a:prstGeom>
        </p:spPr>
      </p:pic>
      <p:sp>
        <p:nvSpPr>
          <p:cNvPr id="41" name="ZoneTexte 40">
            <a:extLst>
              <a:ext uri="{FF2B5EF4-FFF2-40B4-BE49-F238E27FC236}">
                <a16:creationId xmlns:a16="http://schemas.microsoft.com/office/drawing/2014/main" id="{966C4F53-4AF0-49D5-BEA7-594CC9C9DEDF}"/>
              </a:ext>
            </a:extLst>
          </p:cNvPr>
          <p:cNvSpPr txBox="1"/>
          <p:nvPr/>
        </p:nvSpPr>
        <p:spPr bwMode="auto">
          <a:xfrm>
            <a:off x="708501" y="5716331"/>
            <a:ext cx="3406237" cy="369332"/>
          </a:xfrm>
          <a:prstGeom prst="rect">
            <a:avLst/>
          </a:prstGeom>
          <a:noFill/>
        </p:spPr>
        <p:txBody>
          <a:bodyPr wrap="square" rtlCol="0">
            <a:spAutoFit/>
          </a:bodyPr>
          <a:lstStyle/>
          <a:p>
            <a:r>
              <a:rPr lang="fr-FR" b="1">
                <a:solidFill>
                  <a:srgbClr val="000099"/>
                </a:solidFill>
              </a:rPr>
              <a:t>Source utile : </a:t>
            </a:r>
            <a:endParaRPr lang="fr-FR" b="1" dirty="0">
              <a:solidFill>
                <a:srgbClr val="000099"/>
              </a:solidFill>
            </a:endParaRPr>
          </a:p>
        </p:txBody>
      </p:sp>
      <p:sp>
        <p:nvSpPr>
          <p:cNvPr id="2" name="Rectangle 1">
            <a:extLst>
              <a:ext uri="{FF2B5EF4-FFF2-40B4-BE49-F238E27FC236}">
                <a16:creationId xmlns:a16="http://schemas.microsoft.com/office/drawing/2014/main" id="{C6B356DA-E19B-4FDD-A5D3-394628938EE9}"/>
              </a:ext>
            </a:extLst>
          </p:cNvPr>
          <p:cNvSpPr/>
          <p:nvPr/>
        </p:nvSpPr>
        <p:spPr>
          <a:xfrm>
            <a:off x="2154864" y="5710019"/>
            <a:ext cx="9647275" cy="1107996"/>
          </a:xfrm>
          <a:prstGeom prst="rect">
            <a:avLst/>
          </a:prstGeom>
        </p:spPr>
        <p:txBody>
          <a:bodyPr wrap="square">
            <a:spAutoFit/>
          </a:bodyPr>
          <a:lstStyle/>
          <a:p>
            <a:pPr>
              <a:defRPr/>
            </a:pPr>
            <a:r>
              <a:rPr lang="fr-FR" sz="1600" dirty="0">
                <a:hlinkClick r:id="rId5"/>
              </a:rPr>
              <a:t>Anxiété – Les benzodiazépines, uniquement pour une courte période</a:t>
            </a:r>
            <a:r>
              <a:rPr lang="fr-FR" sz="1600" dirty="0"/>
              <a:t>, HAS, juin 2019</a:t>
            </a:r>
          </a:p>
          <a:p>
            <a:r>
              <a:rPr lang="fr-FR" sz="1600" dirty="0">
                <a:hlinkClick r:id="rId6"/>
              </a:rPr>
              <a:t>Le traitement des troubles anxieux de l'adulte</a:t>
            </a:r>
            <a:r>
              <a:rPr lang="fr-FR" sz="1600" dirty="0"/>
              <a:t>, AMELI, juillet 2022</a:t>
            </a:r>
          </a:p>
          <a:p>
            <a:r>
              <a:rPr lang="fr-FR" sz="1600" dirty="0">
                <a:hlinkClick r:id="rId7"/>
              </a:rPr>
              <a:t>Troubles anxieux généralisées</a:t>
            </a:r>
            <a:r>
              <a:rPr lang="fr-FR" sz="1600" dirty="0"/>
              <a:t>, VIDAL mars 2021 </a:t>
            </a:r>
          </a:p>
          <a:p>
            <a:pPr>
              <a:defRPr/>
            </a:pPr>
            <a:endParaRPr lang="fr-FR" sz="1600" dirty="0"/>
          </a:p>
        </p:txBody>
      </p:sp>
      <p:pic>
        <p:nvPicPr>
          <p:cNvPr id="42" name="Image 41">
            <a:hlinkClick r:id="rId8" action="ppaction://hlinksldjump"/>
            <a:extLst>
              <a:ext uri="{FF2B5EF4-FFF2-40B4-BE49-F238E27FC236}">
                <a16:creationId xmlns:a16="http://schemas.microsoft.com/office/drawing/2014/main" id="{16F491B7-064C-4E61-9C2F-0939A0C7EFA5}"/>
              </a:ext>
            </a:extLst>
          </p:cNvPr>
          <p:cNvPicPr>
            <a:picLocks noChangeAspect="1"/>
          </p:cNvPicPr>
          <p:nvPr/>
        </p:nvPicPr>
        <p:blipFill>
          <a:blip r:embed="rId9"/>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57609634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23467"/>
            <a:ext cx="12191997" cy="800966"/>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PIRACETAM</a:t>
            </a:r>
          </a:p>
          <a:p>
            <a:r>
              <a:rPr lang="fr-FR" b="1" dirty="0" err="1">
                <a:solidFill>
                  <a:schemeClr val="bg1"/>
                </a:solidFill>
              </a:rPr>
              <a:t>Nootropyl</a:t>
            </a:r>
            <a:r>
              <a:rPr lang="fr-FR" b="1" dirty="0">
                <a:solidFill>
                  <a:schemeClr val="bg1"/>
                </a:solidFill>
              </a:rPr>
              <a:t>® et spécialités génériques – forme comprimé*</a:t>
            </a:r>
          </a:p>
        </p:txBody>
      </p:sp>
      <p:sp>
        <p:nvSpPr>
          <p:cNvPr id="5"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138</a:t>
            </a:fld>
            <a:endParaRPr lang="fr-FR"/>
          </a:p>
        </p:txBody>
      </p:sp>
      <p:sp>
        <p:nvSpPr>
          <p:cNvPr id="7"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0" y="983278"/>
            <a:ext cx="10141745"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452180" y="1059985"/>
            <a:ext cx="1614485" cy="1229360"/>
          </a:xfrm>
          <a:prstGeom prst="rect">
            <a:avLst/>
          </a:prstGeom>
        </p:spPr>
      </p:pic>
      <p:sp>
        <p:nvSpPr>
          <p:cNvPr id="38" name="ZoneTexte 37"/>
          <p:cNvSpPr/>
          <p:nvPr/>
        </p:nvSpPr>
        <p:spPr bwMode="auto">
          <a:xfrm>
            <a:off x="370569" y="1462074"/>
            <a:ext cx="10072936" cy="1077218"/>
          </a:xfrm>
          <a:prstGeom prst="rect">
            <a:avLst/>
          </a:prstGeom>
          <a:noFill/>
          <a:ln w="19050">
            <a:solidFill>
              <a:srgbClr val="FF00FF"/>
            </a:solidFill>
          </a:ln>
        </p:spPr>
        <p:txBody>
          <a:bodyPr wrap="square" rtlCol="0">
            <a:spAutoFit/>
          </a:bodyPr>
          <a:lstStyle/>
          <a:p>
            <a:pPr algn="just">
              <a:defRPr/>
            </a:pPr>
            <a:r>
              <a:rPr lang="fr-FR" sz="1600" dirty="0"/>
              <a:t>- Traitement d'appoint à visée symptomatique du déficit pathologique cognitif et </a:t>
            </a:r>
            <a:r>
              <a:rPr lang="fr-FR" sz="1600" dirty="0" err="1"/>
              <a:t>neuro-sensoriel</a:t>
            </a:r>
            <a:r>
              <a:rPr lang="fr-FR" sz="1600" dirty="0"/>
              <a:t> chronique du sujet âgé (à l'exclusion de la maladie d'Alzheimer et des autres démences)</a:t>
            </a:r>
          </a:p>
          <a:p>
            <a:pPr algn="just">
              <a:defRPr/>
            </a:pPr>
            <a:r>
              <a:rPr lang="fr-FR" sz="1600" dirty="0"/>
              <a:t>- Amélioration symptomatique des vertiges chez l’adulte</a:t>
            </a:r>
          </a:p>
          <a:p>
            <a:pPr algn="just">
              <a:defRPr/>
            </a:pPr>
            <a:r>
              <a:rPr lang="fr-FR" sz="1600" dirty="0"/>
              <a:t>- Traitement d'appoint de la dyslexie chez l'enfant de plus de 30 kg (soit à partir d'environ 9 ans)</a:t>
            </a:r>
          </a:p>
        </p:txBody>
      </p:sp>
      <p:sp>
        <p:nvSpPr>
          <p:cNvPr id="3" name="ZoneTexte 2"/>
          <p:cNvSpPr txBox="1"/>
          <p:nvPr/>
        </p:nvSpPr>
        <p:spPr>
          <a:xfrm>
            <a:off x="741478" y="2847287"/>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sp>
        <p:nvSpPr>
          <p:cNvPr id="50" name="Rectangle 49"/>
          <p:cNvSpPr/>
          <p:nvPr/>
        </p:nvSpPr>
        <p:spPr>
          <a:xfrm>
            <a:off x="5977217" y="3244334"/>
            <a:ext cx="237566" cy="369332"/>
          </a:xfrm>
          <a:prstGeom prst="rect">
            <a:avLst/>
          </a:prstGeom>
        </p:spPr>
        <p:txBody>
          <a:bodyPr wrap="none">
            <a:spAutoFit/>
          </a:bodyPr>
          <a:lstStyle/>
          <a:p>
            <a:r>
              <a:rPr lang="fr-FR" dirty="0"/>
              <a:t> </a:t>
            </a:r>
          </a:p>
        </p:txBody>
      </p:sp>
      <p:sp>
        <p:nvSpPr>
          <p:cNvPr id="54" name="ZoneTexte 53"/>
          <p:cNvSpPr txBox="1"/>
          <p:nvPr/>
        </p:nvSpPr>
        <p:spPr>
          <a:xfrm>
            <a:off x="741479" y="3264297"/>
            <a:ext cx="11208644" cy="3200876"/>
          </a:xfrm>
          <a:prstGeom prst="rect">
            <a:avLst/>
          </a:prstGeom>
          <a:noFill/>
        </p:spPr>
        <p:txBody>
          <a:bodyPr wrap="square" rtlCol="0">
            <a:spAutoFit/>
          </a:bodyPr>
          <a:lstStyle/>
          <a:p>
            <a:pPr algn="just">
              <a:defRPr/>
            </a:pPr>
            <a:r>
              <a:rPr lang="fr-FR" sz="1600" dirty="0">
                <a:hlinkClick r:id="rId3"/>
              </a:rPr>
              <a:t>Avis CT HAS du 02/11/2011</a:t>
            </a:r>
            <a:endParaRPr lang="fr-FR" sz="1600" dirty="0"/>
          </a:p>
          <a:p>
            <a:pPr algn="just">
              <a:defRPr/>
            </a:pPr>
            <a:r>
              <a:rPr lang="fr-FR" sz="1600" dirty="0"/>
              <a:t>Traitement à visée symptomatique. Rapport efficacité/effets indésirables mal établi. </a:t>
            </a:r>
          </a:p>
          <a:p>
            <a:pPr algn="just">
              <a:defRPr/>
            </a:pPr>
            <a:r>
              <a:rPr lang="fr-FR" sz="1600" dirty="0"/>
              <a:t>Dans les déficits cognitifs et neurosensoriels, efficacité symptomatique </a:t>
            </a:r>
            <a:r>
              <a:rPr lang="fr-FR" sz="1600" b="1" dirty="0"/>
              <a:t>mal établie </a:t>
            </a:r>
            <a:r>
              <a:rPr lang="fr-FR" sz="1600" dirty="0"/>
              <a:t>et </a:t>
            </a:r>
            <a:r>
              <a:rPr lang="fr-FR" sz="1600" b="1" dirty="0"/>
              <a:t>absence de preuve d’efficacité en termes de morbidité ou d’autonomie</a:t>
            </a:r>
            <a:r>
              <a:rPr lang="fr-FR" sz="1600" dirty="0"/>
              <a:t>. </a:t>
            </a:r>
            <a:r>
              <a:rPr lang="fr-FR" sz="1600" b="1" dirty="0"/>
              <a:t>Absence de recommandation </a:t>
            </a:r>
            <a:r>
              <a:rPr lang="fr-FR" sz="1600" dirty="0"/>
              <a:t>(européenne ou internationale) préconisant la prescription de </a:t>
            </a:r>
            <a:r>
              <a:rPr lang="fr-FR" sz="1600" dirty="0" err="1"/>
              <a:t>Nootropyl</a:t>
            </a:r>
            <a:r>
              <a:rPr lang="fr-FR" sz="1600" dirty="0"/>
              <a:t>® dans cette prise en charge. </a:t>
            </a:r>
            <a:r>
              <a:rPr lang="fr-FR" sz="1600" dirty="0" err="1"/>
              <a:t>Nootropyl</a:t>
            </a:r>
            <a:r>
              <a:rPr lang="fr-FR" sz="1600" dirty="0"/>
              <a:t>® n’a pas de place dans la prise en charge de ces affections</a:t>
            </a:r>
            <a:r>
              <a:rPr lang="fr-FR" sz="1600" i="1" dirty="0"/>
              <a:t>.</a:t>
            </a:r>
          </a:p>
          <a:p>
            <a:pPr algn="just">
              <a:defRPr/>
            </a:pPr>
            <a:endParaRPr lang="fr-FR" sz="1000" dirty="0"/>
          </a:p>
          <a:p>
            <a:pPr algn="just">
              <a:defRPr/>
            </a:pPr>
            <a:r>
              <a:rPr lang="fr-FR" sz="1600" dirty="0"/>
              <a:t>Le </a:t>
            </a:r>
            <a:r>
              <a:rPr lang="fr-FR" sz="1600" dirty="0" err="1"/>
              <a:t>piracétam</a:t>
            </a:r>
            <a:r>
              <a:rPr lang="fr-FR" sz="1600" dirty="0"/>
              <a:t> (</a:t>
            </a:r>
            <a:r>
              <a:rPr lang="fr-FR" sz="1600" dirty="0" err="1" smtClean="0"/>
              <a:t>Nootropyl</a:t>
            </a:r>
            <a:r>
              <a:rPr lang="fr-FR" sz="1600" dirty="0" smtClean="0"/>
              <a:t>® ou </a:t>
            </a:r>
            <a:r>
              <a:rPr lang="fr-FR" sz="1600" dirty="0"/>
              <a:t>autre), un "psychostimulant", est autorisé dans diverses situations cliniques dont les vertiges, les déficits cognitifs et neurosensoriels des personnes âgées, la dyslexie chez les enfants, et les myoclonies d'origine corticale. Dans ces situations, le </a:t>
            </a:r>
            <a:r>
              <a:rPr lang="fr-FR" sz="1600" dirty="0" err="1"/>
              <a:t>piracétam</a:t>
            </a:r>
            <a:r>
              <a:rPr lang="fr-FR" sz="1600" dirty="0"/>
              <a:t> </a:t>
            </a:r>
            <a:r>
              <a:rPr lang="fr-FR" sz="1600" b="1" dirty="0"/>
              <a:t>n'a pas d'efficacité clinique établie, mais il expose à des hémorragies, des nervosités, des agitations, des prises de poids</a:t>
            </a:r>
            <a:r>
              <a:rPr lang="fr-FR" sz="1600" dirty="0"/>
              <a:t>. Dans les vertiges, les déficits cognitifs et neurosensoriels et la dyslexie, </a:t>
            </a:r>
            <a:r>
              <a:rPr lang="fr-FR" sz="1600" b="1" dirty="0"/>
              <a:t>on ne connaît pas de médicament avec une balance bénéfices-risques favorable</a:t>
            </a:r>
            <a:r>
              <a:rPr lang="fr-FR" sz="1600" dirty="0"/>
              <a:t>. Dans les myoclonies d'origine corticale, l'acide valproïque (Dépakine® ou autre), et le clonazépam (Rivotril®), deux antiépileptiques, sont des options</a:t>
            </a:r>
          </a:p>
          <a:p>
            <a:pPr algn="just">
              <a:defRPr/>
            </a:pPr>
            <a:r>
              <a:rPr lang="fr-FR" sz="1600" i="1" dirty="0" err="1">
                <a:hlinkClick r:id="rId4"/>
              </a:rPr>
              <a:t>Piracétam</a:t>
            </a:r>
            <a:r>
              <a:rPr lang="fr-FR" sz="1600" i="1" dirty="0">
                <a:hlinkClick r:id="rId4"/>
              </a:rPr>
              <a:t> (</a:t>
            </a:r>
            <a:r>
              <a:rPr lang="fr-FR" sz="1600" i="1" dirty="0" err="1">
                <a:hlinkClick r:id="rId4"/>
              </a:rPr>
              <a:t>Nootropyl</a:t>
            </a:r>
            <a:r>
              <a:rPr lang="fr-FR" sz="1600" i="1" dirty="0">
                <a:hlinkClick r:id="rId4"/>
              </a:rPr>
              <a:t>® ou autre) - un médicament à écarter des soins</a:t>
            </a:r>
            <a:r>
              <a:rPr lang="fr-FR" sz="1600" i="1" dirty="0"/>
              <a:t>, Prescrire, décembre 2022</a:t>
            </a:r>
          </a:p>
        </p:txBody>
      </p:sp>
      <p:pic>
        <p:nvPicPr>
          <p:cNvPr id="2" name="Image 1"/>
          <p:cNvPicPr>
            <a:picLocks noChangeAspect="1"/>
          </p:cNvPicPr>
          <p:nvPr/>
        </p:nvPicPr>
        <p:blipFill>
          <a:blip r:embed="rId5"/>
          <a:stretch>
            <a:fillRect/>
          </a:stretch>
        </p:blipFill>
        <p:spPr>
          <a:xfrm>
            <a:off x="212522" y="2763111"/>
            <a:ext cx="528956" cy="596852"/>
          </a:xfrm>
          <a:prstGeom prst="rect">
            <a:avLst/>
          </a:prstGeom>
        </p:spPr>
      </p:pic>
      <p:pic>
        <p:nvPicPr>
          <p:cNvPr id="42" name="Image 41">
            <a:hlinkClick r:id="rId6" action="ppaction://hlinksldjump"/>
            <a:extLst>
              <a:ext uri="{FF2B5EF4-FFF2-40B4-BE49-F238E27FC236}">
                <a16:creationId xmlns:a16="http://schemas.microsoft.com/office/drawing/2014/main" id="{18414BCF-733B-4211-ACDF-CC66410663EB}"/>
              </a:ext>
            </a:extLst>
          </p:cNvPr>
          <p:cNvPicPr>
            <a:picLocks noChangeAspect="1"/>
          </p:cNvPicPr>
          <p:nvPr/>
        </p:nvPicPr>
        <p:blipFill>
          <a:blip r:embed="rId7"/>
          <a:stretch>
            <a:fillRect/>
          </a:stretch>
        </p:blipFill>
        <p:spPr bwMode="auto">
          <a:xfrm>
            <a:off x="11480049" y="6083686"/>
            <a:ext cx="628651" cy="774314"/>
          </a:xfrm>
          <a:prstGeom prst="rect">
            <a:avLst/>
          </a:prstGeom>
        </p:spPr>
      </p:pic>
      <p:sp>
        <p:nvSpPr>
          <p:cNvPr id="40" name="Rectangle 39">
            <a:extLst>
              <a:ext uri="{FF2B5EF4-FFF2-40B4-BE49-F238E27FC236}">
                <a16:creationId xmlns:a16="http://schemas.microsoft.com/office/drawing/2014/main" id="{4D3BDB46-0CFA-49B1-AF3E-7E5E3DFAF455}"/>
              </a:ext>
            </a:extLst>
          </p:cNvPr>
          <p:cNvSpPr/>
          <p:nvPr/>
        </p:nvSpPr>
        <p:spPr>
          <a:xfrm>
            <a:off x="2274471" y="931578"/>
            <a:ext cx="7362630"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N06BX03,</a:t>
            </a:r>
            <a:r>
              <a:rPr lang="fr-FR" sz="1600" dirty="0"/>
              <a:t> Psychostimulants, agents utilisés dans le TDAH et nootropes </a:t>
            </a:r>
          </a:p>
        </p:txBody>
      </p:sp>
      <p:sp>
        <p:nvSpPr>
          <p:cNvPr id="44" name="ZoneTexte 38">
            <a:extLst>
              <a:ext uri="{FF2B5EF4-FFF2-40B4-BE49-F238E27FC236}">
                <a16:creationId xmlns:a16="http://schemas.microsoft.com/office/drawing/2014/main" id="{82BDAE1F-DFA8-4777-A218-502C9CABE049}"/>
              </a:ext>
            </a:extLst>
          </p:cNvPr>
          <p:cNvSpPr txBox="1"/>
          <p:nvPr/>
        </p:nvSpPr>
        <p:spPr bwMode="auto">
          <a:xfrm>
            <a:off x="-6801" y="6611779"/>
            <a:ext cx="12057020" cy="246221"/>
          </a:xfrm>
          <a:prstGeom prst="rect">
            <a:avLst/>
          </a:prstGeom>
          <a:noFill/>
        </p:spPr>
        <p:txBody>
          <a:bodyPr wrap="square" rtlCol="0">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lang="fr-FR" sz="1000" dirty="0"/>
              <a:t>* Contrairement à la forme buvable et à la forme injectable, la forme comprimé n'a pas d'AMM dans les </a:t>
            </a:r>
            <a:r>
              <a:rPr lang="fr-FR" sz="1000" dirty="0" err="1"/>
              <a:t>myoclonies</a:t>
            </a:r>
            <a:r>
              <a:rPr lang="fr-FR" sz="1000" dirty="0"/>
              <a:t> d'origine corticale de l'adulte pour lequel le niveau de SMR est jugé faible</a:t>
            </a:r>
          </a:p>
        </p:txBody>
      </p:sp>
    </p:spTree>
    <p:extLst>
      <p:ext uri="{BB962C8B-B14F-4D97-AF65-F5344CB8AC3E}">
        <p14:creationId xmlns:p14="http://schemas.microsoft.com/office/powerpoint/2010/main" val="341158179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1" name="Rectangle 6">
            <a:extLst>
              <a:ext uri="{FF2B5EF4-FFF2-40B4-BE49-F238E27FC236}">
                <a16:creationId xmlns:a16="http://schemas.microsoft.com/office/drawing/2014/main" id="{F1F44CF1-75F1-462F-B5F6-BFBA4331B11B}"/>
              </a:ext>
            </a:extLst>
          </p:cNvPr>
          <p:cNvSpPr/>
          <p:nvPr/>
        </p:nvSpPr>
        <p:spPr bwMode="auto">
          <a:xfrm>
            <a:off x="0" y="23467"/>
            <a:ext cx="12191997" cy="834742"/>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PIRACETAM</a:t>
            </a:r>
          </a:p>
          <a:p>
            <a:r>
              <a:rPr lang="fr-FR" b="1" dirty="0" err="1">
                <a:solidFill>
                  <a:schemeClr val="bg1"/>
                </a:solidFill>
              </a:rPr>
              <a:t>Nootropyl</a:t>
            </a:r>
            <a:r>
              <a:rPr lang="fr-FR" b="1" dirty="0">
                <a:solidFill>
                  <a:schemeClr val="bg1"/>
                </a:solidFill>
              </a:rPr>
              <a:t>® et spécialités génériques – forme comprimé*</a:t>
            </a:r>
          </a:p>
        </p:txBody>
      </p:sp>
      <p:pic>
        <p:nvPicPr>
          <p:cNvPr id="72" name="Image 71"/>
          <p:cNvPicPr>
            <a:picLocks noChangeAspect="1"/>
          </p:cNvPicPr>
          <p:nvPr/>
        </p:nvPicPr>
        <p:blipFill>
          <a:blip r:embed="rId2"/>
          <a:stretch/>
        </p:blipFill>
        <p:spPr bwMode="auto">
          <a:xfrm>
            <a:off x="10452180" y="1059985"/>
            <a:ext cx="1614485" cy="1229360"/>
          </a:xfrm>
          <a:prstGeom prst="rect">
            <a:avLst/>
          </a:prstGeom>
        </p:spPr>
      </p:pic>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139</a:t>
            </a:fld>
            <a:endParaRPr lang="fr-FR"/>
          </a:p>
        </p:txBody>
      </p:sp>
      <p:sp>
        <p:nvSpPr>
          <p:cNvPr id="36" name="ZoneTexte 109"/>
          <p:cNvSpPr/>
          <p:nvPr/>
        </p:nvSpPr>
        <p:spPr bwMode="auto">
          <a:xfrm>
            <a:off x="227200" y="983278"/>
            <a:ext cx="10141745"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sp>
        <p:nvSpPr>
          <p:cNvPr id="39" name="ZoneTexte 38"/>
          <p:cNvSpPr txBox="1"/>
          <p:nvPr/>
        </p:nvSpPr>
        <p:spPr bwMode="auto">
          <a:xfrm>
            <a:off x="673423" y="1599189"/>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2" name="Image 1"/>
          <p:cNvPicPr>
            <a:picLocks noChangeAspect="1"/>
          </p:cNvPicPr>
          <p:nvPr/>
        </p:nvPicPr>
        <p:blipFill>
          <a:blip r:embed="rId3"/>
          <a:stretch>
            <a:fillRect/>
          </a:stretch>
        </p:blipFill>
        <p:spPr>
          <a:xfrm>
            <a:off x="241376" y="1456492"/>
            <a:ext cx="432047" cy="684362"/>
          </a:xfrm>
          <a:prstGeom prst="rect">
            <a:avLst/>
          </a:prstGeom>
        </p:spPr>
      </p:pic>
      <p:sp>
        <p:nvSpPr>
          <p:cNvPr id="41"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2"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3"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4"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5"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46"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7" name="Connecteur droit 61"/>
          <p:cNvCxnSpPr>
            <a:cxnSpLocks/>
            <a:stCxn id="44"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8" name="Connecteur droit 62"/>
          <p:cNvCxnSpPr>
            <a:cxnSpLocks/>
            <a:endCxn id="43"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9"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0" name="Connecteur droit 64"/>
          <p:cNvCxnSpPr>
            <a:cxnSpLocks/>
            <a:endCxn id="44"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1" name="Connecteur droit 65"/>
          <p:cNvCxnSpPr>
            <a:cxnSpLocks/>
            <a:endCxn id="42"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2"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53"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4"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5"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6"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7"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58" name="Connecteur droit 73"/>
          <p:cNvCxnSpPr>
            <a:cxnSpLocks/>
            <a:endCxn id="6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9" name="Connecteur droit 74"/>
          <p:cNvCxnSpPr>
            <a:cxnSpLocks/>
            <a:stCxn id="57" idx="7"/>
            <a:endCxn id="6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0" name="Connecteur droit 75"/>
          <p:cNvCxnSpPr>
            <a:cxnSpLocks/>
            <a:stCxn id="57" idx="6"/>
            <a:endCxn id="56"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1"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2" name="Connecteur droit 77"/>
          <p:cNvCxnSpPr>
            <a:cxnSpLocks/>
            <a:stCxn id="55" idx="6"/>
            <a:endCxn id="57"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3" name="Connecteur droit 78"/>
          <p:cNvCxnSpPr>
            <a:cxnSpLocks/>
            <a:endCxn id="54"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6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5" name="Connecteur droit 88"/>
          <p:cNvCxnSpPr>
            <a:cxnSpLocks/>
            <a:endCxn id="53"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6" name="Connecteur droit 91"/>
          <p:cNvCxnSpPr>
            <a:cxnSpLocks/>
            <a:stCxn id="56" idx="7"/>
            <a:endCxn id="6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7" name="Connecteur droit 98"/>
          <p:cNvCxnSpPr>
            <a:cxnSpLocks/>
            <a:stCxn id="42"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68"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9" name="Connecteur droit 102"/>
          <p:cNvCxnSpPr>
            <a:cxnSpLocks/>
            <a:endCxn id="55"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0" name="Connecteur droit 104"/>
          <p:cNvCxnSpPr>
            <a:cxnSpLocks/>
            <a:endCxn id="54"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40" name="Image 39">
            <a:hlinkClick r:id="rId4" action="ppaction://hlinksldjump"/>
            <a:extLst>
              <a:ext uri="{FF2B5EF4-FFF2-40B4-BE49-F238E27FC236}">
                <a16:creationId xmlns:a16="http://schemas.microsoft.com/office/drawing/2014/main" id="{04DE0E29-6AEF-4466-821F-E21CD241F171}"/>
              </a:ext>
            </a:extLst>
          </p:cNvPr>
          <p:cNvPicPr>
            <a:picLocks noChangeAspect="1"/>
          </p:cNvPicPr>
          <p:nvPr/>
        </p:nvPicPr>
        <p:blipFill>
          <a:blip r:embed="rId5"/>
          <a:stretch>
            <a:fillRect/>
          </a:stretch>
        </p:blipFill>
        <p:spPr bwMode="auto">
          <a:xfrm>
            <a:off x="11480049" y="6083686"/>
            <a:ext cx="628651" cy="774314"/>
          </a:xfrm>
          <a:prstGeom prst="rect">
            <a:avLst/>
          </a:prstGeom>
        </p:spPr>
      </p:pic>
      <p:sp>
        <p:nvSpPr>
          <p:cNvPr id="73" name="ZoneTexte 72">
            <a:extLst>
              <a:ext uri="{FF2B5EF4-FFF2-40B4-BE49-F238E27FC236}">
                <a16:creationId xmlns:a16="http://schemas.microsoft.com/office/drawing/2014/main" id="{89ED0BCE-21B4-4833-9B4C-86FF524A4698}"/>
              </a:ext>
            </a:extLst>
          </p:cNvPr>
          <p:cNvSpPr txBox="1"/>
          <p:nvPr/>
        </p:nvSpPr>
        <p:spPr bwMode="auto">
          <a:xfrm>
            <a:off x="217811" y="2279252"/>
            <a:ext cx="11042432" cy="3647152"/>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defRPr/>
            </a:pPr>
            <a:r>
              <a:rPr lang="fr-FR" sz="1600" b="1" i="1" u="sng" dirty="0"/>
              <a:t>Traitement du déficit pathologique cognitif et neurosensoriel chronique du sujet âgé (hors maladie d'Alzheimer et des autres démences </a:t>
            </a:r>
          </a:p>
          <a:p>
            <a:pPr algn="just">
              <a:spcAft>
                <a:spcPts val="1200"/>
              </a:spcAft>
              <a:defRPr/>
            </a:pPr>
            <a:r>
              <a:rPr lang="fr-FR" sz="1600" dirty="0"/>
              <a:t>La prise en charge des patients doit débuter par l’établissement d’un diagnostic spécialisé visant à distinguer un déclin des fonctions cognitives et </a:t>
            </a:r>
            <a:r>
              <a:rPr lang="fr-FR" sz="1600" dirty="0" err="1"/>
              <a:t>neuro-sensorielles</a:t>
            </a:r>
            <a:r>
              <a:rPr lang="fr-FR" sz="1600" dirty="0"/>
              <a:t> lié au vieillissement d’une démence ou d’un trouble isolé de la mémoire. Il convient de repérer et de traiter toute pathologie pouvant être à l’origine de ces troubles, par exemple une cause iatrogène (notamment la prescription de psychotropes, fréquente dans cette classe d’âge), un épisode dépressif ou une maladie neurologique.</a:t>
            </a:r>
          </a:p>
          <a:p>
            <a:pPr algn="just">
              <a:defRPr/>
            </a:pPr>
            <a:r>
              <a:rPr lang="fr-FR" sz="1600" dirty="0"/>
              <a:t>Un des objectifs du traitement est de limiter, voire de retarder la perte d’autonomie. Il est primordial de porter une attention particulière aux conditions sociales dans lesquelles la personne âgée vit et affronte son handicap.</a:t>
            </a:r>
          </a:p>
          <a:p>
            <a:pPr algn="just">
              <a:spcAft>
                <a:spcPts val="600"/>
              </a:spcAft>
              <a:defRPr/>
            </a:pPr>
            <a:r>
              <a:rPr lang="fr-FR" sz="1600" dirty="0"/>
              <a:t>La rééducation cognitive incluant des exercices de stimulation de la mémoire peut être utile dans la prise en charge des troubles de la mémoire.</a:t>
            </a:r>
          </a:p>
          <a:p>
            <a:pPr algn="just">
              <a:defRPr/>
            </a:pPr>
            <a:r>
              <a:rPr lang="fr-FR" sz="1600" dirty="0"/>
              <a:t>Les troubles sensoriels relèvent de la rééducation, d’appareillages (dont des prothèses), voire de la chirurgie</a:t>
            </a:r>
            <a:r>
              <a:rPr lang="fr-FR" sz="1600" dirty="0">
                <a:solidFill>
                  <a:schemeClr val="accent2">
                    <a:lumMod val="75000"/>
                  </a:schemeClr>
                </a:solidFill>
              </a:rPr>
              <a:t> </a:t>
            </a:r>
            <a:r>
              <a:rPr lang="fr-FR" sz="1600" dirty="0"/>
              <a:t>(</a:t>
            </a:r>
            <a:r>
              <a:rPr lang="fr-FR" sz="1600" i="1" dirty="0">
                <a:hlinkClick r:id="rId6"/>
              </a:rPr>
              <a:t>avis CT HAS </a:t>
            </a:r>
            <a:r>
              <a:rPr lang="fr-FR" sz="1600" i="1" dirty="0" err="1">
                <a:hlinkClick r:id="rId6"/>
              </a:rPr>
              <a:t>Nootropyl</a:t>
            </a:r>
            <a:r>
              <a:rPr lang="fr-FR" sz="1600" i="1" dirty="0">
                <a:hlinkClick r:id="rId6"/>
              </a:rPr>
              <a:t>® 02/11/2011</a:t>
            </a:r>
            <a:r>
              <a:rPr lang="fr-FR" sz="1600" dirty="0"/>
              <a:t>).</a:t>
            </a:r>
          </a:p>
          <a:p>
            <a:pPr algn="just">
              <a:defRPr/>
            </a:pPr>
            <a:endParaRPr lang="fr-FR" sz="1400" dirty="0"/>
          </a:p>
        </p:txBody>
      </p:sp>
      <p:sp>
        <p:nvSpPr>
          <p:cNvPr id="75" name="ZoneTexte 74">
            <a:extLst>
              <a:ext uri="{FF2B5EF4-FFF2-40B4-BE49-F238E27FC236}">
                <a16:creationId xmlns:a16="http://schemas.microsoft.com/office/drawing/2014/main" id="{194716F0-211D-4688-AEDC-BC3E64C54659}"/>
              </a:ext>
            </a:extLst>
          </p:cNvPr>
          <p:cNvSpPr txBox="1"/>
          <p:nvPr/>
        </p:nvSpPr>
        <p:spPr bwMode="auto">
          <a:xfrm>
            <a:off x="0" y="6560994"/>
            <a:ext cx="12288688" cy="246221"/>
          </a:xfrm>
          <a:prstGeom prst="rect">
            <a:avLst/>
          </a:prstGeom>
          <a:noFill/>
        </p:spPr>
        <p:txBody>
          <a:bodyPr wrap="square" rtlCol="0">
            <a:spAutoFit/>
          </a:bodyPr>
          <a:lstStyle/>
          <a:p>
            <a:r>
              <a:rPr lang="fr-FR" sz="1000" dirty="0"/>
              <a:t>* Contrairement à la forme buvable et à la forme injectable, la forme comprimé n'a pas d'AMM dans les </a:t>
            </a:r>
            <a:r>
              <a:rPr lang="fr-FR" sz="1000" dirty="0" err="1"/>
              <a:t>myoclonies</a:t>
            </a:r>
            <a:r>
              <a:rPr lang="fr-FR" sz="1000" dirty="0"/>
              <a:t> d'origine corticale de l'adulte pour lequel le niveau de SMR est jugé faible</a:t>
            </a:r>
          </a:p>
        </p:txBody>
      </p:sp>
    </p:spTree>
    <p:extLst>
      <p:ext uri="{BB962C8B-B14F-4D97-AF65-F5344CB8AC3E}">
        <p14:creationId xmlns:p14="http://schemas.microsoft.com/office/powerpoint/2010/main" val="83655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2035725"/>
            <a:ext cx="12192000" cy="181365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t>Système digestif et métabolisme</a:t>
            </a:r>
            <a:endParaRPr sz="2400" b="1" dirty="0">
              <a:solidFill>
                <a:schemeClr val="bg1"/>
              </a:solidFill>
            </a:endParaRPr>
          </a:p>
        </p:txBody>
      </p:sp>
      <p:sp>
        <p:nvSpPr>
          <p:cNvPr id="5" name="Rectangle 8"/>
          <p:cNvSpPr/>
          <p:nvPr/>
        </p:nvSpPr>
        <p:spPr bwMode="auto">
          <a:xfrm>
            <a:off x="0" y="3906199"/>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14</a:t>
            </a:fld>
            <a:endParaRPr lang="fr-FR"/>
          </a:p>
        </p:txBody>
      </p:sp>
      <p:pic>
        <p:nvPicPr>
          <p:cNvPr id="37" name="Image 36"/>
          <p:cNvPicPr>
            <a:picLocks noChangeAspect="1"/>
          </p:cNvPicPr>
          <p:nvPr/>
        </p:nvPicPr>
        <p:blipFill>
          <a:blip r:embed="rId2"/>
          <a:stretch/>
        </p:blipFill>
        <p:spPr bwMode="auto">
          <a:xfrm>
            <a:off x="3660731" y="163269"/>
            <a:ext cx="1614488" cy="1229363"/>
          </a:xfrm>
          <a:prstGeom prst="rect">
            <a:avLst/>
          </a:prstGeom>
        </p:spPr>
      </p:pic>
      <p:pic>
        <p:nvPicPr>
          <p:cNvPr id="2" name="Image 1">
            <a:extLst>
              <a:ext uri="{FF2B5EF4-FFF2-40B4-BE49-F238E27FC236}">
                <a16:creationId xmlns:a16="http://schemas.microsoft.com/office/drawing/2014/main" id="{185F1A6C-405D-43AF-B1AA-A03923B7253E}"/>
              </a:ext>
            </a:extLst>
          </p:cNvPr>
          <p:cNvPicPr>
            <a:picLocks noChangeAspect="1"/>
          </p:cNvPicPr>
          <p:nvPr/>
        </p:nvPicPr>
        <p:blipFill>
          <a:blip r:embed="rId3"/>
          <a:stretch>
            <a:fillRect/>
          </a:stretch>
        </p:blipFill>
        <p:spPr>
          <a:xfrm>
            <a:off x="5615709" y="394182"/>
            <a:ext cx="2633700" cy="609653"/>
          </a:xfrm>
          <a:prstGeom prst="rect">
            <a:avLst/>
          </a:prstGeom>
        </p:spPr>
      </p:pic>
      <p:sp>
        <p:nvSpPr>
          <p:cNvPr id="3" name="ZoneTexte 2">
            <a:extLst>
              <a:ext uri="{FF2B5EF4-FFF2-40B4-BE49-F238E27FC236}">
                <a16:creationId xmlns:a16="http://schemas.microsoft.com/office/drawing/2014/main" id="{5872841C-CF69-4496-B089-816380F0641B}"/>
              </a:ext>
            </a:extLst>
          </p:cNvPr>
          <p:cNvSpPr txBox="1"/>
          <p:nvPr/>
        </p:nvSpPr>
        <p:spPr>
          <a:xfrm>
            <a:off x="298174" y="4492469"/>
            <a:ext cx="11904651" cy="1477328"/>
          </a:xfrm>
          <a:prstGeom prst="rect">
            <a:avLst/>
          </a:prstGeom>
          <a:noFill/>
        </p:spPr>
        <p:txBody>
          <a:bodyPr wrap="square" numCol="2" rtlCol="0">
            <a:spAutoFit/>
          </a:bodyPr>
          <a:lstStyle/>
          <a:p>
            <a:pPr marL="285750" indent="-285750">
              <a:buFontTx/>
              <a:buChar char="-"/>
            </a:pPr>
            <a:r>
              <a:rPr lang="fr-FR" dirty="0"/>
              <a:t>Préparations stomatologiques</a:t>
            </a:r>
          </a:p>
          <a:p>
            <a:pPr marL="285750" indent="-285750">
              <a:buFontTx/>
              <a:buChar char="-"/>
            </a:pPr>
            <a:r>
              <a:rPr lang="fr-FR" dirty="0"/>
              <a:t>Antiacides, médicaments contres l’ulcère ou le RGO</a:t>
            </a:r>
          </a:p>
          <a:p>
            <a:pPr marL="285750" indent="-285750">
              <a:buFontTx/>
              <a:buChar char="-"/>
            </a:pPr>
            <a:r>
              <a:rPr lang="fr-FR" dirty="0"/>
              <a:t>Laxatifs</a:t>
            </a:r>
          </a:p>
          <a:p>
            <a:pPr marL="285750" indent="-285750">
              <a:buFontTx/>
              <a:buChar char="-"/>
            </a:pPr>
            <a:r>
              <a:rPr lang="fr-FR" dirty="0"/>
              <a:t>Antidiarrhéiques, ralentisseurs de la motricité intestinale</a:t>
            </a:r>
          </a:p>
          <a:p>
            <a:pPr marL="285750" indent="-285750">
              <a:buFontTx/>
              <a:buChar char="-"/>
            </a:pPr>
            <a:r>
              <a:rPr lang="fr-FR" dirty="0"/>
              <a:t>Antiinfectieux intestinaux</a:t>
            </a:r>
          </a:p>
          <a:p>
            <a:pPr marL="893763" indent="-285750">
              <a:buFontTx/>
              <a:buChar char="-"/>
            </a:pPr>
            <a:r>
              <a:rPr lang="fr-FR" dirty="0"/>
              <a:t>Préparations contre l’obésité</a:t>
            </a:r>
          </a:p>
          <a:p>
            <a:pPr marL="893763" indent="-285750">
              <a:buFontTx/>
              <a:buChar char="-"/>
            </a:pPr>
            <a:r>
              <a:rPr lang="fr-FR" dirty="0"/>
              <a:t>Médicaments hypoglycémiants</a:t>
            </a:r>
          </a:p>
          <a:p>
            <a:pPr marL="893763" indent="-285750">
              <a:buFontTx/>
              <a:buChar char="-"/>
            </a:pPr>
            <a:r>
              <a:rPr lang="fr-FR" dirty="0"/>
              <a:t>Vitamines et suppléments minéraux</a:t>
            </a:r>
          </a:p>
          <a:p>
            <a:pPr marL="893763" indent="-285750">
              <a:buFontTx/>
              <a:buChar char="-"/>
            </a:pPr>
            <a:r>
              <a:rPr lang="fr-FR" dirty="0"/>
              <a:t>Préparations martiales</a:t>
            </a:r>
          </a:p>
        </p:txBody>
      </p:sp>
      <p:pic>
        <p:nvPicPr>
          <p:cNvPr id="8" name="Image 7">
            <a:hlinkClick r:id="rId4" action="ppaction://hlinksldjump"/>
            <a:extLst>
              <a:ext uri="{FF2B5EF4-FFF2-40B4-BE49-F238E27FC236}">
                <a16:creationId xmlns:a16="http://schemas.microsoft.com/office/drawing/2014/main" id="{04829A7E-9F6C-40DD-8C84-FF137422970D}"/>
              </a:ext>
            </a:extLst>
          </p:cNvPr>
          <p:cNvPicPr>
            <a:picLocks noChangeAspect="1"/>
          </p:cNvPicPr>
          <p:nvPr/>
        </p:nvPicPr>
        <p:blipFill>
          <a:blip r:embed="rId5"/>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59829268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7" name="Rectangle 6">
            <a:extLst>
              <a:ext uri="{FF2B5EF4-FFF2-40B4-BE49-F238E27FC236}">
                <a16:creationId xmlns:a16="http://schemas.microsoft.com/office/drawing/2014/main" id="{FF8A21F0-E13F-4E18-B35D-21D35D1B185C}"/>
              </a:ext>
            </a:extLst>
          </p:cNvPr>
          <p:cNvSpPr/>
          <p:nvPr/>
        </p:nvSpPr>
        <p:spPr bwMode="auto">
          <a:xfrm>
            <a:off x="0" y="23466"/>
            <a:ext cx="12191997" cy="79581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PIRACETAM</a:t>
            </a:r>
          </a:p>
          <a:p>
            <a:r>
              <a:rPr lang="fr-FR" b="1" dirty="0" err="1">
                <a:solidFill>
                  <a:schemeClr val="bg1"/>
                </a:solidFill>
              </a:rPr>
              <a:t>Nootropyl</a:t>
            </a:r>
            <a:r>
              <a:rPr lang="fr-FR" b="1" dirty="0">
                <a:solidFill>
                  <a:schemeClr val="bg1"/>
                </a:solidFill>
              </a:rPr>
              <a:t>® et spécialités génériques – forme comprimé*</a:t>
            </a:r>
          </a:p>
        </p:txBody>
      </p:sp>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140</a:t>
            </a:fld>
            <a:endParaRPr lang="fr-FR"/>
          </a:p>
        </p:txBody>
      </p:sp>
      <p:sp>
        <p:nvSpPr>
          <p:cNvPr id="36" name="ZoneTexte 109"/>
          <p:cNvSpPr/>
          <p:nvPr/>
        </p:nvSpPr>
        <p:spPr bwMode="auto">
          <a:xfrm>
            <a:off x="227200" y="983278"/>
            <a:ext cx="10141745"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sp>
        <p:nvSpPr>
          <p:cNvPr id="41"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2"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3"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4"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5"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46"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7" name="Connecteur droit 61"/>
          <p:cNvCxnSpPr>
            <a:cxnSpLocks/>
            <a:stCxn id="44"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8" name="Connecteur droit 62"/>
          <p:cNvCxnSpPr>
            <a:cxnSpLocks/>
            <a:endCxn id="43"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9"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0" name="Connecteur droit 64"/>
          <p:cNvCxnSpPr>
            <a:cxnSpLocks/>
            <a:endCxn id="44"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1" name="Connecteur droit 65"/>
          <p:cNvCxnSpPr>
            <a:cxnSpLocks/>
            <a:endCxn id="42"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2"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53"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4"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5"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6"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7"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58" name="Connecteur droit 73"/>
          <p:cNvCxnSpPr>
            <a:cxnSpLocks/>
            <a:endCxn id="6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9" name="Connecteur droit 74"/>
          <p:cNvCxnSpPr>
            <a:cxnSpLocks/>
            <a:stCxn id="57" idx="7"/>
            <a:endCxn id="6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0" name="Connecteur droit 75"/>
          <p:cNvCxnSpPr>
            <a:cxnSpLocks/>
            <a:stCxn id="57" idx="6"/>
            <a:endCxn id="56"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1"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2" name="Connecteur droit 77"/>
          <p:cNvCxnSpPr>
            <a:cxnSpLocks/>
            <a:stCxn id="55" idx="6"/>
            <a:endCxn id="57"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3" name="Connecteur droit 78"/>
          <p:cNvCxnSpPr>
            <a:cxnSpLocks/>
            <a:endCxn id="54"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6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5" name="Connecteur droit 88"/>
          <p:cNvCxnSpPr>
            <a:cxnSpLocks/>
            <a:endCxn id="53"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6" name="Connecteur droit 91"/>
          <p:cNvCxnSpPr>
            <a:cxnSpLocks/>
            <a:stCxn id="56" idx="7"/>
            <a:endCxn id="6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7" name="Connecteur droit 98"/>
          <p:cNvCxnSpPr>
            <a:cxnSpLocks/>
            <a:stCxn id="42"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68"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9" name="Connecteur droit 102"/>
          <p:cNvCxnSpPr>
            <a:cxnSpLocks/>
            <a:endCxn id="55"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0" name="Connecteur droit 104"/>
          <p:cNvCxnSpPr>
            <a:cxnSpLocks/>
            <a:endCxn id="54"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71" name="Image 70"/>
          <p:cNvPicPr>
            <a:picLocks noChangeAspect="1"/>
          </p:cNvPicPr>
          <p:nvPr/>
        </p:nvPicPr>
        <p:blipFill>
          <a:blip r:embed="rId2"/>
          <a:stretch/>
        </p:blipFill>
        <p:spPr bwMode="auto">
          <a:xfrm>
            <a:off x="10452180" y="1059985"/>
            <a:ext cx="1614485" cy="1229360"/>
          </a:xfrm>
          <a:prstGeom prst="rect">
            <a:avLst/>
          </a:prstGeom>
        </p:spPr>
      </p:pic>
      <p:sp>
        <p:nvSpPr>
          <p:cNvPr id="72" name="ZoneTexte 71"/>
          <p:cNvSpPr txBox="1"/>
          <p:nvPr/>
        </p:nvSpPr>
        <p:spPr bwMode="auto">
          <a:xfrm>
            <a:off x="648021" y="1364406"/>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(suite)</a:t>
            </a:r>
            <a:r>
              <a:rPr lang="fr-FR" sz="1600" dirty="0">
                <a:solidFill>
                  <a:srgbClr val="000099"/>
                </a:solidFill>
              </a:rPr>
              <a:t>:</a:t>
            </a:r>
          </a:p>
        </p:txBody>
      </p:sp>
      <p:pic>
        <p:nvPicPr>
          <p:cNvPr id="73" name="Image 72"/>
          <p:cNvPicPr>
            <a:picLocks noChangeAspect="1"/>
          </p:cNvPicPr>
          <p:nvPr/>
        </p:nvPicPr>
        <p:blipFill>
          <a:blip r:embed="rId3"/>
          <a:stretch>
            <a:fillRect/>
          </a:stretch>
        </p:blipFill>
        <p:spPr bwMode="auto">
          <a:xfrm>
            <a:off x="143965" y="1193392"/>
            <a:ext cx="432047" cy="684362"/>
          </a:xfrm>
          <a:prstGeom prst="rect">
            <a:avLst/>
          </a:prstGeom>
        </p:spPr>
      </p:pic>
      <p:sp>
        <p:nvSpPr>
          <p:cNvPr id="74" name="ZoneTexte 73"/>
          <p:cNvSpPr txBox="1"/>
          <p:nvPr/>
        </p:nvSpPr>
        <p:spPr>
          <a:xfrm>
            <a:off x="983432" y="5469408"/>
            <a:ext cx="2831389" cy="369332"/>
          </a:xfrm>
          <a:prstGeom prst="rect">
            <a:avLst/>
          </a:prstGeom>
          <a:noFill/>
        </p:spPr>
        <p:txBody>
          <a:bodyPr wrap="square" rtlCol="0">
            <a:spAutoFit/>
          </a:bodyPr>
          <a:lstStyle/>
          <a:p>
            <a:r>
              <a:rPr lang="fr-FR" b="1" dirty="0">
                <a:solidFill>
                  <a:srgbClr val="000099"/>
                </a:solidFill>
              </a:rPr>
              <a:t>Autres sources utiles : </a:t>
            </a:r>
          </a:p>
        </p:txBody>
      </p:sp>
      <p:pic>
        <p:nvPicPr>
          <p:cNvPr id="76" name="Image 75"/>
          <p:cNvPicPr>
            <a:picLocks noChangeAspect="1"/>
          </p:cNvPicPr>
          <p:nvPr/>
        </p:nvPicPr>
        <p:blipFill>
          <a:blip r:embed="rId4"/>
          <a:stretch>
            <a:fillRect/>
          </a:stretch>
        </p:blipFill>
        <p:spPr>
          <a:xfrm>
            <a:off x="239621" y="5373216"/>
            <a:ext cx="784595" cy="458203"/>
          </a:xfrm>
          <a:prstGeom prst="rect">
            <a:avLst/>
          </a:prstGeom>
        </p:spPr>
      </p:pic>
      <p:pic>
        <p:nvPicPr>
          <p:cNvPr id="79" name="Image 78">
            <a:hlinkClick r:id="rId5" action="ppaction://hlinksldjump"/>
            <a:extLst>
              <a:ext uri="{FF2B5EF4-FFF2-40B4-BE49-F238E27FC236}">
                <a16:creationId xmlns:a16="http://schemas.microsoft.com/office/drawing/2014/main" id="{6629CDF6-2F5D-4F11-9A49-07104586DE1E}"/>
              </a:ext>
            </a:extLst>
          </p:cNvPr>
          <p:cNvPicPr>
            <a:picLocks noChangeAspect="1"/>
          </p:cNvPicPr>
          <p:nvPr/>
        </p:nvPicPr>
        <p:blipFill>
          <a:blip r:embed="rId6"/>
          <a:stretch>
            <a:fillRect/>
          </a:stretch>
        </p:blipFill>
        <p:spPr bwMode="auto">
          <a:xfrm>
            <a:off x="11480049" y="6083686"/>
            <a:ext cx="628651" cy="774314"/>
          </a:xfrm>
          <a:prstGeom prst="rect">
            <a:avLst/>
          </a:prstGeom>
        </p:spPr>
      </p:pic>
      <p:sp>
        <p:nvSpPr>
          <p:cNvPr id="80" name="ZoneTexte 79">
            <a:extLst>
              <a:ext uri="{FF2B5EF4-FFF2-40B4-BE49-F238E27FC236}">
                <a16:creationId xmlns:a16="http://schemas.microsoft.com/office/drawing/2014/main" id="{23F9BD74-6A6D-4EE5-B6D6-8A1244CD12EA}"/>
              </a:ext>
            </a:extLst>
          </p:cNvPr>
          <p:cNvSpPr txBox="1"/>
          <p:nvPr/>
        </p:nvSpPr>
        <p:spPr bwMode="auto">
          <a:xfrm>
            <a:off x="648021" y="1746162"/>
            <a:ext cx="11284033" cy="3016210"/>
          </a:xfrm>
          <a:prstGeom prst="rect">
            <a:avLst/>
          </a:prstGeom>
          <a:noFill/>
        </p:spPr>
        <p:txBody>
          <a:bodyPr wrap="square" rtlCol="0">
            <a:spAutoFit/>
          </a:bodyPr>
          <a:lstStyle/>
          <a:p>
            <a:pPr marL="285750" indent="-285750" algn="just">
              <a:spcAft>
                <a:spcPts val="600"/>
              </a:spcAft>
              <a:buFont typeface="Arial" panose="020B0604020202020204" pitchFamily="34" charset="0"/>
              <a:buChar char="•"/>
              <a:defRPr/>
            </a:pPr>
            <a:r>
              <a:rPr lang="fr-FR" sz="1600" b="1" i="1" u="sng" dirty="0"/>
              <a:t>Vertiges chez l’adulte </a:t>
            </a:r>
          </a:p>
          <a:p>
            <a:pPr algn="just">
              <a:spcAft>
                <a:spcPts val="600"/>
              </a:spcAft>
              <a:defRPr/>
            </a:pPr>
            <a:r>
              <a:rPr lang="fr-FR" sz="1600" dirty="0"/>
              <a:t>Dans les épisodes aigus, le traitement médicamenteux repose sur l’</a:t>
            </a:r>
            <a:r>
              <a:rPr lang="fr-FR" sz="1600" dirty="0" err="1"/>
              <a:t>acétyl</a:t>
            </a:r>
            <a:r>
              <a:rPr lang="fr-FR" sz="1600" dirty="0"/>
              <a:t>-leucine par voie intraveineuse. </a:t>
            </a:r>
          </a:p>
          <a:p>
            <a:pPr algn="just">
              <a:spcAft>
                <a:spcPts val="600"/>
              </a:spcAft>
              <a:defRPr/>
            </a:pPr>
            <a:r>
              <a:rPr lang="fr-FR" sz="1600" dirty="0"/>
              <a:t>Si le vertige est lié à un </a:t>
            </a:r>
            <a:r>
              <a:rPr lang="fr-FR" sz="1600" dirty="0" err="1"/>
              <a:t>hydrops</a:t>
            </a:r>
            <a:r>
              <a:rPr lang="fr-FR" sz="1600" dirty="0"/>
              <a:t> labyrinthique (vertige de Ménière), un diurétique est utilisable.</a:t>
            </a:r>
          </a:p>
          <a:p>
            <a:pPr algn="just">
              <a:spcAft>
                <a:spcPts val="600"/>
              </a:spcAft>
              <a:defRPr/>
            </a:pPr>
            <a:r>
              <a:rPr lang="fr-FR" sz="1600" dirty="0"/>
              <a:t>Dans les vertiges itératifs, en 1</a:t>
            </a:r>
            <a:r>
              <a:rPr lang="fr-FR" sz="1600" baseline="30000" dirty="0"/>
              <a:t>ère</a:t>
            </a:r>
            <a:r>
              <a:rPr lang="fr-FR" sz="1600" dirty="0"/>
              <a:t> intention, le traitement médicamenteux peut faire appel à des médicaments </a:t>
            </a:r>
            <a:r>
              <a:rPr lang="fr-FR" sz="1600" dirty="0" err="1"/>
              <a:t>antivertigineux</a:t>
            </a:r>
            <a:r>
              <a:rPr lang="fr-FR" sz="1600" dirty="0"/>
              <a:t> à base d’</a:t>
            </a:r>
            <a:r>
              <a:rPr lang="fr-FR" sz="1600" dirty="0" err="1"/>
              <a:t>acétyl</a:t>
            </a:r>
            <a:r>
              <a:rPr lang="fr-FR" sz="1600" dirty="0"/>
              <a:t>-leucine, de </a:t>
            </a:r>
            <a:r>
              <a:rPr lang="fr-FR" sz="1600" dirty="0" err="1"/>
              <a:t>bétahistine</a:t>
            </a:r>
            <a:r>
              <a:rPr lang="fr-FR" sz="1600" dirty="0"/>
              <a:t> et de </a:t>
            </a:r>
            <a:r>
              <a:rPr lang="fr-FR" sz="1600" dirty="0" err="1"/>
              <a:t>méclozine</a:t>
            </a:r>
            <a:r>
              <a:rPr lang="fr-FR" sz="1600" dirty="0"/>
              <a:t>.</a:t>
            </a:r>
          </a:p>
          <a:p>
            <a:pPr algn="just">
              <a:spcAft>
                <a:spcPts val="600"/>
              </a:spcAft>
              <a:defRPr/>
            </a:pPr>
            <a:r>
              <a:rPr lang="fr-FR" sz="1600" dirty="0"/>
              <a:t>La </a:t>
            </a:r>
            <a:r>
              <a:rPr lang="fr-FR" sz="1600" dirty="0" err="1"/>
              <a:t>flunarizine</a:t>
            </a:r>
            <a:r>
              <a:rPr lang="fr-FR" sz="1600" dirty="0"/>
              <a:t>, du fait de ses effets indésirables, peut éventuellement être utilisée en deuxième intention.</a:t>
            </a:r>
          </a:p>
          <a:p>
            <a:pPr algn="just">
              <a:spcAft>
                <a:spcPts val="600"/>
              </a:spcAft>
              <a:defRPr/>
            </a:pPr>
            <a:r>
              <a:rPr lang="fr-FR" sz="1600" dirty="0"/>
              <a:t>La kinésithérapie avec exercices vestibulaires permet la prise en charge de certains vertiges. </a:t>
            </a:r>
          </a:p>
          <a:p>
            <a:pPr algn="just">
              <a:spcAft>
                <a:spcPts val="600"/>
              </a:spcAft>
              <a:defRPr/>
            </a:pPr>
            <a:r>
              <a:rPr lang="fr-FR" sz="1600" dirty="0"/>
              <a:t>La rééducation vestibulaire est indiquée précocement en cas de syndrome vestibulaire déficitaire aigu unilatéral. En dehors de ces cas et au-delà de 2 mois, en fonction de l’évolution et de l’efficacité du traitement médical, une rééducation vestibulaire peut être un adjuvant utile au traitement médical (</a:t>
            </a:r>
            <a:r>
              <a:rPr lang="fr-FR" sz="1600" i="1" dirty="0">
                <a:hlinkClick r:id="rId7"/>
              </a:rPr>
              <a:t>avis CT HAS </a:t>
            </a:r>
            <a:r>
              <a:rPr lang="fr-FR" sz="1600" i="1" dirty="0" err="1">
                <a:hlinkClick r:id="rId7"/>
              </a:rPr>
              <a:t>Nootropyl</a:t>
            </a:r>
            <a:r>
              <a:rPr lang="fr-FR" sz="1600" i="1" dirty="0">
                <a:hlinkClick r:id="rId7"/>
              </a:rPr>
              <a:t>® 02/11/2011</a:t>
            </a:r>
            <a:r>
              <a:rPr lang="fr-FR" sz="1600" dirty="0"/>
              <a:t>).</a:t>
            </a:r>
          </a:p>
        </p:txBody>
      </p:sp>
      <p:sp>
        <p:nvSpPr>
          <p:cNvPr id="81" name="ZoneTexte 80">
            <a:extLst>
              <a:ext uri="{FF2B5EF4-FFF2-40B4-BE49-F238E27FC236}">
                <a16:creationId xmlns:a16="http://schemas.microsoft.com/office/drawing/2014/main" id="{4446D844-008B-47A0-BF68-A4F46249605E}"/>
              </a:ext>
            </a:extLst>
          </p:cNvPr>
          <p:cNvSpPr txBox="1"/>
          <p:nvPr/>
        </p:nvSpPr>
        <p:spPr bwMode="auto">
          <a:xfrm>
            <a:off x="3162918" y="5453674"/>
            <a:ext cx="8366003" cy="338554"/>
          </a:xfrm>
          <a:prstGeom prst="rect">
            <a:avLst/>
          </a:prstGeom>
          <a:noFill/>
        </p:spPr>
        <p:txBody>
          <a:bodyPr wrap="square" rtlCol="0">
            <a:spAutoFit/>
          </a:bodyPr>
          <a:lstStyle/>
          <a:p>
            <a:pPr marL="0" lvl="1"/>
            <a:r>
              <a:rPr lang="fr-FR" sz="1600" dirty="0">
                <a:hlinkClick r:id="rId8"/>
              </a:rPr>
              <a:t>Vertiges : consultation médicale et traitement</a:t>
            </a:r>
            <a:r>
              <a:rPr lang="fr-FR" sz="1600" dirty="0"/>
              <a:t>, AMELI, mai 2023 </a:t>
            </a:r>
          </a:p>
        </p:txBody>
      </p:sp>
      <p:sp>
        <p:nvSpPr>
          <p:cNvPr id="82" name="ZoneTexte 81">
            <a:extLst>
              <a:ext uri="{FF2B5EF4-FFF2-40B4-BE49-F238E27FC236}">
                <a16:creationId xmlns:a16="http://schemas.microsoft.com/office/drawing/2014/main" id="{8CC7E56F-7A8E-4B7B-B2AA-AC64BC64F99F}"/>
              </a:ext>
            </a:extLst>
          </p:cNvPr>
          <p:cNvSpPr txBox="1"/>
          <p:nvPr/>
        </p:nvSpPr>
        <p:spPr bwMode="auto">
          <a:xfrm>
            <a:off x="0" y="6554236"/>
            <a:ext cx="12288688" cy="246221"/>
          </a:xfrm>
          <a:prstGeom prst="rect">
            <a:avLst/>
          </a:prstGeom>
          <a:noFill/>
        </p:spPr>
        <p:txBody>
          <a:bodyPr wrap="square" rtlCol="0">
            <a:spAutoFit/>
          </a:bodyPr>
          <a:lstStyle/>
          <a:p>
            <a:r>
              <a:rPr lang="fr-FR" sz="1000" dirty="0"/>
              <a:t>* Contrairement à la forme buvable et à la forme injectable, la forme comprimé n'a pas d'AMM dans les </a:t>
            </a:r>
            <a:r>
              <a:rPr lang="fr-FR" sz="1000" dirty="0" err="1"/>
              <a:t>myoclonies</a:t>
            </a:r>
            <a:r>
              <a:rPr lang="fr-FR" sz="1000" dirty="0"/>
              <a:t> d'origine corticale de l'adulte pour lequel le niveau de SMR est jugé faible</a:t>
            </a:r>
          </a:p>
        </p:txBody>
      </p:sp>
    </p:spTree>
    <p:extLst>
      <p:ext uri="{BB962C8B-B14F-4D97-AF65-F5344CB8AC3E}">
        <p14:creationId xmlns:p14="http://schemas.microsoft.com/office/powerpoint/2010/main" val="95970221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6" name="Rectangle 6">
            <a:extLst>
              <a:ext uri="{FF2B5EF4-FFF2-40B4-BE49-F238E27FC236}">
                <a16:creationId xmlns:a16="http://schemas.microsoft.com/office/drawing/2014/main" id="{97A61E55-7FE1-4318-B69A-E3CE2022B319}"/>
              </a:ext>
            </a:extLst>
          </p:cNvPr>
          <p:cNvSpPr/>
          <p:nvPr/>
        </p:nvSpPr>
        <p:spPr bwMode="auto">
          <a:xfrm>
            <a:off x="0" y="23466"/>
            <a:ext cx="12191997" cy="84080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PIRACETAM</a:t>
            </a:r>
          </a:p>
          <a:p>
            <a:r>
              <a:rPr lang="fr-FR" b="1" dirty="0" err="1">
                <a:solidFill>
                  <a:schemeClr val="bg1"/>
                </a:solidFill>
              </a:rPr>
              <a:t>Nootropyl</a:t>
            </a:r>
            <a:r>
              <a:rPr lang="fr-FR" b="1" dirty="0">
                <a:solidFill>
                  <a:schemeClr val="bg1"/>
                </a:solidFill>
              </a:rPr>
              <a:t>® et spécialités génériques – forme comprimé*</a:t>
            </a:r>
          </a:p>
        </p:txBody>
      </p:sp>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141</a:t>
            </a:fld>
            <a:endParaRPr lang="fr-FR"/>
          </a:p>
        </p:txBody>
      </p:sp>
      <p:sp>
        <p:nvSpPr>
          <p:cNvPr id="36" name="ZoneTexte 109"/>
          <p:cNvSpPr/>
          <p:nvPr/>
        </p:nvSpPr>
        <p:spPr bwMode="auto">
          <a:xfrm>
            <a:off x="227200" y="983278"/>
            <a:ext cx="10141745"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sp>
        <p:nvSpPr>
          <p:cNvPr id="40"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1"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2"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3"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4"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45"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6" name="Connecteur droit 61"/>
          <p:cNvCxnSpPr>
            <a:cxnSpLocks/>
            <a:stCxn id="43"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7" name="Connecteur droit 62"/>
          <p:cNvCxnSpPr>
            <a:cxnSpLocks/>
            <a:endCxn id="42"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8"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9" name="Connecteur droit 64"/>
          <p:cNvCxnSpPr>
            <a:cxnSpLocks/>
            <a:endCxn id="43"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0" name="Connecteur droit 65"/>
          <p:cNvCxnSpPr>
            <a:cxnSpLocks/>
            <a:endCxn id="41"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1"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52"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3"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4"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5"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6"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57" name="Connecteur droit 73"/>
          <p:cNvCxnSpPr>
            <a:cxnSpLocks/>
            <a:endCxn id="63"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8" name="Connecteur droit 74"/>
          <p:cNvCxnSpPr>
            <a:cxnSpLocks/>
            <a:stCxn id="56" idx="7"/>
            <a:endCxn id="63"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9" name="Connecteur droit 75"/>
          <p:cNvCxnSpPr>
            <a:cxnSpLocks/>
            <a:stCxn id="56" idx="6"/>
            <a:endCxn id="55"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0"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1" name="Connecteur droit 77"/>
          <p:cNvCxnSpPr>
            <a:cxnSpLocks/>
            <a:stCxn id="54" idx="6"/>
            <a:endCxn id="56"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2" name="Connecteur droit 78"/>
          <p:cNvCxnSpPr>
            <a:cxnSpLocks/>
            <a:endCxn id="53"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63"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4" name="Connecteur droit 88"/>
          <p:cNvCxnSpPr>
            <a:cxnSpLocks/>
            <a:endCxn id="52"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5" name="Connecteur droit 91"/>
          <p:cNvCxnSpPr>
            <a:cxnSpLocks/>
            <a:stCxn id="55" idx="7"/>
            <a:endCxn id="63"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6" name="Connecteur droit 98"/>
          <p:cNvCxnSpPr>
            <a:cxnSpLocks/>
            <a:stCxn id="41"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67"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8" name="Connecteur droit 102"/>
          <p:cNvCxnSpPr>
            <a:cxnSpLocks/>
            <a:endCxn id="54"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9" name="Connecteur droit 104"/>
          <p:cNvCxnSpPr>
            <a:cxnSpLocks/>
            <a:endCxn id="53"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70" name="Image 69"/>
          <p:cNvPicPr>
            <a:picLocks noChangeAspect="1"/>
          </p:cNvPicPr>
          <p:nvPr/>
        </p:nvPicPr>
        <p:blipFill>
          <a:blip r:embed="rId2"/>
          <a:stretch/>
        </p:blipFill>
        <p:spPr bwMode="auto">
          <a:xfrm>
            <a:off x="10452180" y="1059985"/>
            <a:ext cx="1614485" cy="1229360"/>
          </a:xfrm>
          <a:prstGeom prst="rect">
            <a:avLst/>
          </a:prstGeom>
        </p:spPr>
      </p:pic>
      <p:sp>
        <p:nvSpPr>
          <p:cNvPr id="71" name="ZoneTexte 70"/>
          <p:cNvSpPr txBox="1"/>
          <p:nvPr/>
        </p:nvSpPr>
        <p:spPr bwMode="auto">
          <a:xfrm>
            <a:off x="986417" y="1584704"/>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72" name="Image 71"/>
          <p:cNvPicPr>
            <a:picLocks noChangeAspect="1"/>
          </p:cNvPicPr>
          <p:nvPr/>
        </p:nvPicPr>
        <p:blipFill>
          <a:blip r:embed="rId3"/>
          <a:stretch>
            <a:fillRect/>
          </a:stretch>
        </p:blipFill>
        <p:spPr bwMode="auto">
          <a:xfrm>
            <a:off x="512752" y="1452732"/>
            <a:ext cx="432047" cy="684362"/>
          </a:xfrm>
          <a:prstGeom prst="rect">
            <a:avLst/>
          </a:prstGeom>
        </p:spPr>
      </p:pic>
      <p:pic>
        <p:nvPicPr>
          <p:cNvPr id="78" name="Image 77">
            <a:hlinkClick r:id="rId4" action="ppaction://hlinksldjump"/>
            <a:extLst>
              <a:ext uri="{FF2B5EF4-FFF2-40B4-BE49-F238E27FC236}">
                <a16:creationId xmlns:a16="http://schemas.microsoft.com/office/drawing/2014/main" id="{8C64029A-4A6A-4A74-8288-F61608715F30}"/>
              </a:ext>
            </a:extLst>
          </p:cNvPr>
          <p:cNvPicPr>
            <a:picLocks noChangeAspect="1"/>
          </p:cNvPicPr>
          <p:nvPr/>
        </p:nvPicPr>
        <p:blipFill>
          <a:blip r:embed="rId5"/>
          <a:stretch>
            <a:fillRect/>
          </a:stretch>
        </p:blipFill>
        <p:spPr bwMode="auto">
          <a:xfrm>
            <a:off x="11480049" y="6083686"/>
            <a:ext cx="628651" cy="774314"/>
          </a:xfrm>
          <a:prstGeom prst="rect">
            <a:avLst/>
          </a:prstGeom>
        </p:spPr>
      </p:pic>
      <p:sp>
        <p:nvSpPr>
          <p:cNvPr id="79" name="ZoneTexte 78">
            <a:extLst>
              <a:ext uri="{FF2B5EF4-FFF2-40B4-BE49-F238E27FC236}">
                <a16:creationId xmlns:a16="http://schemas.microsoft.com/office/drawing/2014/main" id="{E532E3E1-8DB8-4A7C-84A2-853235BC94BB}"/>
              </a:ext>
            </a:extLst>
          </p:cNvPr>
          <p:cNvSpPr txBox="1"/>
          <p:nvPr/>
        </p:nvSpPr>
        <p:spPr bwMode="auto">
          <a:xfrm>
            <a:off x="970468" y="1998481"/>
            <a:ext cx="10979655" cy="3185487"/>
          </a:xfrm>
          <a:prstGeom prst="rect">
            <a:avLst/>
          </a:prstGeom>
          <a:noFill/>
        </p:spPr>
        <p:txBody>
          <a:bodyPr wrap="square" rtlCol="0">
            <a:spAutoFit/>
          </a:bodyPr>
          <a:lstStyle/>
          <a:p>
            <a:pPr marL="285750" indent="-285750" algn="just">
              <a:spcAft>
                <a:spcPts val="600"/>
              </a:spcAft>
              <a:buFont typeface="Arial" panose="020B0604020202020204" pitchFamily="34" charset="0"/>
              <a:buChar char="•"/>
              <a:defRPr/>
            </a:pPr>
            <a:r>
              <a:rPr lang="fr-FR" sz="1600" b="1" i="1" u="sng" dirty="0"/>
              <a:t>Traitement de la dyslexie chez l'enfant de plus de 30 kg (soit à partir d'environ 9 ans)</a:t>
            </a:r>
          </a:p>
          <a:p>
            <a:pPr algn="just">
              <a:spcAft>
                <a:spcPts val="600"/>
              </a:spcAft>
              <a:defRPr/>
            </a:pPr>
            <a:r>
              <a:rPr lang="fr-FR" sz="1600" dirty="0"/>
              <a:t>Selon l’OMS, après avoir éliminé une cause organique (déficit auditif, troubles visuels) et/ou un trouble du comportement, l’éducation spécialisée semble être la seule mesure thérapeutique à envisager dans la prise en charge des troubles dyslexiques. Il n’est pas fait référence au traitement médicamenteux.</a:t>
            </a:r>
          </a:p>
          <a:p>
            <a:pPr algn="just">
              <a:spcAft>
                <a:spcPts val="600"/>
              </a:spcAft>
              <a:defRPr/>
            </a:pPr>
            <a:r>
              <a:rPr lang="fr-FR" sz="1600" dirty="0"/>
              <a:t>Le traitement de ces troubles de l’enfance et de l’adolescence impose de poursuivre les soins pendant une longue période et d’établir des liens entre différentes structures : hôpitaux, services ambulatoires, familles et écoles.</a:t>
            </a:r>
            <a:br>
              <a:rPr lang="fr-FR" sz="1600" dirty="0"/>
            </a:br>
            <a:r>
              <a:rPr lang="fr-FR" sz="1600" dirty="0"/>
              <a:t>On peut recourir à une aide psychologique individuelle ou en groupe, ou à une psychothérapie.</a:t>
            </a:r>
          </a:p>
          <a:p>
            <a:pPr algn="just">
              <a:spcAft>
                <a:spcPts val="600"/>
              </a:spcAft>
              <a:defRPr/>
            </a:pPr>
            <a:r>
              <a:rPr lang="fr-FR" sz="1600" dirty="0"/>
              <a:t>Différentes techniques sont utilisées : entretiens individuels centrés sur la lecture et la rééducation orthophonique, particulièrement en France.</a:t>
            </a:r>
          </a:p>
          <a:p>
            <a:pPr algn="just">
              <a:spcAft>
                <a:spcPts val="600"/>
              </a:spcAft>
              <a:defRPr/>
            </a:pPr>
            <a:r>
              <a:rPr lang="fr-FR" sz="1600" dirty="0"/>
              <a:t>La prise en charge des patients dyslexiques ne relève pas d’un traitement médicamenteux. En l’absence de consensus reconnu, le </a:t>
            </a:r>
            <a:r>
              <a:rPr lang="fr-FR" sz="1600" dirty="0" err="1"/>
              <a:t>piracétam</a:t>
            </a:r>
            <a:r>
              <a:rPr lang="fr-FR" sz="1600" dirty="0"/>
              <a:t> n’a pas de place dans la stratégie de prise en charge des enfants dyslexiques (</a:t>
            </a:r>
            <a:r>
              <a:rPr lang="fr-FR" sz="1600" i="1" dirty="0">
                <a:hlinkClick r:id="rId6"/>
              </a:rPr>
              <a:t>avis CT HAS </a:t>
            </a:r>
            <a:r>
              <a:rPr lang="fr-FR" sz="1600" i="1" dirty="0" err="1">
                <a:hlinkClick r:id="rId6"/>
              </a:rPr>
              <a:t>Nootropyl</a:t>
            </a:r>
            <a:r>
              <a:rPr lang="fr-FR" sz="1600" i="1" dirty="0">
                <a:hlinkClick r:id="rId6"/>
              </a:rPr>
              <a:t>® 02/11/2011</a:t>
            </a:r>
            <a:r>
              <a:rPr lang="fr-FR" sz="1600" dirty="0"/>
              <a:t>).</a:t>
            </a:r>
          </a:p>
        </p:txBody>
      </p:sp>
      <p:sp>
        <p:nvSpPr>
          <p:cNvPr id="81" name="ZoneTexte 80">
            <a:extLst>
              <a:ext uri="{FF2B5EF4-FFF2-40B4-BE49-F238E27FC236}">
                <a16:creationId xmlns:a16="http://schemas.microsoft.com/office/drawing/2014/main" id="{75083FC0-5D2C-41E6-90B5-65526067D7FD}"/>
              </a:ext>
            </a:extLst>
          </p:cNvPr>
          <p:cNvSpPr txBox="1"/>
          <p:nvPr/>
        </p:nvSpPr>
        <p:spPr bwMode="auto">
          <a:xfrm>
            <a:off x="0" y="6587664"/>
            <a:ext cx="12288688" cy="246221"/>
          </a:xfrm>
          <a:prstGeom prst="rect">
            <a:avLst/>
          </a:prstGeom>
          <a:noFill/>
        </p:spPr>
        <p:txBody>
          <a:bodyPr wrap="square" rtlCol="0">
            <a:spAutoFit/>
          </a:bodyPr>
          <a:lstStyle/>
          <a:p>
            <a:r>
              <a:rPr lang="fr-FR" sz="1000" dirty="0"/>
              <a:t>* Contrairement à la forme buvable et à la forme injectable, la forme comprimé n'a pas d'AMM dans les </a:t>
            </a:r>
            <a:r>
              <a:rPr lang="fr-FR" sz="1000" dirty="0" err="1"/>
              <a:t>myoclonies</a:t>
            </a:r>
            <a:r>
              <a:rPr lang="fr-FR" sz="1000" dirty="0"/>
              <a:t> d'origine corticale de l'adulte pour lequel le niveau de SMR est jugé faible</a:t>
            </a:r>
          </a:p>
        </p:txBody>
      </p:sp>
    </p:spTree>
    <p:extLst>
      <p:ext uri="{BB962C8B-B14F-4D97-AF65-F5344CB8AC3E}">
        <p14:creationId xmlns:p14="http://schemas.microsoft.com/office/powerpoint/2010/main" val="346777390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11108"/>
            <a:ext cx="12191997" cy="837576"/>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DONEPEZIL</a:t>
            </a:r>
          </a:p>
          <a:p>
            <a:r>
              <a:rPr lang="fr-FR" b="1" dirty="0">
                <a:solidFill>
                  <a:schemeClr val="bg1"/>
                </a:solidFill>
              </a:rPr>
              <a:t>Aricept® et spécialités génériques</a:t>
            </a:r>
          </a:p>
        </p:txBody>
      </p:sp>
      <p:sp>
        <p:nvSpPr>
          <p:cNvPr id="5"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a:xfrm>
            <a:off x="8610600" y="6140326"/>
            <a:ext cx="2743200" cy="365125"/>
          </a:xfrm>
        </p:spPr>
        <p:txBody>
          <a:bodyPr/>
          <a:lstStyle/>
          <a:p>
            <a:pPr>
              <a:defRPr/>
            </a:pPr>
            <a:fld id="{F31DA9E6-9B69-BA52-993E-4D466DBFFA0C}" type="slidenum">
              <a:rPr lang="fr-FR"/>
              <a:t>142</a:t>
            </a:fld>
            <a:endParaRPr lang="fr-FR"/>
          </a:p>
        </p:txBody>
      </p:sp>
      <p:sp>
        <p:nvSpPr>
          <p:cNvPr id="7"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0" y="983278"/>
            <a:ext cx="10141745"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3"/>
          <a:stretch/>
        </p:blipFill>
        <p:spPr bwMode="auto">
          <a:xfrm>
            <a:off x="10452180" y="1059985"/>
            <a:ext cx="1614485" cy="1229360"/>
          </a:xfrm>
          <a:prstGeom prst="rect">
            <a:avLst/>
          </a:prstGeom>
        </p:spPr>
      </p:pic>
      <p:sp>
        <p:nvSpPr>
          <p:cNvPr id="38" name="ZoneTexte 37"/>
          <p:cNvSpPr/>
          <p:nvPr/>
        </p:nvSpPr>
        <p:spPr bwMode="auto">
          <a:xfrm>
            <a:off x="227200" y="1277364"/>
            <a:ext cx="8655919" cy="338554"/>
          </a:xfrm>
          <a:prstGeom prst="rect">
            <a:avLst/>
          </a:prstGeom>
          <a:noFill/>
          <a:ln w="19050">
            <a:solidFill>
              <a:srgbClr val="FF00FF"/>
            </a:solidFill>
          </a:ln>
        </p:spPr>
        <p:txBody>
          <a:bodyPr wrap="square" rtlCol="0">
            <a:spAutoFit/>
          </a:bodyPr>
          <a:lstStyle/>
          <a:p>
            <a:pPr>
              <a:defRPr/>
            </a:pPr>
            <a:r>
              <a:rPr lang="fr-FR" sz="1600" dirty="0"/>
              <a:t>Traitement symptomatique de la maladie d’Alzheimer dans ses formes légères à modérément sévères</a:t>
            </a:r>
          </a:p>
        </p:txBody>
      </p:sp>
      <p:sp>
        <p:nvSpPr>
          <p:cNvPr id="3" name="ZoneTexte 2"/>
          <p:cNvSpPr txBox="1"/>
          <p:nvPr/>
        </p:nvSpPr>
        <p:spPr>
          <a:xfrm>
            <a:off x="983432" y="1784984"/>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sp>
        <p:nvSpPr>
          <p:cNvPr id="50" name="Rectangle 49"/>
          <p:cNvSpPr/>
          <p:nvPr/>
        </p:nvSpPr>
        <p:spPr>
          <a:xfrm>
            <a:off x="5977217" y="3028310"/>
            <a:ext cx="237566" cy="369332"/>
          </a:xfrm>
          <a:prstGeom prst="rect">
            <a:avLst/>
          </a:prstGeom>
        </p:spPr>
        <p:txBody>
          <a:bodyPr wrap="none">
            <a:spAutoFit/>
          </a:bodyPr>
          <a:lstStyle/>
          <a:p>
            <a:r>
              <a:rPr lang="fr-FR" dirty="0"/>
              <a:t> </a:t>
            </a:r>
          </a:p>
        </p:txBody>
      </p:sp>
      <p:pic>
        <p:nvPicPr>
          <p:cNvPr id="2" name="Image 1"/>
          <p:cNvPicPr>
            <a:picLocks noChangeAspect="1"/>
          </p:cNvPicPr>
          <p:nvPr/>
        </p:nvPicPr>
        <p:blipFill>
          <a:blip r:embed="rId4"/>
          <a:stretch>
            <a:fillRect/>
          </a:stretch>
        </p:blipFill>
        <p:spPr>
          <a:xfrm>
            <a:off x="454476" y="1700808"/>
            <a:ext cx="528956" cy="596852"/>
          </a:xfrm>
          <a:prstGeom prst="rect">
            <a:avLst/>
          </a:prstGeom>
        </p:spPr>
      </p:pic>
      <p:pic>
        <p:nvPicPr>
          <p:cNvPr id="41" name="Image 40"/>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0000" y1="12658" x2="40000" y2="12658"/>
                        <a14:foregroundMark x1="28750" y1="13924" x2="28750" y2="13924"/>
                        <a14:foregroundMark x1="25000" y1="13924" x2="25000" y2="13924"/>
                      </a14:backgroundRemoval>
                    </a14:imgEffect>
                  </a14:imgLayer>
                </a14:imgProps>
              </a:ext>
            </a:extLst>
          </a:blip>
          <a:stretch>
            <a:fillRect/>
          </a:stretch>
        </p:blipFill>
        <p:spPr>
          <a:xfrm>
            <a:off x="4095517" y="2093833"/>
            <a:ext cx="567321" cy="560229"/>
          </a:xfrm>
          <a:prstGeom prst="rect">
            <a:avLst/>
          </a:prstGeom>
        </p:spPr>
      </p:pic>
      <p:pic>
        <p:nvPicPr>
          <p:cNvPr id="45" name="Image 44"/>
          <p:cNvPicPr>
            <a:picLocks noChangeAspect="1"/>
          </p:cNvPicPr>
          <p:nvPr/>
        </p:nvPicPr>
        <p:blipFill>
          <a:blip r:embed="rId7"/>
          <a:stretch>
            <a:fillRect/>
          </a:stretch>
        </p:blipFill>
        <p:spPr bwMode="auto">
          <a:xfrm>
            <a:off x="1011881" y="3798204"/>
            <a:ext cx="453296" cy="435636"/>
          </a:xfrm>
          <a:prstGeom prst="rect">
            <a:avLst/>
          </a:prstGeom>
        </p:spPr>
      </p:pic>
      <p:pic>
        <p:nvPicPr>
          <p:cNvPr id="40" name="Image 39"/>
          <p:cNvPicPr>
            <a:picLocks noChangeAspect="1"/>
          </p:cNvPicPr>
          <p:nvPr/>
        </p:nvPicPr>
        <p:blipFill>
          <a:blip r:embed="rId8"/>
          <a:stretch>
            <a:fillRect/>
          </a:stretch>
        </p:blipFill>
        <p:spPr>
          <a:xfrm>
            <a:off x="1065492" y="2995458"/>
            <a:ext cx="399685" cy="412578"/>
          </a:xfrm>
          <a:prstGeom prst="rect">
            <a:avLst/>
          </a:prstGeom>
        </p:spPr>
      </p:pic>
      <p:pic>
        <p:nvPicPr>
          <p:cNvPr id="48" name="Image 47"/>
          <p:cNvPicPr>
            <a:picLocks noChangeAspect="1"/>
          </p:cNvPicPr>
          <p:nvPr/>
        </p:nvPicPr>
        <p:blipFill>
          <a:blip r:embed="rId8"/>
          <a:stretch>
            <a:fillRect/>
          </a:stretch>
        </p:blipFill>
        <p:spPr bwMode="auto">
          <a:xfrm>
            <a:off x="1030754" y="4651642"/>
            <a:ext cx="399685" cy="412578"/>
          </a:xfrm>
          <a:prstGeom prst="rect">
            <a:avLst/>
          </a:prstGeom>
        </p:spPr>
      </p:pic>
      <p:pic>
        <p:nvPicPr>
          <p:cNvPr id="49" name="Image 48"/>
          <p:cNvPicPr>
            <a:picLocks noChangeAspect="1"/>
          </p:cNvPicPr>
          <p:nvPr/>
        </p:nvPicPr>
        <p:blipFill>
          <a:blip r:embed="rId7"/>
          <a:stretch>
            <a:fillRect/>
          </a:stretch>
        </p:blipFill>
        <p:spPr bwMode="auto">
          <a:xfrm>
            <a:off x="1000697" y="5352252"/>
            <a:ext cx="453296" cy="435636"/>
          </a:xfrm>
          <a:prstGeom prst="rect">
            <a:avLst/>
          </a:prstGeom>
        </p:spPr>
      </p:pic>
      <p:sp>
        <p:nvSpPr>
          <p:cNvPr id="46" name="ZoneTexte 45">
            <a:extLst>
              <a:ext uri="{FF2B5EF4-FFF2-40B4-BE49-F238E27FC236}">
                <a16:creationId xmlns:a16="http://schemas.microsoft.com/office/drawing/2014/main" id="{DAE94D08-A44B-4E6D-910C-BF978A050CE7}"/>
              </a:ext>
            </a:extLst>
          </p:cNvPr>
          <p:cNvSpPr txBox="1"/>
          <p:nvPr/>
        </p:nvSpPr>
        <p:spPr bwMode="auto">
          <a:xfrm>
            <a:off x="700269" y="6260036"/>
            <a:ext cx="11349949"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a:t>
            </a:r>
          </a:p>
          <a:p>
            <a:pPr>
              <a:spcAft>
                <a:spcPts val="1200"/>
              </a:spcAft>
              <a:defRPr/>
            </a:pPr>
            <a:r>
              <a:rPr lang="fr-FR" sz="1600" b="1" u="sng" dirty="0">
                <a:solidFill>
                  <a:srgbClr val="0070C0"/>
                </a:solidFill>
                <a:hlinkClick r:id="rId9" action="ppaction://hlinksldjump"/>
              </a:rPr>
              <a:t>Consulter les alternatives dans le traitement symptomatique de la maladie d'Alzheimer</a:t>
            </a:r>
            <a:endParaRPr lang="fr-FR" sz="1600" b="1" u="sng" dirty="0">
              <a:solidFill>
                <a:srgbClr val="0070C0"/>
              </a:solidFill>
            </a:endParaRPr>
          </a:p>
        </p:txBody>
      </p:sp>
      <p:pic>
        <p:nvPicPr>
          <p:cNvPr id="47" name="Image 46">
            <a:extLst>
              <a:ext uri="{FF2B5EF4-FFF2-40B4-BE49-F238E27FC236}">
                <a16:creationId xmlns:a16="http://schemas.microsoft.com/office/drawing/2014/main" id="{F5B436DF-D82D-4CA1-AD1D-1206B05F341B}"/>
              </a:ext>
            </a:extLst>
          </p:cNvPr>
          <p:cNvPicPr>
            <a:picLocks noChangeAspect="1"/>
          </p:cNvPicPr>
          <p:nvPr/>
        </p:nvPicPr>
        <p:blipFill>
          <a:blip r:embed="rId10"/>
          <a:stretch>
            <a:fillRect/>
          </a:stretch>
        </p:blipFill>
        <p:spPr bwMode="auto">
          <a:xfrm>
            <a:off x="196214" y="6108793"/>
            <a:ext cx="432047" cy="684362"/>
          </a:xfrm>
          <a:prstGeom prst="rect">
            <a:avLst/>
          </a:prstGeom>
        </p:spPr>
      </p:pic>
      <p:pic>
        <p:nvPicPr>
          <p:cNvPr id="51" name="Image 50">
            <a:hlinkClick r:id="rId11" action="ppaction://hlinksldjump"/>
            <a:extLst>
              <a:ext uri="{FF2B5EF4-FFF2-40B4-BE49-F238E27FC236}">
                <a16:creationId xmlns:a16="http://schemas.microsoft.com/office/drawing/2014/main" id="{A4E04580-23DD-434A-9CF2-982E09C7D14F}"/>
              </a:ext>
            </a:extLst>
          </p:cNvPr>
          <p:cNvPicPr>
            <a:picLocks noChangeAspect="1"/>
          </p:cNvPicPr>
          <p:nvPr/>
        </p:nvPicPr>
        <p:blipFill>
          <a:blip r:embed="rId12"/>
          <a:stretch>
            <a:fillRect/>
          </a:stretch>
        </p:blipFill>
        <p:spPr bwMode="auto">
          <a:xfrm>
            <a:off x="11480049" y="6083686"/>
            <a:ext cx="628651" cy="774314"/>
          </a:xfrm>
          <a:prstGeom prst="rect">
            <a:avLst/>
          </a:prstGeom>
        </p:spPr>
      </p:pic>
      <p:sp>
        <p:nvSpPr>
          <p:cNvPr id="39" name="Rectangle 38">
            <a:extLst>
              <a:ext uri="{FF2B5EF4-FFF2-40B4-BE49-F238E27FC236}">
                <a16:creationId xmlns:a16="http://schemas.microsoft.com/office/drawing/2014/main" id="{7344BD9B-7382-4BE9-9CB5-B3D419E911A7}"/>
              </a:ext>
            </a:extLst>
          </p:cNvPr>
          <p:cNvSpPr/>
          <p:nvPr/>
        </p:nvSpPr>
        <p:spPr>
          <a:xfrm>
            <a:off x="3867429" y="918898"/>
            <a:ext cx="4565673"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pt-BR" sz="1600" dirty="0">
                <a:solidFill>
                  <a:srgbClr val="000000"/>
                </a:solidFill>
                <a:latin typeface="Calibri" panose="020F0502020204030204" pitchFamily="34" charset="0"/>
              </a:rPr>
              <a:t>N06DA02,</a:t>
            </a:r>
            <a:r>
              <a:rPr lang="pt-BR" sz="1600" dirty="0"/>
              <a:t> Médicaments de la démence </a:t>
            </a:r>
            <a:endParaRPr lang="fr-FR" sz="1600" dirty="0"/>
          </a:p>
        </p:txBody>
      </p:sp>
      <p:sp>
        <p:nvSpPr>
          <p:cNvPr id="52" name="ZoneTexte 51">
            <a:extLst>
              <a:ext uri="{FF2B5EF4-FFF2-40B4-BE49-F238E27FC236}">
                <a16:creationId xmlns:a16="http://schemas.microsoft.com/office/drawing/2014/main" id="{BD9AAE64-A4F0-4D51-A8C3-0F5F9E1B1115}"/>
              </a:ext>
            </a:extLst>
          </p:cNvPr>
          <p:cNvSpPr txBox="1"/>
          <p:nvPr/>
        </p:nvSpPr>
        <p:spPr bwMode="auto">
          <a:xfrm>
            <a:off x="983432" y="2209999"/>
            <a:ext cx="11683661" cy="3870290"/>
          </a:xfrm>
          <a:prstGeom prst="rect">
            <a:avLst/>
          </a:prstGeom>
          <a:noFill/>
        </p:spPr>
        <p:txBody>
          <a:bodyPr wrap="square" rtlCol="0">
            <a:spAutoFit/>
          </a:bodyPr>
          <a:lstStyle/>
          <a:p>
            <a:pPr algn="just">
              <a:spcAft>
                <a:spcPts val="1200"/>
              </a:spcAft>
              <a:defRPr/>
            </a:pPr>
            <a:r>
              <a:rPr lang="fr-FR" sz="1600" b="1" dirty="0"/>
              <a:t>Avis  discordants </a:t>
            </a:r>
            <a:r>
              <a:rPr lang="fr-FR" sz="1600" dirty="0"/>
              <a:t>selon les sources :</a:t>
            </a:r>
          </a:p>
          <a:p>
            <a:pPr algn="just">
              <a:spcAft>
                <a:spcPts val="300"/>
              </a:spcAft>
              <a:defRPr/>
            </a:pPr>
            <a:r>
              <a:rPr lang="fr-FR" sz="1600" dirty="0"/>
              <a:t>HAS : </a:t>
            </a:r>
          </a:p>
          <a:p>
            <a:pPr lvl="1" algn="just">
              <a:spcAft>
                <a:spcPts val="300"/>
              </a:spcAft>
              <a:defRPr/>
            </a:pPr>
            <a:r>
              <a:rPr lang="fr-FR" sz="1600" dirty="0"/>
              <a:t>Avis CT HAS </a:t>
            </a:r>
            <a:r>
              <a:rPr lang="fr-FR" sz="1600" dirty="0" err="1"/>
              <a:t>Aricept</a:t>
            </a:r>
            <a:r>
              <a:rPr lang="fr-FR" sz="1600" dirty="0"/>
              <a:t>® (</a:t>
            </a:r>
            <a:r>
              <a:rPr lang="fr-FR" sz="1600" dirty="0">
                <a:hlinkClick r:id="rId13"/>
              </a:rPr>
              <a:t>avis 10/2016 </a:t>
            </a:r>
            <a:r>
              <a:rPr lang="fr-FR" sz="1600" dirty="0"/>
              <a:t>confirmé par </a:t>
            </a:r>
            <a:r>
              <a:rPr lang="fr-FR" sz="1600" dirty="0">
                <a:hlinkClick r:id="rId14"/>
              </a:rPr>
              <a:t>avis 03/2018</a:t>
            </a:r>
            <a:r>
              <a:rPr lang="fr-FR" sz="1600" dirty="0"/>
              <a:t>) </a:t>
            </a:r>
          </a:p>
          <a:p>
            <a:pPr lvl="1" algn="just">
              <a:spcAft>
                <a:spcPts val="300"/>
              </a:spcAft>
              <a:defRPr/>
            </a:pPr>
            <a:r>
              <a:rPr lang="fr-FR" sz="1600" dirty="0">
                <a:hlinkClick r:id="rId15"/>
              </a:rPr>
              <a:t>Article « évaluation 2016 des médicaments Alzheimer »</a:t>
            </a:r>
            <a:r>
              <a:rPr lang="fr-FR" sz="1600" dirty="0"/>
              <a:t>  (02/2017, MAJ 06/2019)</a:t>
            </a:r>
          </a:p>
          <a:p>
            <a:pPr algn="just">
              <a:spcAft>
                <a:spcPts val="300"/>
              </a:spcAft>
              <a:defRPr/>
            </a:pPr>
            <a:r>
              <a:rPr lang="fr-FR" sz="1600" dirty="0"/>
              <a:t>Revues Cochrane : </a:t>
            </a:r>
          </a:p>
          <a:p>
            <a:pPr lvl="1" algn="just">
              <a:spcAft>
                <a:spcPts val="300"/>
              </a:spcAft>
              <a:defRPr/>
            </a:pPr>
            <a:r>
              <a:rPr lang="fr-FR" sz="1600" dirty="0">
                <a:hlinkClick r:id="rId16"/>
              </a:rPr>
              <a:t>« Le </a:t>
            </a:r>
            <a:r>
              <a:rPr lang="fr-FR" sz="1600" dirty="0" err="1">
                <a:hlinkClick r:id="rId16"/>
              </a:rPr>
              <a:t>donépézil</a:t>
            </a:r>
            <a:r>
              <a:rPr lang="fr-FR" sz="1600" dirty="0">
                <a:hlinkClick r:id="rId16"/>
              </a:rPr>
              <a:t> pour les personnes atteintes de démence due à la maladie d’Alzheimer »</a:t>
            </a:r>
            <a:r>
              <a:rPr lang="fr-FR" sz="1600" dirty="0"/>
              <a:t> (06/2018)</a:t>
            </a:r>
          </a:p>
          <a:p>
            <a:pPr lvl="1" algn="just">
              <a:spcAft>
                <a:spcPts val="300"/>
              </a:spcAft>
              <a:defRPr/>
            </a:pPr>
            <a:r>
              <a:rPr lang="fr-FR" sz="1600" dirty="0">
                <a:hlinkClick r:id="rId17"/>
              </a:rPr>
              <a:t>« Arrêt ou poursuite des médicaments contre la démence chez les patients atteints de démence »</a:t>
            </a:r>
            <a:r>
              <a:rPr lang="fr-FR" sz="1600" dirty="0"/>
              <a:t> (02/2023)</a:t>
            </a:r>
          </a:p>
          <a:p>
            <a:pPr algn="just">
              <a:spcAft>
                <a:spcPts val="300"/>
              </a:spcAft>
              <a:defRPr/>
            </a:pPr>
            <a:r>
              <a:rPr lang="fr-FR" sz="1600" dirty="0"/>
              <a:t>Revue Prescrire : </a:t>
            </a:r>
          </a:p>
          <a:p>
            <a:pPr lvl="1" algn="just">
              <a:spcAft>
                <a:spcPts val="300"/>
              </a:spcAft>
              <a:defRPr/>
            </a:pPr>
            <a:r>
              <a:rPr lang="fr-FR" sz="1600" dirty="0">
                <a:hlinkClick r:id="rId18"/>
              </a:rPr>
              <a:t>« Médicaments à écarter – bilan 2023 »</a:t>
            </a:r>
            <a:r>
              <a:rPr lang="fr-FR" sz="1600" dirty="0"/>
              <a:t> (12/2022)</a:t>
            </a:r>
          </a:p>
          <a:p>
            <a:pPr lvl="1" algn="just">
              <a:spcAft>
                <a:spcPts val="300"/>
              </a:spcAft>
              <a:defRPr/>
            </a:pPr>
            <a:endParaRPr lang="fr-FR" sz="700" dirty="0"/>
          </a:p>
          <a:p>
            <a:pPr algn="just">
              <a:spcAft>
                <a:spcPts val="300"/>
              </a:spcAft>
              <a:defRPr/>
            </a:pPr>
            <a:r>
              <a:rPr lang="fr-FR" sz="1600" dirty="0"/>
              <a:t>Sociétés savantes : </a:t>
            </a:r>
          </a:p>
          <a:p>
            <a:pPr lvl="1" algn="just">
              <a:spcAft>
                <a:spcPts val="300"/>
              </a:spcAft>
              <a:defRPr/>
            </a:pPr>
            <a:r>
              <a:rPr lang="fr-FR" sz="1600" dirty="0"/>
              <a:t>SFGG : </a:t>
            </a:r>
            <a:r>
              <a:rPr lang="fr-FR" sz="1600" dirty="0">
                <a:hlinkClick r:id="rId19"/>
              </a:rPr>
              <a:t>« Déremboursement des traitements dits « anti-Alzheimer » : une injustice difficile à comprendre »</a:t>
            </a:r>
            <a:r>
              <a:rPr lang="fr-FR" sz="1600" dirty="0"/>
              <a:t> (12/2019)</a:t>
            </a:r>
          </a:p>
          <a:p>
            <a:pPr lvl="1" algn="just">
              <a:spcAft>
                <a:spcPts val="300"/>
              </a:spcAft>
              <a:defRPr/>
            </a:pPr>
            <a:r>
              <a:rPr lang="fr-FR" sz="1600" dirty="0"/>
              <a:t>CNR Malades Alzheimer Jeunes : </a:t>
            </a:r>
            <a:r>
              <a:rPr lang="fr-FR" sz="1600" dirty="0">
                <a:hlinkClick r:id="rId20"/>
              </a:rPr>
              <a:t>« Rappels suite au déremboursement des traitements anti Alzheimer »</a:t>
            </a:r>
            <a:r>
              <a:rPr lang="fr-FR" sz="1600" dirty="0"/>
              <a:t> (07/2018)</a:t>
            </a:r>
          </a:p>
        </p:txBody>
      </p:sp>
    </p:spTree>
    <p:extLst>
      <p:ext uri="{BB962C8B-B14F-4D97-AF65-F5344CB8AC3E}">
        <p14:creationId xmlns:p14="http://schemas.microsoft.com/office/powerpoint/2010/main" val="74308273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7" cy="774184"/>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GALANTAMINE</a:t>
            </a:r>
          </a:p>
          <a:p>
            <a:pPr>
              <a:defRPr/>
            </a:pPr>
            <a:r>
              <a:rPr lang="fr-FR" b="1" dirty="0">
                <a:solidFill>
                  <a:schemeClr val="bg1"/>
                </a:solidFill>
              </a:rPr>
              <a:t>Reminyl® et spécialités génériques</a:t>
            </a:r>
          </a:p>
        </p:txBody>
      </p:sp>
      <p:sp>
        <p:nvSpPr>
          <p:cNvPr id="5"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a:xfrm>
            <a:off x="8610600" y="6140326"/>
            <a:ext cx="2743200" cy="365125"/>
          </a:xfrm>
        </p:spPr>
        <p:txBody>
          <a:bodyPr/>
          <a:lstStyle/>
          <a:p>
            <a:pPr>
              <a:defRPr/>
            </a:pPr>
            <a:fld id="{F31DA9E6-9B69-BA52-993E-4D466DBFFA0C}" type="slidenum">
              <a:rPr lang="fr-FR"/>
              <a:t>143</a:t>
            </a:fld>
            <a:endParaRPr lang="fr-FR"/>
          </a:p>
        </p:txBody>
      </p:sp>
      <p:sp>
        <p:nvSpPr>
          <p:cNvPr id="7"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0" y="983278"/>
            <a:ext cx="10141745"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452180" y="1059985"/>
            <a:ext cx="1614485" cy="1229360"/>
          </a:xfrm>
          <a:prstGeom prst="rect">
            <a:avLst/>
          </a:prstGeom>
        </p:spPr>
      </p:pic>
      <p:sp>
        <p:nvSpPr>
          <p:cNvPr id="38" name="ZoneTexte 37"/>
          <p:cNvSpPr/>
          <p:nvPr/>
        </p:nvSpPr>
        <p:spPr bwMode="auto">
          <a:xfrm>
            <a:off x="227200" y="1297140"/>
            <a:ext cx="8655919" cy="338554"/>
          </a:xfrm>
          <a:prstGeom prst="rect">
            <a:avLst/>
          </a:prstGeom>
          <a:noFill/>
          <a:ln w="19050">
            <a:solidFill>
              <a:srgbClr val="FF00FF"/>
            </a:solidFill>
          </a:ln>
        </p:spPr>
        <p:txBody>
          <a:bodyPr wrap="square" rtlCol="0">
            <a:spAutoFit/>
          </a:bodyPr>
          <a:lstStyle/>
          <a:p>
            <a:pPr>
              <a:defRPr/>
            </a:pPr>
            <a:r>
              <a:rPr lang="fr-FR" sz="1600" dirty="0"/>
              <a:t>Traitement symptomatique de la maladie d’Alzheimer dans ses formes légères à modérément sévères</a:t>
            </a:r>
          </a:p>
        </p:txBody>
      </p:sp>
      <p:sp>
        <p:nvSpPr>
          <p:cNvPr id="3" name="ZoneTexte 2"/>
          <p:cNvSpPr txBox="1"/>
          <p:nvPr/>
        </p:nvSpPr>
        <p:spPr>
          <a:xfrm>
            <a:off x="983432" y="1784984"/>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sp>
        <p:nvSpPr>
          <p:cNvPr id="50" name="Rectangle 49"/>
          <p:cNvSpPr/>
          <p:nvPr/>
        </p:nvSpPr>
        <p:spPr>
          <a:xfrm>
            <a:off x="5977217" y="3028310"/>
            <a:ext cx="237566" cy="369332"/>
          </a:xfrm>
          <a:prstGeom prst="rect">
            <a:avLst/>
          </a:prstGeom>
        </p:spPr>
        <p:txBody>
          <a:bodyPr wrap="none">
            <a:spAutoFit/>
          </a:bodyPr>
          <a:lstStyle/>
          <a:p>
            <a:r>
              <a:rPr lang="fr-FR" dirty="0"/>
              <a:t> </a:t>
            </a:r>
          </a:p>
        </p:txBody>
      </p:sp>
      <p:sp>
        <p:nvSpPr>
          <p:cNvPr id="54" name="ZoneTexte 53"/>
          <p:cNvSpPr txBox="1"/>
          <p:nvPr/>
        </p:nvSpPr>
        <p:spPr>
          <a:xfrm>
            <a:off x="983433" y="2123183"/>
            <a:ext cx="10754092" cy="3877985"/>
          </a:xfrm>
          <a:prstGeom prst="rect">
            <a:avLst/>
          </a:prstGeom>
          <a:noFill/>
        </p:spPr>
        <p:txBody>
          <a:bodyPr wrap="square" rtlCol="0">
            <a:spAutoFit/>
          </a:bodyPr>
          <a:lstStyle/>
          <a:p>
            <a:pPr algn="just">
              <a:spcAft>
                <a:spcPts val="1200"/>
              </a:spcAft>
              <a:defRPr/>
            </a:pPr>
            <a:r>
              <a:rPr lang="fr-FR" sz="1600" b="1" dirty="0"/>
              <a:t>Avis  discordants </a:t>
            </a:r>
            <a:r>
              <a:rPr lang="fr-FR" sz="1600" dirty="0"/>
              <a:t>selon les sources :</a:t>
            </a:r>
          </a:p>
          <a:p>
            <a:pPr algn="just">
              <a:spcAft>
                <a:spcPts val="300"/>
              </a:spcAft>
              <a:defRPr/>
            </a:pPr>
            <a:r>
              <a:rPr lang="fr-FR" sz="1600" dirty="0"/>
              <a:t>HAS : </a:t>
            </a:r>
          </a:p>
          <a:p>
            <a:pPr lvl="1" algn="just">
              <a:spcAft>
                <a:spcPts val="300"/>
              </a:spcAft>
              <a:defRPr/>
            </a:pPr>
            <a:r>
              <a:rPr lang="fr-FR" sz="1600" dirty="0">
                <a:hlinkClick r:id="rId3"/>
              </a:rPr>
              <a:t>Avis CT Reminyl®</a:t>
            </a:r>
            <a:r>
              <a:rPr lang="fr-FR" sz="1600" dirty="0"/>
              <a:t> (07/2016) </a:t>
            </a:r>
          </a:p>
          <a:p>
            <a:pPr lvl="1" algn="just">
              <a:spcAft>
                <a:spcPts val="300"/>
              </a:spcAft>
              <a:defRPr/>
            </a:pPr>
            <a:r>
              <a:rPr lang="fr-FR" sz="1600" dirty="0">
                <a:hlinkClick r:id="rId4"/>
              </a:rPr>
              <a:t>Article « évaluation 2016 des médicaments Alzheimer »</a:t>
            </a:r>
            <a:r>
              <a:rPr lang="fr-FR" sz="1600" dirty="0"/>
              <a:t>  (02/2017, MAJ 06/2019)</a:t>
            </a:r>
          </a:p>
          <a:p>
            <a:pPr algn="just">
              <a:spcAft>
                <a:spcPts val="300"/>
              </a:spcAft>
              <a:defRPr/>
            </a:pPr>
            <a:endParaRPr lang="fr-FR" sz="700" dirty="0"/>
          </a:p>
          <a:p>
            <a:pPr algn="just">
              <a:spcAft>
                <a:spcPts val="300"/>
              </a:spcAft>
              <a:defRPr/>
            </a:pPr>
            <a:r>
              <a:rPr lang="fr-FR" sz="1600" dirty="0"/>
              <a:t>Revues Cochrane : </a:t>
            </a:r>
          </a:p>
          <a:p>
            <a:pPr lvl="1" algn="just">
              <a:spcAft>
                <a:spcPts val="300"/>
              </a:spcAft>
              <a:defRPr/>
            </a:pPr>
            <a:r>
              <a:rPr lang="fr-FR" sz="1600" dirty="0"/>
              <a:t> </a:t>
            </a:r>
            <a:r>
              <a:rPr lang="fr-FR" sz="1600" dirty="0">
                <a:hlinkClick r:id="rId5"/>
              </a:rPr>
              <a:t>« Arrêt ou poursuite des médicaments contre la démence chez les patients atteints de démence »</a:t>
            </a:r>
            <a:r>
              <a:rPr lang="fr-FR" sz="1600" dirty="0"/>
              <a:t> (02/2023)</a:t>
            </a:r>
          </a:p>
          <a:p>
            <a:pPr algn="just">
              <a:spcAft>
                <a:spcPts val="300"/>
              </a:spcAft>
              <a:defRPr/>
            </a:pPr>
            <a:endParaRPr lang="fr-FR" sz="700" dirty="0"/>
          </a:p>
          <a:p>
            <a:pPr algn="just">
              <a:spcAft>
                <a:spcPts val="300"/>
              </a:spcAft>
              <a:defRPr/>
            </a:pPr>
            <a:r>
              <a:rPr lang="fr-FR" sz="1600" dirty="0"/>
              <a:t>Revue Prescrire : </a:t>
            </a:r>
          </a:p>
          <a:p>
            <a:pPr lvl="1" algn="just">
              <a:spcAft>
                <a:spcPts val="300"/>
              </a:spcAft>
              <a:defRPr/>
            </a:pPr>
            <a:r>
              <a:rPr lang="fr-FR" sz="1600" dirty="0">
                <a:hlinkClick r:id="rId6"/>
              </a:rPr>
              <a:t>« Galantamine (</a:t>
            </a:r>
            <a:r>
              <a:rPr lang="fr-FR" sz="1600" dirty="0" err="1">
                <a:hlinkClick r:id="rId6"/>
              </a:rPr>
              <a:t>Reminyl</a:t>
            </a:r>
            <a:r>
              <a:rPr lang="fr-FR" sz="1600" dirty="0">
                <a:hlinkClick r:id="rId6"/>
              </a:rPr>
              <a:t>® ou autre) - un médicament à écarter des soins »</a:t>
            </a:r>
            <a:r>
              <a:rPr lang="fr-FR" sz="1600" dirty="0"/>
              <a:t> (12/2022)</a:t>
            </a:r>
          </a:p>
          <a:p>
            <a:pPr algn="just">
              <a:spcAft>
                <a:spcPts val="300"/>
              </a:spcAft>
              <a:defRPr/>
            </a:pPr>
            <a:endParaRPr lang="fr-FR" sz="700" dirty="0"/>
          </a:p>
          <a:p>
            <a:pPr algn="just">
              <a:spcAft>
                <a:spcPts val="300"/>
              </a:spcAft>
              <a:defRPr/>
            </a:pPr>
            <a:r>
              <a:rPr lang="fr-FR" sz="1600" dirty="0"/>
              <a:t>Sociétés savantes : </a:t>
            </a:r>
          </a:p>
          <a:p>
            <a:pPr lvl="1" algn="just">
              <a:spcAft>
                <a:spcPts val="300"/>
              </a:spcAft>
              <a:defRPr/>
            </a:pPr>
            <a:r>
              <a:rPr lang="fr-FR" sz="1600" dirty="0"/>
              <a:t>SFGG : </a:t>
            </a:r>
            <a:r>
              <a:rPr lang="fr-FR" sz="1600" dirty="0">
                <a:hlinkClick r:id="rId7"/>
              </a:rPr>
              <a:t>« Déremboursement des traitements dits « anti-Alzheimer » : une injustice difficile à comprendre »</a:t>
            </a:r>
            <a:r>
              <a:rPr lang="fr-FR" sz="1600" dirty="0"/>
              <a:t> (12/2019)</a:t>
            </a:r>
          </a:p>
          <a:p>
            <a:pPr lvl="1" algn="just">
              <a:spcAft>
                <a:spcPts val="300"/>
              </a:spcAft>
              <a:defRPr/>
            </a:pPr>
            <a:r>
              <a:rPr lang="fr-FR" sz="1600" dirty="0"/>
              <a:t>CNR Malades Alzheimer Jeunes : </a:t>
            </a:r>
            <a:r>
              <a:rPr lang="fr-FR" sz="1600" dirty="0">
                <a:hlinkClick r:id="rId8"/>
              </a:rPr>
              <a:t>« Rappels suite au déremboursement des traitements anti Alzheimer »</a:t>
            </a:r>
            <a:r>
              <a:rPr lang="fr-FR" sz="1600" dirty="0"/>
              <a:t> (07/2018)</a:t>
            </a:r>
          </a:p>
        </p:txBody>
      </p:sp>
      <p:pic>
        <p:nvPicPr>
          <p:cNvPr id="2" name="Image 1"/>
          <p:cNvPicPr>
            <a:picLocks noChangeAspect="1"/>
          </p:cNvPicPr>
          <p:nvPr/>
        </p:nvPicPr>
        <p:blipFill>
          <a:blip r:embed="rId9"/>
          <a:stretch>
            <a:fillRect/>
          </a:stretch>
        </p:blipFill>
        <p:spPr>
          <a:xfrm>
            <a:off x="454476" y="1700808"/>
            <a:ext cx="528956" cy="596852"/>
          </a:xfrm>
          <a:prstGeom prst="rect">
            <a:avLst/>
          </a:prstGeom>
        </p:spPr>
      </p:pic>
      <p:pic>
        <p:nvPicPr>
          <p:cNvPr id="41" name="Image 40"/>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0000" y1="12658" x2="40000" y2="12658"/>
                        <a14:foregroundMark x1="28750" y1="13924" x2="28750" y2="13924"/>
                        <a14:foregroundMark x1="25000" y1="13924" x2="25000" y2="13924"/>
                      </a14:backgroundRemoval>
                    </a14:imgEffect>
                  </a14:imgLayer>
                </a14:imgProps>
              </a:ext>
            </a:extLst>
          </a:blip>
          <a:stretch>
            <a:fillRect/>
          </a:stretch>
        </p:blipFill>
        <p:spPr>
          <a:xfrm>
            <a:off x="4154375" y="2080612"/>
            <a:ext cx="567321" cy="560229"/>
          </a:xfrm>
          <a:prstGeom prst="rect">
            <a:avLst/>
          </a:prstGeom>
        </p:spPr>
      </p:pic>
      <p:pic>
        <p:nvPicPr>
          <p:cNvPr id="42" name="Image 41"/>
          <p:cNvPicPr>
            <a:picLocks noChangeAspect="1"/>
          </p:cNvPicPr>
          <p:nvPr/>
        </p:nvPicPr>
        <p:blipFill>
          <a:blip r:embed="rId12"/>
          <a:stretch>
            <a:fillRect/>
          </a:stretch>
        </p:blipFill>
        <p:spPr bwMode="auto">
          <a:xfrm>
            <a:off x="983432" y="2842871"/>
            <a:ext cx="399685" cy="412578"/>
          </a:xfrm>
          <a:prstGeom prst="rect">
            <a:avLst/>
          </a:prstGeom>
        </p:spPr>
      </p:pic>
      <p:pic>
        <p:nvPicPr>
          <p:cNvPr id="43" name="Image 42"/>
          <p:cNvPicPr>
            <a:picLocks noChangeAspect="1"/>
          </p:cNvPicPr>
          <p:nvPr/>
        </p:nvPicPr>
        <p:blipFill>
          <a:blip r:embed="rId13"/>
          <a:stretch>
            <a:fillRect/>
          </a:stretch>
        </p:blipFill>
        <p:spPr bwMode="auto">
          <a:xfrm>
            <a:off x="1043943" y="3800660"/>
            <a:ext cx="453296" cy="435636"/>
          </a:xfrm>
          <a:prstGeom prst="rect">
            <a:avLst/>
          </a:prstGeom>
        </p:spPr>
      </p:pic>
      <p:pic>
        <p:nvPicPr>
          <p:cNvPr id="44" name="Image 43"/>
          <p:cNvPicPr>
            <a:picLocks noChangeAspect="1"/>
          </p:cNvPicPr>
          <p:nvPr/>
        </p:nvPicPr>
        <p:blipFill>
          <a:blip r:embed="rId12"/>
          <a:stretch>
            <a:fillRect/>
          </a:stretch>
        </p:blipFill>
        <p:spPr bwMode="auto">
          <a:xfrm>
            <a:off x="1043943" y="4528447"/>
            <a:ext cx="399685" cy="412578"/>
          </a:xfrm>
          <a:prstGeom prst="rect">
            <a:avLst/>
          </a:prstGeom>
        </p:spPr>
      </p:pic>
      <p:pic>
        <p:nvPicPr>
          <p:cNvPr id="45" name="Image 44"/>
          <p:cNvPicPr>
            <a:picLocks noChangeAspect="1"/>
          </p:cNvPicPr>
          <p:nvPr/>
        </p:nvPicPr>
        <p:blipFill>
          <a:blip r:embed="rId13"/>
          <a:stretch>
            <a:fillRect/>
          </a:stretch>
        </p:blipFill>
        <p:spPr bwMode="auto">
          <a:xfrm>
            <a:off x="1059780" y="5322530"/>
            <a:ext cx="453296" cy="435636"/>
          </a:xfrm>
          <a:prstGeom prst="rect">
            <a:avLst/>
          </a:prstGeom>
        </p:spPr>
      </p:pic>
      <p:pic>
        <p:nvPicPr>
          <p:cNvPr id="47" name="Image 46">
            <a:extLst>
              <a:ext uri="{FF2B5EF4-FFF2-40B4-BE49-F238E27FC236}">
                <a16:creationId xmlns:a16="http://schemas.microsoft.com/office/drawing/2014/main" id="{22A7EBA5-2C73-48CA-8A2E-08217B173DB0}"/>
              </a:ext>
            </a:extLst>
          </p:cNvPr>
          <p:cNvPicPr>
            <a:picLocks noChangeAspect="1"/>
          </p:cNvPicPr>
          <p:nvPr/>
        </p:nvPicPr>
        <p:blipFill>
          <a:blip r:embed="rId14"/>
          <a:stretch>
            <a:fillRect/>
          </a:stretch>
        </p:blipFill>
        <p:spPr bwMode="auto">
          <a:xfrm>
            <a:off x="196214" y="6108793"/>
            <a:ext cx="432047" cy="684362"/>
          </a:xfrm>
          <a:prstGeom prst="rect">
            <a:avLst/>
          </a:prstGeom>
        </p:spPr>
      </p:pic>
      <p:sp>
        <p:nvSpPr>
          <p:cNvPr id="48" name="ZoneTexte 47">
            <a:extLst>
              <a:ext uri="{FF2B5EF4-FFF2-40B4-BE49-F238E27FC236}">
                <a16:creationId xmlns:a16="http://schemas.microsoft.com/office/drawing/2014/main" id="{1B1F9826-8F34-4AF7-8816-A416D1AE1BAF}"/>
              </a:ext>
            </a:extLst>
          </p:cNvPr>
          <p:cNvSpPr txBox="1"/>
          <p:nvPr/>
        </p:nvSpPr>
        <p:spPr bwMode="auto">
          <a:xfrm>
            <a:off x="700269" y="6260036"/>
            <a:ext cx="11349949"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a:t>
            </a:r>
          </a:p>
          <a:p>
            <a:pPr>
              <a:spcAft>
                <a:spcPts val="1200"/>
              </a:spcAft>
              <a:defRPr/>
            </a:pPr>
            <a:r>
              <a:rPr lang="fr-FR" sz="1600" b="1" u="sng" dirty="0">
                <a:solidFill>
                  <a:srgbClr val="0070C0"/>
                </a:solidFill>
                <a:hlinkClick r:id="rId15" action="ppaction://hlinksldjump"/>
              </a:rPr>
              <a:t>Consulter les alternatives dans le traitement symptomatique de la maladie d'Alzheimer</a:t>
            </a:r>
            <a:endParaRPr lang="fr-FR" sz="1600" b="1" u="sng" dirty="0">
              <a:solidFill>
                <a:srgbClr val="0070C0"/>
              </a:solidFill>
            </a:endParaRPr>
          </a:p>
        </p:txBody>
      </p:sp>
      <p:pic>
        <p:nvPicPr>
          <p:cNvPr id="49" name="Image 48">
            <a:hlinkClick r:id="rId16" action="ppaction://hlinksldjump"/>
            <a:extLst>
              <a:ext uri="{FF2B5EF4-FFF2-40B4-BE49-F238E27FC236}">
                <a16:creationId xmlns:a16="http://schemas.microsoft.com/office/drawing/2014/main" id="{E0507094-DAB7-477B-8F6E-06293A07E33B}"/>
              </a:ext>
            </a:extLst>
          </p:cNvPr>
          <p:cNvPicPr>
            <a:picLocks noChangeAspect="1"/>
          </p:cNvPicPr>
          <p:nvPr/>
        </p:nvPicPr>
        <p:blipFill>
          <a:blip r:embed="rId17"/>
          <a:stretch>
            <a:fillRect/>
          </a:stretch>
        </p:blipFill>
        <p:spPr bwMode="auto">
          <a:xfrm>
            <a:off x="11480049" y="6083686"/>
            <a:ext cx="628651" cy="774314"/>
          </a:xfrm>
          <a:prstGeom prst="rect">
            <a:avLst/>
          </a:prstGeom>
        </p:spPr>
      </p:pic>
      <p:sp>
        <p:nvSpPr>
          <p:cNvPr id="51" name="Rectangle 50">
            <a:extLst>
              <a:ext uri="{FF2B5EF4-FFF2-40B4-BE49-F238E27FC236}">
                <a16:creationId xmlns:a16="http://schemas.microsoft.com/office/drawing/2014/main" id="{0D3AD2A7-58DF-4EE7-9F17-FF23647D2258}"/>
              </a:ext>
            </a:extLst>
          </p:cNvPr>
          <p:cNvSpPr/>
          <p:nvPr/>
        </p:nvSpPr>
        <p:spPr bwMode="auto">
          <a:xfrm>
            <a:off x="3867429" y="918898"/>
            <a:ext cx="4565673"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pt-BR" sz="1600" dirty="0">
                <a:solidFill>
                  <a:srgbClr val="000000"/>
                </a:solidFill>
                <a:latin typeface="Calibri" panose="020F0502020204030204" pitchFamily="34" charset="0"/>
              </a:rPr>
              <a:t>N06DA04,</a:t>
            </a:r>
            <a:r>
              <a:rPr lang="pt-BR" sz="1600" dirty="0"/>
              <a:t> Médicaments de la démence </a:t>
            </a:r>
            <a:endParaRPr lang="fr-FR" sz="1600" dirty="0"/>
          </a:p>
        </p:txBody>
      </p:sp>
    </p:spTree>
    <p:extLst>
      <p:ext uri="{BB962C8B-B14F-4D97-AF65-F5344CB8AC3E}">
        <p14:creationId xmlns:p14="http://schemas.microsoft.com/office/powerpoint/2010/main" val="404935645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7" cy="790992"/>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RIVASTIGMINE</a:t>
            </a:r>
          </a:p>
          <a:p>
            <a:pPr>
              <a:defRPr/>
            </a:pPr>
            <a:r>
              <a:rPr lang="fr-FR" b="1" dirty="0">
                <a:solidFill>
                  <a:schemeClr val="bg1"/>
                </a:solidFill>
              </a:rPr>
              <a:t>Exelon® et spécialités génériques</a:t>
            </a:r>
          </a:p>
        </p:txBody>
      </p:sp>
      <p:sp>
        <p:nvSpPr>
          <p:cNvPr id="5"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a:xfrm>
            <a:off x="8610600" y="6140326"/>
            <a:ext cx="2743200" cy="365125"/>
          </a:xfrm>
        </p:spPr>
        <p:txBody>
          <a:bodyPr/>
          <a:lstStyle/>
          <a:p>
            <a:pPr>
              <a:defRPr/>
            </a:pPr>
            <a:fld id="{F31DA9E6-9B69-BA52-993E-4D466DBFFA0C}" type="slidenum">
              <a:rPr lang="fr-FR"/>
              <a:t>144</a:t>
            </a:fld>
            <a:endParaRPr lang="fr-FR"/>
          </a:p>
        </p:txBody>
      </p:sp>
      <p:sp>
        <p:nvSpPr>
          <p:cNvPr id="7"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0" y="983278"/>
            <a:ext cx="10141745"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452180" y="1059985"/>
            <a:ext cx="1614485" cy="1229360"/>
          </a:xfrm>
          <a:prstGeom prst="rect">
            <a:avLst/>
          </a:prstGeom>
        </p:spPr>
      </p:pic>
      <p:sp>
        <p:nvSpPr>
          <p:cNvPr id="38" name="ZoneTexte 37"/>
          <p:cNvSpPr/>
          <p:nvPr/>
        </p:nvSpPr>
        <p:spPr bwMode="auto">
          <a:xfrm>
            <a:off x="169785" y="1272416"/>
            <a:ext cx="10256574" cy="830997"/>
          </a:xfrm>
          <a:prstGeom prst="rect">
            <a:avLst/>
          </a:prstGeom>
          <a:noFill/>
          <a:ln w="19050">
            <a:solidFill>
              <a:srgbClr val="FF00FF"/>
            </a:solidFill>
          </a:ln>
        </p:spPr>
        <p:txBody>
          <a:bodyPr wrap="square" rtlCol="0">
            <a:spAutoFit/>
          </a:bodyPr>
          <a:lstStyle/>
          <a:p>
            <a:pPr>
              <a:defRPr/>
            </a:pPr>
            <a:r>
              <a:rPr lang="fr-FR" sz="1600" b="1" dirty="0"/>
              <a:t>- Traitement symptomatique des formes légères à modérément sévères de la maladie d'Alzheimer</a:t>
            </a:r>
          </a:p>
          <a:p>
            <a:pPr>
              <a:defRPr/>
            </a:pPr>
            <a:r>
              <a:rPr lang="fr-FR" sz="1600" dirty="0"/>
              <a:t>- Traitement symptomatique des formes légères à modérément sévères d'une démence chez les patients avec une maladie de Parkinson idiopathique</a:t>
            </a:r>
          </a:p>
        </p:txBody>
      </p:sp>
      <p:sp>
        <p:nvSpPr>
          <p:cNvPr id="50" name="Rectangle 49"/>
          <p:cNvSpPr/>
          <p:nvPr/>
        </p:nvSpPr>
        <p:spPr>
          <a:xfrm>
            <a:off x="6076452" y="3028310"/>
            <a:ext cx="237566" cy="369332"/>
          </a:xfrm>
          <a:prstGeom prst="rect">
            <a:avLst/>
          </a:prstGeom>
        </p:spPr>
        <p:txBody>
          <a:bodyPr wrap="none">
            <a:spAutoFit/>
          </a:bodyPr>
          <a:lstStyle/>
          <a:p>
            <a:r>
              <a:rPr lang="fr-FR" dirty="0"/>
              <a:t> </a:t>
            </a:r>
          </a:p>
        </p:txBody>
      </p:sp>
      <p:pic>
        <p:nvPicPr>
          <p:cNvPr id="2" name="Image 1"/>
          <p:cNvPicPr>
            <a:picLocks noChangeAspect="1"/>
          </p:cNvPicPr>
          <p:nvPr/>
        </p:nvPicPr>
        <p:blipFill>
          <a:blip r:embed="rId3"/>
          <a:stretch>
            <a:fillRect/>
          </a:stretch>
        </p:blipFill>
        <p:spPr>
          <a:xfrm>
            <a:off x="158993" y="2214957"/>
            <a:ext cx="528956" cy="596852"/>
          </a:xfrm>
          <a:prstGeom prst="rect">
            <a:avLst/>
          </a:prstGeom>
        </p:spPr>
      </p:pic>
      <p:pic>
        <p:nvPicPr>
          <p:cNvPr id="41" name="Image 4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0000" y1="12658" x2="40000" y2="12658"/>
                        <a14:foregroundMark x1="28750" y1="13924" x2="28750" y2="13924"/>
                        <a14:foregroundMark x1="25000" y1="13924" x2="25000" y2="13924"/>
                      </a14:backgroundRemoval>
                    </a14:imgEffect>
                  </a14:imgLayer>
                </a14:imgProps>
              </a:ext>
            </a:extLst>
          </a:blip>
          <a:stretch>
            <a:fillRect/>
          </a:stretch>
        </p:blipFill>
        <p:spPr>
          <a:xfrm>
            <a:off x="6263352" y="2868771"/>
            <a:ext cx="567321" cy="560229"/>
          </a:xfrm>
          <a:prstGeom prst="rect">
            <a:avLst/>
          </a:prstGeom>
        </p:spPr>
      </p:pic>
      <p:sp>
        <p:nvSpPr>
          <p:cNvPr id="42" name="ZoneTexte 41"/>
          <p:cNvSpPr txBox="1"/>
          <p:nvPr/>
        </p:nvSpPr>
        <p:spPr bwMode="auto">
          <a:xfrm>
            <a:off x="702954" y="2285249"/>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3" name="Image 42"/>
          <p:cNvPicPr>
            <a:picLocks noChangeAspect="1"/>
          </p:cNvPicPr>
          <p:nvPr/>
        </p:nvPicPr>
        <p:blipFill>
          <a:blip r:embed="rId6"/>
          <a:stretch>
            <a:fillRect/>
          </a:stretch>
        </p:blipFill>
        <p:spPr bwMode="auto">
          <a:xfrm>
            <a:off x="817760" y="3407886"/>
            <a:ext cx="399685" cy="412578"/>
          </a:xfrm>
          <a:prstGeom prst="rect">
            <a:avLst/>
          </a:prstGeom>
        </p:spPr>
      </p:pic>
      <p:pic>
        <p:nvPicPr>
          <p:cNvPr id="44" name="Image 43"/>
          <p:cNvPicPr>
            <a:picLocks noChangeAspect="1"/>
          </p:cNvPicPr>
          <p:nvPr/>
        </p:nvPicPr>
        <p:blipFill>
          <a:blip r:embed="rId7"/>
          <a:stretch>
            <a:fillRect/>
          </a:stretch>
        </p:blipFill>
        <p:spPr bwMode="auto">
          <a:xfrm>
            <a:off x="827192" y="4161556"/>
            <a:ext cx="453296" cy="435636"/>
          </a:xfrm>
          <a:prstGeom prst="rect">
            <a:avLst/>
          </a:prstGeom>
        </p:spPr>
      </p:pic>
      <p:pic>
        <p:nvPicPr>
          <p:cNvPr id="45" name="Image 44"/>
          <p:cNvPicPr>
            <a:picLocks noChangeAspect="1"/>
          </p:cNvPicPr>
          <p:nvPr/>
        </p:nvPicPr>
        <p:blipFill>
          <a:blip r:embed="rId6"/>
          <a:stretch>
            <a:fillRect/>
          </a:stretch>
        </p:blipFill>
        <p:spPr bwMode="auto">
          <a:xfrm>
            <a:off x="791750" y="4913899"/>
            <a:ext cx="399685" cy="412578"/>
          </a:xfrm>
          <a:prstGeom prst="rect">
            <a:avLst/>
          </a:prstGeom>
        </p:spPr>
      </p:pic>
      <p:pic>
        <p:nvPicPr>
          <p:cNvPr id="46" name="Image 45"/>
          <p:cNvPicPr>
            <a:picLocks noChangeAspect="1"/>
          </p:cNvPicPr>
          <p:nvPr/>
        </p:nvPicPr>
        <p:blipFill>
          <a:blip r:embed="rId7"/>
          <a:stretch>
            <a:fillRect/>
          </a:stretch>
        </p:blipFill>
        <p:spPr bwMode="auto">
          <a:xfrm>
            <a:off x="794874" y="5607671"/>
            <a:ext cx="453296" cy="435636"/>
          </a:xfrm>
          <a:prstGeom prst="rect">
            <a:avLst/>
          </a:prstGeom>
        </p:spPr>
      </p:pic>
      <p:pic>
        <p:nvPicPr>
          <p:cNvPr id="48" name="Image 47">
            <a:extLst>
              <a:ext uri="{FF2B5EF4-FFF2-40B4-BE49-F238E27FC236}">
                <a16:creationId xmlns:a16="http://schemas.microsoft.com/office/drawing/2014/main" id="{4CBD7F83-A704-49C7-A759-2B5A5313D086}"/>
              </a:ext>
            </a:extLst>
          </p:cNvPr>
          <p:cNvPicPr>
            <a:picLocks noChangeAspect="1"/>
          </p:cNvPicPr>
          <p:nvPr/>
        </p:nvPicPr>
        <p:blipFill>
          <a:blip r:embed="rId8"/>
          <a:stretch>
            <a:fillRect/>
          </a:stretch>
        </p:blipFill>
        <p:spPr bwMode="auto">
          <a:xfrm>
            <a:off x="196214" y="6108793"/>
            <a:ext cx="432047" cy="684362"/>
          </a:xfrm>
          <a:prstGeom prst="rect">
            <a:avLst/>
          </a:prstGeom>
        </p:spPr>
      </p:pic>
      <p:sp>
        <p:nvSpPr>
          <p:cNvPr id="49" name="ZoneTexte 48">
            <a:extLst>
              <a:ext uri="{FF2B5EF4-FFF2-40B4-BE49-F238E27FC236}">
                <a16:creationId xmlns:a16="http://schemas.microsoft.com/office/drawing/2014/main" id="{B72F81F2-CA75-4E43-B6B4-FBCBA03D4A3A}"/>
              </a:ext>
            </a:extLst>
          </p:cNvPr>
          <p:cNvSpPr txBox="1"/>
          <p:nvPr/>
        </p:nvSpPr>
        <p:spPr bwMode="auto">
          <a:xfrm>
            <a:off x="700269" y="6260036"/>
            <a:ext cx="11349949"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a:t>
            </a:r>
          </a:p>
          <a:p>
            <a:pPr>
              <a:spcAft>
                <a:spcPts val="1200"/>
              </a:spcAft>
              <a:defRPr/>
            </a:pPr>
            <a:r>
              <a:rPr lang="fr-FR" sz="1600" b="1" u="sng" dirty="0">
                <a:solidFill>
                  <a:srgbClr val="0070C0"/>
                </a:solidFill>
                <a:hlinkClick r:id="rId9" action="ppaction://hlinksldjump"/>
              </a:rPr>
              <a:t>Consulter les alternatives dans le traitement symptomatique de la maladie d'Alzheimer</a:t>
            </a:r>
            <a:endParaRPr lang="fr-FR" sz="1600" b="1" u="sng" dirty="0">
              <a:solidFill>
                <a:srgbClr val="0070C0"/>
              </a:solidFill>
            </a:endParaRPr>
          </a:p>
        </p:txBody>
      </p:sp>
      <p:pic>
        <p:nvPicPr>
          <p:cNvPr id="51" name="Image 50">
            <a:hlinkClick r:id="rId10" action="ppaction://hlinksldjump"/>
            <a:extLst>
              <a:ext uri="{FF2B5EF4-FFF2-40B4-BE49-F238E27FC236}">
                <a16:creationId xmlns:a16="http://schemas.microsoft.com/office/drawing/2014/main" id="{BEE2F1B9-E3D2-47E7-8F36-C2258C6E0790}"/>
              </a:ext>
            </a:extLst>
          </p:cNvPr>
          <p:cNvPicPr>
            <a:picLocks noChangeAspect="1"/>
          </p:cNvPicPr>
          <p:nvPr/>
        </p:nvPicPr>
        <p:blipFill>
          <a:blip r:embed="rId11"/>
          <a:stretch>
            <a:fillRect/>
          </a:stretch>
        </p:blipFill>
        <p:spPr bwMode="auto">
          <a:xfrm>
            <a:off x="11480049" y="6083686"/>
            <a:ext cx="628651" cy="774314"/>
          </a:xfrm>
          <a:prstGeom prst="rect">
            <a:avLst/>
          </a:prstGeom>
        </p:spPr>
      </p:pic>
      <p:sp>
        <p:nvSpPr>
          <p:cNvPr id="52" name="Rectangle 51">
            <a:extLst>
              <a:ext uri="{FF2B5EF4-FFF2-40B4-BE49-F238E27FC236}">
                <a16:creationId xmlns:a16="http://schemas.microsoft.com/office/drawing/2014/main" id="{A4E518DF-FDC9-4FDD-BAE3-6960AFD549DA}"/>
              </a:ext>
            </a:extLst>
          </p:cNvPr>
          <p:cNvSpPr/>
          <p:nvPr/>
        </p:nvSpPr>
        <p:spPr bwMode="auto">
          <a:xfrm>
            <a:off x="3867429" y="918898"/>
            <a:ext cx="4565673"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pt-BR" sz="1600" dirty="0">
                <a:solidFill>
                  <a:srgbClr val="000000"/>
                </a:solidFill>
                <a:latin typeface="Calibri" panose="020F0502020204030204" pitchFamily="34" charset="0"/>
              </a:rPr>
              <a:t>N06DA03,</a:t>
            </a:r>
            <a:r>
              <a:rPr lang="pt-BR" sz="1600" dirty="0"/>
              <a:t> Médicaments de la démence </a:t>
            </a:r>
            <a:endParaRPr lang="fr-FR" sz="1600" dirty="0"/>
          </a:p>
        </p:txBody>
      </p:sp>
      <p:sp>
        <p:nvSpPr>
          <p:cNvPr id="53" name="ZoneTexte 52">
            <a:extLst>
              <a:ext uri="{FF2B5EF4-FFF2-40B4-BE49-F238E27FC236}">
                <a16:creationId xmlns:a16="http://schemas.microsoft.com/office/drawing/2014/main" id="{52109824-977C-4F75-9FA3-7FFF861FB179}"/>
              </a:ext>
            </a:extLst>
          </p:cNvPr>
          <p:cNvSpPr txBox="1"/>
          <p:nvPr/>
        </p:nvSpPr>
        <p:spPr bwMode="auto">
          <a:xfrm>
            <a:off x="747636" y="2601059"/>
            <a:ext cx="11317587" cy="3493264"/>
          </a:xfrm>
          <a:prstGeom prst="rect">
            <a:avLst/>
          </a:prstGeom>
          <a:noFill/>
        </p:spPr>
        <p:txBody>
          <a:bodyPr wrap="square" rtlCol="0">
            <a:spAutoFit/>
          </a:bodyPr>
          <a:lstStyle/>
          <a:p>
            <a:pPr algn="just">
              <a:defRPr/>
            </a:pPr>
            <a:r>
              <a:rPr lang="fr-FR" sz="1600" b="1" dirty="0"/>
              <a:t>Avis  discordants dans le traitement symptomatique des formes légères à modérément sévères de la </a:t>
            </a:r>
            <a:r>
              <a:rPr lang="fr-FR" sz="1600" b="1" u="sng" dirty="0"/>
              <a:t>maladie d'Alzheimer</a:t>
            </a:r>
            <a:r>
              <a:rPr lang="fr-FR" sz="1600" b="1" dirty="0"/>
              <a:t>, </a:t>
            </a:r>
          </a:p>
          <a:p>
            <a:pPr algn="just">
              <a:defRPr/>
            </a:pPr>
            <a:r>
              <a:rPr lang="fr-FR" sz="1600" b="1" dirty="0"/>
              <a:t>selon les sources :</a:t>
            </a:r>
          </a:p>
          <a:p>
            <a:pPr algn="just">
              <a:defRPr/>
            </a:pPr>
            <a:r>
              <a:rPr lang="fr-FR" sz="1600" dirty="0"/>
              <a:t>HAS : </a:t>
            </a:r>
          </a:p>
          <a:p>
            <a:pPr lvl="1" algn="just">
              <a:defRPr/>
            </a:pPr>
            <a:r>
              <a:rPr lang="fr-FR" sz="1600" dirty="0"/>
              <a:t>Avis CT Exelon® (</a:t>
            </a:r>
            <a:r>
              <a:rPr lang="fr-FR" sz="1600" dirty="0">
                <a:hlinkClick r:id="rId12"/>
              </a:rPr>
              <a:t>avis 07/2016</a:t>
            </a:r>
            <a:r>
              <a:rPr lang="fr-FR" sz="1600" dirty="0"/>
              <a:t> confirmé par </a:t>
            </a:r>
            <a:r>
              <a:rPr lang="fr-FR" sz="1600" dirty="0">
                <a:hlinkClick r:id="rId13"/>
              </a:rPr>
              <a:t>avis 03/2018</a:t>
            </a:r>
            <a:r>
              <a:rPr lang="fr-FR" sz="1600" dirty="0"/>
              <a:t>) </a:t>
            </a:r>
          </a:p>
          <a:p>
            <a:pPr lvl="1" algn="just">
              <a:defRPr/>
            </a:pPr>
            <a:r>
              <a:rPr lang="fr-FR" sz="1600" dirty="0">
                <a:hlinkClick r:id="rId14"/>
              </a:rPr>
              <a:t>Article « évaluation 2016 des médicaments Alzheimer »</a:t>
            </a:r>
            <a:r>
              <a:rPr lang="fr-FR" sz="1600" dirty="0"/>
              <a:t>  (02/2017, MAJ 06/2019)</a:t>
            </a:r>
          </a:p>
          <a:p>
            <a:pPr algn="just">
              <a:defRPr/>
            </a:pPr>
            <a:endParaRPr lang="fr-FR" sz="200" dirty="0"/>
          </a:p>
          <a:p>
            <a:pPr algn="just">
              <a:defRPr/>
            </a:pPr>
            <a:r>
              <a:rPr lang="fr-FR" sz="1600" dirty="0"/>
              <a:t>Revues Cochrane : </a:t>
            </a:r>
          </a:p>
          <a:p>
            <a:pPr lvl="1" algn="just">
              <a:defRPr/>
            </a:pPr>
            <a:r>
              <a:rPr lang="fr-FR" sz="1600" dirty="0">
                <a:hlinkClick r:id="rId15"/>
              </a:rPr>
              <a:t>« La </a:t>
            </a:r>
            <a:r>
              <a:rPr lang="fr-FR" sz="1600" dirty="0" err="1">
                <a:hlinkClick r:id="rId15"/>
              </a:rPr>
              <a:t>rivastigmine</a:t>
            </a:r>
            <a:r>
              <a:rPr lang="fr-FR" sz="1600" dirty="0">
                <a:hlinkClick r:id="rId15"/>
              </a:rPr>
              <a:t> pour les personnes atteintes de la maladie d'Alzheimer »</a:t>
            </a:r>
            <a:r>
              <a:rPr lang="fr-FR" sz="1600" dirty="0"/>
              <a:t> (09/2015)</a:t>
            </a:r>
          </a:p>
          <a:p>
            <a:pPr lvl="1" algn="just">
              <a:defRPr/>
            </a:pPr>
            <a:r>
              <a:rPr lang="fr-FR" sz="1600" dirty="0"/>
              <a:t> </a:t>
            </a:r>
            <a:r>
              <a:rPr lang="fr-FR" sz="1600" dirty="0">
                <a:hlinkClick r:id="rId16"/>
              </a:rPr>
              <a:t>« Arrêt ou poursuite des médicaments contre la démence chez les patients atteints de démence »</a:t>
            </a:r>
            <a:r>
              <a:rPr lang="fr-FR" sz="1600" dirty="0"/>
              <a:t> (02/2023)</a:t>
            </a:r>
          </a:p>
          <a:p>
            <a:pPr algn="just">
              <a:defRPr/>
            </a:pPr>
            <a:endParaRPr lang="fr-FR" sz="200" dirty="0"/>
          </a:p>
          <a:p>
            <a:pPr algn="just">
              <a:defRPr/>
            </a:pPr>
            <a:r>
              <a:rPr lang="fr-FR" sz="1600" dirty="0"/>
              <a:t>Revue Prescrire : </a:t>
            </a:r>
          </a:p>
          <a:p>
            <a:pPr lvl="1" algn="just">
              <a:defRPr/>
            </a:pPr>
            <a:r>
              <a:rPr lang="fr-FR" sz="1600" dirty="0">
                <a:hlinkClick r:id="rId17"/>
              </a:rPr>
              <a:t>«</a:t>
            </a:r>
            <a:r>
              <a:rPr lang="fr-FR" sz="1600" dirty="0" err="1">
                <a:hlinkClick r:id="rId17"/>
              </a:rPr>
              <a:t>Rivastigmine</a:t>
            </a:r>
            <a:r>
              <a:rPr lang="fr-FR" sz="1600" dirty="0">
                <a:hlinkClick r:id="rId17"/>
              </a:rPr>
              <a:t> (</a:t>
            </a:r>
            <a:r>
              <a:rPr lang="fr-FR" sz="1600" dirty="0" err="1">
                <a:hlinkClick r:id="rId17"/>
              </a:rPr>
              <a:t>Exelon</a:t>
            </a:r>
            <a:r>
              <a:rPr lang="fr-FR" sz="1600" dirty="0">
                <a:hlinkClick r:id="rId17"/>
              </a:rPr>
              <a:t>® ou autre) - un médicament à écarter des soins » </a:t>
            </a:r>
            <a:r>
              <a:rPr lang="fr-FR" sz="1600" dirty="0"/>
              <a:t>(12/2022)</a:t>
            </a:r>
          </a:p>
          <a:p>
            <a:pPr lvl="1" algn="just">
              <a:defRPr/>
            </a:pPr>
            <a:endParaRPr lang="fr-FR" sz="700" dirty="0"/>
          </a:p>
          <a:p>
            <a:pPr algn="just">
              <a:defRPr/>
            </a:pPr>
            <a:endParaRPr lang="fr-FR" sz="200" dirty="0"/>
          </a:p>
          <a:p>
            <a:pPr algn="just">
              <a:defRPr/>
            </a:pPr>
            <a:r>
              <a:rPr lang="fr-FR" sz="1600" dirty="0"/>
              <a:t>Sociétés savantes : </a:t>
            </a:r>
          </a:p>
          <a:p>
            <a:pPr lvl="1" algn="just">
              <a:defRPr/>
            </a:pPr>
            <a:r>
              <a:rPr lang="fr-FR" sz="1600" dirty="0"/>
              <a:t>SFGG : </a:t>
            </a:r>
            <a:r>
              <a:rPr lang="fr-FR" sz="1600" dirty="0">
                <a:hlinkClick r:id="rId18"/>
              </a:rPr>
              <a:t>« Déremboursement des traitements dits « anti-Alzheimer » : une injustice difficile à comprendre »</a:t>
            </a:r>
            <a:r>
              <a:rPr lang="fr-FR" sz="1600" dirty="0"/>
              <a:t> (12/2019)</a:t>
            </a:r>
          </a:p>
          <a:p>
            <a:pPr lvl="1" algn="just">
              <a:defRPr/>
            </a:pPr>
            <a:r>
              <a:rPr lang="fr-FR" sz="1600" dirty="0"/>
              <a:t>CNR Malades Alzheimer Jeunes : </a:t>
            </a:r>
            <a:r>
              <a:rPr lang="fr-FR" sz="1600" dirty="0">
                <a:hlinkClick r:id="rId19"/>
              </a:rPr>
              <a:t>« Rappels suite au déremboursement des traitements anti Alzheimer »</a:t>
            </a:r>
            <a:r>
              <a:rPr lang="fr-FR" sz="1600" dirty="0"/>
              <a:t> (07/2018)</a:t>
            </a:r>
          </a:p>
        </p:txBody>
      </p:sp>
    </p:spTree>
    <p:extLst>
      <p:ext uri="{BB962C8B-B14F-4D97-AF65-F5344CB8AC3E}">
        <p14:creationId xmlns:p14="http://schemas.microsoft.com/office/powerpoint/2010/main" val="191426491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7" name="Rectangle 6">
            <a:extLst>
              <a:ext uri="{FF2B5EF4-FFF2-40B4-BE49-F238E27FC236}">
                <a16:creationId xmlns:a16="http://schemas.microsoft.com/office/drawing/2014/main" id="{0D88E338-B7A6-4C57-A70D-C87ECCEDCCF5}"/>
              </a:ext>
            </a:extLst>
          </p:cNvPr>
          <p:cNvSpPr/>
          <p:nvPr/>
        </p:nvSpPr>
        <p:spPr bwMode="auto">
          <a:xfrm>
            <a:off x="0" y="66713"/>
            <a:ext cx="12191997" cy="790992"/>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RIVASTIGMINE</a:t>
            </a:r>
          </a:p>
          <a:p>
            <a:pPr>
              <a:defRPr/>
            </a:pPr>
            <a:r>
              <a:rPr lang="fr-FR" b="1" dirty="0">
                <a:solidFill>
                  <a:schemeClr val="bg1"/>
                </a:solidFill>
              </a:rPr>
              <a:t>Exelon® et spécialités génériques</a:t>
            </a:r>
          </a:p>
        </p:txBody>
      </p:sp>
      <p:sp>
        <p:nvSpPr>
          <p:cNvPr id="5"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a:xfrm>
            <a:off x="8610600" y="6140326"/>
            <a:ext cx="2743200" cy="365125"/>
          </a:xfrm>
        </p:spPr>
        <p:txBody>
          <a:bodyPr/>
          <a:lstStyle/>
          <a:p>
            <a:pPr>
              <a:defRPr/>
            </a:pPr>
            <a:fld id="{F31DA9E6-9B69-BA52-993E-4D466DBFFA0C}" type="slidenum">
              <a:rPr lang="fr-FR"/>
              <a:t>145</a:t>
            </a:fld>
            <a:endParaRPr lang="fr-FR"/>
          </a:p>
        </p:txBody>
      </p:sp>
      <p:sp>
        <p:nvSpPr>
          <p:cNvPr id="7"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0" y="983278"/>
            <a:ext cx="10141745"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452180" y="1059985"/>
            <a:ext cx="1614485" cy="1229360"/>
          </a:xfrm>
          <a:prstGeom prst="rect">
            <a:avLst/>
          </a:prstGeom>
        </p:spPr>
      </p:pic>
      <p:sp>
        <p:nvSpPr>
          <p:cNvPr id="50" name="Rectangle 49"/>
          <p:cNvSpPr/>
          <p:nvPr/>
        </p:nvSpPr>
        <p:spPr>
          <a:xfrm>
            <a:off x="5977217" y="3360817"/>
            <a:ext cx="237566" cy="369332"/>
          </a:xfrm>
          <a:prstGeom prst="rect">
            <a:avLst/>
          </a:prstGeom>
        </p:spPr>
        <p:txBody>
          <a:bodyPr wrap="none">
            <a:spAutoFit/>
          </a:bodyPr>
          <a:lstStyle/>
          <a:p>
            <a:r>
              <a:rPr lang="fr-FR" dirty="0"/>
              <a:t> </a:t>
            </a:r>
          </a:p>
        </p:txBody>
      </p:sp>
      <p:sp>
        <p:nvSpPr>
          <p:cNvPr id="54" name="ZoneTexte 53"/>
          <p:cNvSpPr txBox="1"/>
          <p:nvPr/>
        </p:nvSpPr>
        <p:spPr>
          <a:xfrm>
            <a:off x="983433" y="2783420"/>
            <a:ext cx="10948622" cy="3077766"/>
          </a:xfrm>
          <a:prstGeom prst="rect">
            <a:avLst/>
          </a:prstGeom>
          <a:noFill/>
        </p:spPr>
        <p:txBody>
          <a:bodyPr wrap="square" rtlCol="0">
            <a:spAutoFit/>
          </a:bodyPr>
          <a:lstStyle/>
          <a:p>
            <a:pPr algn="just">
              <a:defRPr/>
            </a:pPr>
            <a:r>
              <a:rPr lang="fr-FR" sz="1600" b="1" dirty="0"/>
              <a:t>Avis  discordants dans le Traitement symptomatique des formes légères à modérément sévères d'une </a:t>
            </a:r>
            <a:r>
              <a:rPr lang="fr-FR" sz="1600" b="1" u="sng" dirty="0"/>
              <a:t>démence chez les patients avec une maladie de Parkinson idiopathique</a:t>
            </a:r>
            <a:r>
              <a:rPr lang="fr-FR" sz="1600" b="1" dirty="0"/>
              <a:t>, selon les sources :</a:t>
            </a:r>
          </a:p>
          <a:p>
            <a:pPr algn="just">
              <a:spcAft>
                <a:spcPts val="300"/>
              </a:spcAft>
              <a:defRPr/>
            </a:pPr>
            <a:r>
              <a:rPr lang="fr-FR" sz="1600" dirty="0"/>
              <a:t>HAS : </a:t>
            </a:r>
          </a:p>
          <a:p>
            <a:pPr lvl="1" algn="just">
              <a:spcAft>
                <a:spcPts val="300"/>
              </a:spcAft>
              <a:defRPr/>
            </a:pPr>
            <a:r>
              <a:rPr lang="fr-FR" sz="1600" dirty="0"/>
              <a:t>Avis CT Exelon® (</a:t>
            </a:r>
            <a:r>
              <a:rPr lang="fr-FR" sz="1600" dirty="0">
                <a:hlinkClick r:id="rId3"/>
              </a:rPr>
              <a:t>avis 07/2016</a:t>
            </a:r>
            <a:r>
              <a:rPr lang="fr-FR" sz="1600" dirty="0"/>
              <a:t> confirmé par </a:t>
            </a:r>
            <a:r>
              <a:rPr lang="fr-FR" sz="1600" dirty="0">
                <a:hlinkClick r:id="rId4"/>
              </a:rPr>
              <a:t>avis 03/2018</a:t>
            </a:r>
            <a:r>
              <a:rPr lang="fr-FR" sz="1600" dirty="0"/>
              <a:t>) </a:t>
            </a:r>
          </a:p>
          <a:p>
            <a:pPr lvl="1" algn="just">
              <a:spcAft>
                <a:spcPts val="300"/>
              </a:spcAft>
              <a:defRPr/>
            </a:pPr>
            <a:r>
              <a:rPr lang="fr-FR" sz="1600" dirty="0">
                <a:hlinkClick r:id="rId5"/>
              </a:rPr>
              <a:t>Guide parcours de soins HAS « Maladie de Parkinson » </a:t>
            </a:r>
            <a:r>
              <a:rPr lang="fr-FR" sz="1600" dirty="0"/>
              <a:t>(09/2016)</a:t>
            </a:r>
          </a:p>
          <a:p>
            <a:pPr lvl="1" algn="just">
              <a:spcAft>
                <a:spcPts val="300"/>
              </a:spcAft>
              <a:defRPr/>
            </a:pPr>
            <a:endParaRPr lang="fr-FR" sz="700" dirty="0"/>
          </a:p>
          <a:p>
            <a:pPr algn="just">
              <a:spcAft>
                <a:spcPts val="300"/>
              </a:spcAft>
              <a:defRPr/>
            </a:pPr>
            <a:r>
              <a:rPr lang="fr-FR" sz="1600" dirty="0"/>
              <a:t>Revues Cochrane : </a:t>
            </a:r>
          </a:p>
          <a:p>
            <a:pPr lvl="1" algn="just">
              <a:spcAft>
                <a:spcPts val="300"/>
              </a:spcAft>
              <a:defRPr/>
            </a:pPr>
            <a:r>
              <a:rPr lang="fr-FR" sz="1600" dirty="0"/>
              <a:t> </a:t>
            </a:r>
            <a:r>
              <a:rPr lang="fr-FR" sz="1600" dirty="0">
                <a:hlinkClick r:id="rId6"/>
              </a:rPr>
              <a:t>« Les inhibiteurs de la cholinestérase contre la démence avec corps de Lewy, la démence de la maladie de Parkinson et les troubles cognitifs dans la maladie de Parkinson » </a:t>
            </a:r>
            <a:r>
              <a:rPr lang="fr-FR" sz="1600" dirty="0"/>
              <a:t>(03/2012)</a:t>
            </a:r>
          </a:p>
          <a:p>
            <a:pPr lvl="1" algn="just">
              <a:spcAft>
                <a:spcPts val="300"/>
              </a:spcAft>
              <a:defRPr/>
            </a:pPr>
            <a:endParaRPr lang="fr-FR" sz="700" dirty="0"/>
          </a:p>
          <a:p>
            <a:pPr algn="just">
              <a:spcAft>
                <a:spcPts val="300"/>
              </a:spcAft>
              <a:defRPr/>
            </a:pPr>
            <a:r>
              <a:rPr lang="fr-FR" sz="1600" dirty="0"/>
              <a:t>Associations de patients : </a:t>
            </a:r>
          </a:p>
          <a:p>
            <a:pPr lvl="1" algn="just">
              <a:spcAft>
                <a:spcPts val="300"/>
              </a:spcAft>
              <a:defRPr/>
            </a:pPr>
            <a:r>
              <a:rPr lang="fr-FR" sz="1600" dirty="0">
                <a:hlinkClick r:id="rId7"/>
              </a:rPr>
              <a:t>« Déremboursement des médicaments Anti-Alzheimer : On a oublié les malades à corps de </a:t>
            </a:r>
            <a:r>
              <a:rPr lang="fr-FR" sz="1600" dirty="0" err="1">
                <a:hlinkClick r:id="rId7"/>
              </a:rPr>
              <a:t>Lewy</a:t>
            </a:r>
            <a:r>
              <a:rPr lang="fr-FR" sz="1600" dirty="0">
                <a:hlinkClick r:id="rId7"/>
              </a:rPr>
              <a:t> et les parkinsoniens » </a:t>
            </a:r>
            <a:r>
              <a:rPr lang="fr-FR" sz="1600" dirty="0"/>
              <a:t> </a:t>
            </a:r>
          </a:p>
        </p:txBody>
      </p:sp>
      <p:pic>
        <p:nvPicPr>
          <p:cNvPr id="2" name="Image 1"/>
          <p:cNvPicPr>
            <a:picLocks noChangeAspect="1"/>
          </p:cNvPicPr>
          <p:nvPr/>
        </p:nvPicPr>
        <p:blipFill>
          <a:blip r:embed="rId8"/>
          <a:stretch>
            <a:fillRect/>
          </a:stretch>
        </p:blipFill>
        <p:spPr>
          <a:xfrm>
            <a:off x="454476" y="2321347"/>
            <a:ext cx="528956" cy="596852"/>
          </a:xfrm>
          <a:prstGeom prst="rect">
            <a:avLst/>
          </a:prstGeom>
        </p:spPr>
      </p:pic>
      <p:pic>
        <p:nvPicPr>
          <p:cNvPr id="41" name="Image 40"/>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0000" y1="12658" x2="40000" y2="12658"/>
                        <a14:foregroundMark x1="28750" y1="13924" x2="28750" y2="13924"/>
                        <a14:foregroundMark x1="25000" y1="13924" x2="25000" y2="13924"/>
                      </a14:backgroundRemoval>
                    </a14:imgEffect>
                  </a14:imgLayer>
                </a14:imgProps>
              </a:ext>
            </a:extLst>
          </a:blip>
          <a:stretch>
            <a:fillRect/>
          </a:stretch>
        </p:blipFill>
        <p:spPr>
          <a:xfrm>
            <a:off x="7159493" y="3039945"/>
            <a:ext cx="567321" cy="560229"/>
          </a:xfrm>
          <a:prstGeom prst="rect">
            <a:avLst/>
          </a:prstGeom>
        </p:spPr>
      </p:pic>
      <p:sp>
        <p:nvSpPr>
          <p:cNvPr id="42" name="ZoneTexte 41"/>
          <p:cNvSpPr txBox="1"/>
          <p:nvPr/>
        </p:nvSpPr>
        <p:spPr bwMode="auto">
          <a:xfrm>
            <a:off x="983432" y="2455109"/>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3" name="Image 42"/>
          <p:cNvPicPr>
            <a:picLocks noChangeAspect="1"/>
          </p:cNvPicPr>
          <p:nvPr/>
        </p:nvPicPr>
        <p:blipFill>
          <a:blip r:embed="rId11"/>
          <a:stretch>
            <a:fillRect/>
          </a:stretch>
        </p:blipFill>
        <p:spPr bwMode="auto">
          <a:xfrm>
            <a:off x="1113272" y="3664394"/>
            <a:ext cx="398344" cy="412578"/>
          </a:xfrm>
          <a:prstGeom prst="rect">
            <a:avLst/>
          </a:prstGeom>
        </p:spPr>
      </p:pic>
      <p:pic>
        <p:nvPicPr>
          <p:cNvPr id="44" name="Image 43"/>
          <p:cNvPicPr>
            <a:picLocks noChangeAspect="1"/>
          </p:cNvPicPr>
          <p:nvPr/>
        </p:nvPicPr>
        <p:blipFill>
          <a:blip r:embed="rId12"/>
          <a:stretch>
            <a:fillRect/>
          </a:stretch>
        </p:blipFill>
        <p:spPr bwMode="auto">
          <a:xfrm>
            <a:off x="986223" y="4561962"/>
            <a:ext cx="453296" cy="435636"/>
          </a:xfrm>
          <a:prstGeom prst="rect">
            <a:avLst/>
          </a:prstGeom>
        </p:spPr>
      </p:pic>
      <p:pic>
        <p:nvPicPr>
          <p:cNvPr id="45" name="Image 44"/>
          <p:cNvPicPr>
            <a:picLocks noChangeAspect="1"/>
          </p:cNvPicPr>
          <p:nvPr/>
        </p:nvPicPr>
        <p:blipFill>
          <a:blip r:embed="rId12"/>
          <a:stretch>
            <a:fillRect/>
          </a:stretch>
        </p:blipFill>
        <p:spPr bwMode="auto">
          <a:xfrm>
            <a:off x="1019692" y="5490354"/>
            <a:ext cx="453296" cy="435636"/>
          </a:xfrm>
          <a:prstGeom prst="rect">
            <a:avLst/>
          </a:prstGeom>
        </p:spPr>
      </p:pic>
      <p:pic>
        <p:nvPicPr>
          <p:cNvPr id="46" name="Image 45"/>
          <p:cNvPicPr>
            <a:picLocks noChangeAspect="1"/>
          </p:cNvPicPr>
          <p:nvPr/>
        </p:nvPicPr>
        <p:blipFill>
          <a:blip r:embed="rId12"/>
          <a:stretch>
            <a:fillRect/>
          </a:stretch>
        </p:blipFill>
        <p:spPr bwMode="auto">
          <a:xfrm>
            <a:off x="731983" y="3599590"/>
            <a:ext cx="451775" cy="435636"/>
          </a:xfrm>
          <a:prstGeom prst="rect">
            <a:avLst/>
          </a:prstGeom>
        </p:spPr>
      </p:pic>
      <p:sp>
        <p:nvSpPr>
          <p:cNvPr id="49" name="ZoneTexte 37">
            <a:extLst>
              <a:ext uri="{FF2B5EF4-FFF2-40B4-BE49-F238E27FC236}">
                <a16:creationId xmlns:a16="http://schemas.microsoft.com/office/drawing/2014/main" id="{F2AE8E87-40A5-4293-88A8-88D1B30BDC8A}"/>
              </a:ext>
            </a:extLst>
          </p:cNvPr>
          <p:cNvSpPr/>
          <p:nvPr/>
        </p:nvSpPr>
        <p:spPr bwMode="auto">
          <a:xfrm>
            <a:off x="227200" y="1376145"/>
            <a:ext cx="10256574" cy="830997"/>
          </a:xfrm>
          <a:prstGeom prst="rect">
            <a:avLst/>
          </a:prstGeom>
          <a:noFill/>
          <a:ln w="19050">
            <a:solidFill>
              <a:srgbClr val="FF00FF"/>
            </a:solidFill>
          </a:ln>
        </p:spPr>
        <p:txBody>
          <a:bodyPr wrap="square" rtlCol="0">
            <a:spAutoFit/>
          </a:bodyPr>
          <a:lstStyle/>
          <a:p>
            <a:pPr>
              <a:defRPr/>
            </a:pPr>
            <a:r>
              <a:rPr lang="fr-FR" sz="1600" dirty="0"/>
              <a:t>- Traitement symptomatique des formes légères à modérément sévères de la maladie d'Alzheimer</a:t>
            </a:r>
          </a:p>
          <a:p>
            <a:pPr>
              <a:defRPr/>
            </a:pPr>
            <a:r>
              <a:rPr lang="fr-FR" sz="1600" b="1" dirty="0"/>
              <a:t>- Traitement symptomatique des formes légères à modérément sévères d'une démence chez les patients avec une maladie de Parkinson idiopathique</a:t>
            </a:r>
          </a:p>
        </p:txBody>
      </p:sp>
      <p:pic>
        <p:nvPicPr>
          <p:cNvPr id="48" name="Image 47">
            <a:hlinkClick r:id="rId13" action="ppaction://hlinksldjump"/>
            <a:extLst>
              <a:ext uri="{FF2B5EF4-FFF2-40B4-BE49-F238E27FC236}">
                <a16:creationId xmlns:a16="http://schemas.microsoft.com/office/drawing/2014/main" id="{368677DE-B76D-4A99-935A-C3C9F9F9D48F}"/>
              </a:ext>
            </a:extLst>
          </p:cNvPr>
          <p:cNvPicPr>
            <a:picLocks noChangeAspect="1"/>
          </p:cNvPicPr>
          <p:nvPr/>
        </p:nvPicPr>
        <p:blipFill>
          <a:blip r:embed="rId14"/>
          <a:stretch>
            <a:fillRect/>
          </a:stretch>
        </p:blipFill>
        <p:spPr bwMode="auto">
          <a:xfrm>
            <a:off x="11480049" y="6083686"/>
            <a:ext cx="628651" cy="774314"/>
          </a:xfrm>
          <a:prstGeom prst="rect">
            <a:avLst/>
          </a:prstGeom>
        </p:spPr>
      </p:pic>
      <p:sp>
        <p:nvSpPr>
          <p:cNvPr id="51" name="Rectangle 50">
            <a:extLst>
              <a:ext uri="{FF2B5EF4-FFF2-40B4-BE49-F238E27FC236}">
                <a16:creationId xmlns:a16="http://schemas.microsoft.com/office/drawing/2014/main" id="{04F84D45-C267-4245-B110-798F7F75139D}"/>
              </a:ext>
            </a:extLst>
          </p:cNvPr>
          <p:cNvSpPr/>
          <p:nvPr/>
        </p:nvSpPr>
        <p:spPr bwMode="auto">
          <a:xfrm>
            <a:off x="3867429" y="918898"/>
            <a:ext cx="4565673"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pt-BR" sz="1600" dirty="0">
                <a:solidFill>
                  <a:srgbClr val="000000"/>
                </a:solidFill>
                <a:latin typeface="Calibri" panose="020F0502020204030204" pitchFamily="34" charset="0"/>
              </a:rPr>
              <a:t>N06DA03,</a:t>
            </a:r>
            <a:r>
              <a:rPr lang="pt-BR" sz="1600" dirty="0"/>
              <a:t> Médicaments de la démence </a:t>
            </a:r>
            <a:endParaRPr lang="fr-FR" sz="1600" dirty="0"/>
          </a:p>
        </p:txBody>
      </p:sp>
    </p:spTree>
    <p:extLst>
      <p:ext uri="{BB962C8B-B14F-4D97-AF65-F5344CB8AC3E}">
        <p14:creationId xmlns:p14="http://schemas.microsoft.com/office/powerpoint/2010/main" val="31810627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8" name="Rectangle 6">
            <a:extLst>
              <a:ext uri="{FF2B5EF4-FFF2-40B4-BE49-F238E27FC236}">
                <a16:creationId xmlns:a16="http://schemas.microsoft.com/office/drawing/2014/main" id="{1C3DB19C-C709-436A-B17F-784728663A0D}"/>
              </a:ext>
            </a:extLst>
          </p:cNvPr>
          <p:cNvSpPr/>
          <p:nvPr/>
        </p:nvSpPr>
        <p:spPr bwMode="auto">
          <a:xfrm>
            <a:off x="0" y="66713"/>
            <a:ext cx="12191997" cy="790992"/>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RIVASTIGMINE</a:t>
            </a:r>
          </a:p>
          <a:p>
            <a:pPr>
              <a:defRPr/>
            </a:pPr>
            <a:r>
              <a:rPr lang="fr-FR" b="1" dirty="0">
                <a:solidFill>
                  <a:schemeClr val="bg1"/>
                </a:solidFill>
              </a:rPr>
              <a:t>Exelon® et spécialités génériques</a:t>
            </a:r>
          </a:p>
        </p:txBody>
      </p:sp>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146</a:t>
            </a:fld>
            <a:endParaRPr lang="fr-FR"/>
          </a:p>
        </p:txBody>
      </p:sp>
      <p:sp>
        <p:nvSpPr>
          <p:cNvPr id="3" name="ZoneTexte 2"/>
          <p:cNvSpPr txBox="1"/>
          <p:nvPr/>
        </p:nvSpPr>
        <p:spPr>
          <a:xfrm>
            <a:off x="714768" y="1804991"/>
            <a:ext cx="10948622" cy="1569660"/>
          </a:xfrm>
          <a:prstGeom prst="rect">
            <a:avLst/>
          </a:prstGeom>
          <a:noFill/>
        </p:spPr>
        <p:txBody>
          <a:bodyPr wrap="square" rtlCol="0">
            <a:spAutoFit/>
          </a:bodyPr>
          <a:lstStyle/>
          <a:p>
            <a:pPr marL="285750" indent="-285750" algn="just">
              <a:buFont typeface="Arial" panose="020B0604020202020204" pitchFamily="34" charset="0"/>
              <a:buChar char="•"/>
              <a:defRPr/>
            </a:pPr>
            <a:r>
              <a:rPr lang="fr-FR" sz="1600" b="1" i="1" u="sng" dirty="0"/>
              <a:t>Traitement symptomatique des formes légères à modérément sévères d'une démence chez les patients </a:t>
            </a:r>
          </a:p>
          <a:p>
            <a:pPr algn="just">
              <a:defRPr/>
            </a:pPr>
            <a:r>
              <a:rPr lang="fr-FR" sz="1600" b="1" i="1" u="sng" dirty="0"/>
              <a:t>avec une maladie de Parkinson idiopathique</a:t>
            </a:r>
          </a:p>
          <a:p>
            <a:pPr algn="just">
              <a:defRPr/>
            </a:pPr>
            <a:endParaRPr lang="fr-FR" sz="1600" dirty="0"/>
          </a:p>
          <a:p>
            <a:pPr marL="285750" indent="-285750" algn="just">
              <a:buFontTx/>
              <a:buChar char="-"/>
              <a:defRPr/>
            </a:pPr>
            <a:r>
              <a:rPr lang="fr-FR" sz="1600" dirty="0"/>
              <a:t>Optimisation du traitement antiparkinsonien et traitement des facteurs de confusion mentale :</a:t>
            </a:r>
          </a:p>
          <a:p>
            <a:pPr lvl="1" algn="just">
              <a:defRPr/>
            </a:pPr>
            <a:r>
              <a:rPr lang="fr-FR" sz="1600" dirty="0">
                <a:hlinkClick r:id="rId2"/>
              </a:rPr>
              <a:t>« Guide parcours de soins « Maladie de Parkinson » </a:t>
            </a:r>
            <a:r>
              <a:rPr lang="fr-FR" sz="1600" dirty="0"/>
              <a:t>, HAS, septembre 2016</a:t>
            </a:r>
          </a:p>
          <a:p>
            <a:pPr lvl="1" algn="just">
              <a:defRPr/>
            </a:pPr>
            <a:r>
              <a:rPr lang="fr-FR" sz="1600" dirty="0">
                <a:hlinkClick r:id="rId3"/>
              </a:rPr>
              <a:t>« Maladie de Parkinson : limiter les troubles psychiques »</a:t>
            </a:r>
            <a:r>
              <a:rPr lang="fr-FR" sz="1600" dirty="0"/>
              <a:t>, Prescrire, juin </a:t>
            </a:r>
            <a:r>
              <a:rPr lang="fr-FR" sz="1600" dirty="0" smtClean="0"/>
              <a:t>2011</a:t>
            </a:r>
            <a:endParaRPr lang="fr-FR" sz="1600" dirty="0"/>
          </a:p>
        </p:txBody>
      </p:sp>
      <p:sp>
        <p:nvSpPr>
          <p:cNvPr id="39" name="ZoneTexte 38"/>
          <p:cNvSpPr txBox="1"/>
          <p:nvPr/>
        </p:nvSpPr>
        <p:spPr bwMode="auto">
          <a:xfrm>
            <a:off x="726565" y="1356130"/>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2" name="Image 1"/>
          <p:cNvPicPr>
            <a:picLocks noChangeAspect="1"/>
          </p:cNvPicPr>
          <p:nvPr/>
        </p:nvPicPr>
        <p:blipFill>
          <a:blip r:embed="rId4"/>
          <a:stretch>
            <a:fillRect/>
          </a:stretch>
        </p:blipFill>
        <p:spPr>
          <a:xfrm>
            <a:off x="222509" y="1204887"/>
            <a:ext cx="432047" cy="684362"/>
          </a:xfrm>
          <a:prstGeom prst="rect">
            <a:avLst/>
          </a:prstGeom>
        </p:spPr>
      </p:pic>
      <p:sp>
        <p:nvSpPr>
          <p:cNvPr id="41"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2"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3"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4"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5"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46"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7" name="Connecteur droit 61"/>
          <p:cNvCxnSpPr>
            <a:cxnSpLocks/>
            <a:stCxn id="44"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8" name="Connecteur droit 62"/>
          <p:cNvCxnSpPr>
            <a:cxnSpLocks/>
            <a:endCxn id="43"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9"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0" name="Connecteur droit 64"/>
          <p:cNvCxnSpPr>
            <a:cxnSpLocks/>
            <a:endCxn id="44"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1" name="Connecteur droit 65"/>
          <p:cNvCxnSpPr>
            <a:cxnSpLocks/>
            <a:endCxn id="42"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2"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53"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4"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5"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6"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7"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58" name="Connecteur droit 73"/>
          <p:cNvCxnSpPr>
            <a:cxnSpLocks/>
            <a:endCxn id="6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9" name="Connecteur droit 74"/>
          <p:cNvCxnSpPr>
            <a:cxnSpLocks/>
            <a:stCxn id="57" idx="7"/>
            <a:endCxn id="6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0" name="Connecteur droit 75"/>
          <p:cNvCxnSpPr>
            <a:cxnSpLocks/>
            <a:stCxn id="57" idx="6"/>
            <a:endCxn id="56"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1"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2" name="Connecteur droit 77"/>
          <p:cNvCxnSpPr>
            <a:cxnSpLocks/>
            <a:stCxn id="55" idx="6"/>
            <a:endCxn id="57"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3" name="Connecteur droit 78"/>
          <p:cNvCxnSpPr>
            <a:cxnSpLocks/>
            <a:endCxn id="54"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6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5" name="Connecteur droit 88"/>
          <p:cNvCxnSpPr>
            <a:cxnSpLocks/>
            <a:endCxn id="53"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6" name="Connecteur droit 91"/>
          <p:cNvCxnSpPr>
            <a:cxnSpLocks/>
            <a:stCxn id="56" idx="7"/>
            <a:endCxn id="6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7" name="Connecteur droit 98"/>
          <p:cNvCxnSpPr>
            <a:cxnSpLocks/>
            <a:stCxn id="42"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68"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9" name="Connecteur droit 102"/>
          <p:cNvCxnSpPr>
            <a:cxnSpLocks/>
            <a:endCxn id="55"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0" name="Connecteur droit 104"/>
          <p:cNvCxnSpPr>
            <a:cxnSpLocks/>
            <a:endCxn id="54"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72" name="Image 71"/>
          <p:cNvPicPr>
            <a:picLocks noChangeAspect="1"/>
          </p:cNvPicPr>
          <p:nvPr/>
        </p:nvPicPr>
        <p:blipFill>
          <a:blip r:embed="rId5"/>
          <a:stretch/>
        </p:blipFill>
        <p:spPr bwMode="auto">
          <a:xfrm>
            <a:off x="10452180" y="1059985"/>
            <a:ext cx="1614485" cy="1229360"/>
          </a:xfrm>
          <a:prstGeom prst="rect">
            <a:avLst/>
          </a:prstGeom>
        </p:spPr>
      </p:pic>
      <p:pic>
        <p:nvPicPr>
          <p:cNvPr id="40" name="Image 39">
            <a:hlinkClick r:id="rId6" action="ppaction://hlinksldjump"/>
            <a:extLst>
              <a:ext uri="{FF2B5EF4-FFF2-40B4-BE49-F238E27FC236}">
                <a16:creationId xmlns:a16="http://schemas.microsoft.com/office/drawing/2014/main" id="{2018BAAA-464C-4B29-A4F7-34E6289833FE}"/>
              </a:ext>
            </a:extLst>
          </p:cNvPr>
          <p:cNvPicPr>
            <a:picLocks noChangeAspect="1"/>
          </p:cNvPicPr>
          <p:nvPr/>
        </p:nvPicPr>
        <p:blipFill>
          <a:blip r:embed="rId7"/>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84512846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2"/>
            <a:ext cx="12191997" cy="77578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MEMANTINE</a:t>
            </a:r>
          </a:p>
          <a:p>
            <a:r>
              <a:rPr lang="fr-FR" b="1" dirty="0" err="1">
                <a:solidFill>
                  <a:schemeClr val="bg1"/>
                </a:solidFill>
              </a:rPr>
              <a:t>Ebixa</a:t>
            </a:r>
            <a:r>
              <a:rPr lang="fr-FR" b="1" dirty="0">
                <a:solidFill>
                  <a:schemeClr val="bg1"/>
                </a:solidFill>
              </a:rPr>
              <a:t>® et spécialités génériques</a:t>
            </a:r>
          </a:p>
        </p:txBody>
      </p:sp>
      <p:sp>
        <p:nvSpPr>
          <p:cNvPr id="5"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a:xfrm>
            <a:off x="8610600" y="6140326"/>
            <a:ext cx="2743200" cy="365125"/>
          </a:xfrm>
        </p:spPr>
        <p:txBody>
          <a:bodyPr/>
          <a:lstStyle/>
          <a:p>
            <a:pPr>
              <a:defRPr/>
            </a:pPr>
            <a:fld id="{F31DA9E6-9B69-BA52-993E-4D466DBFFA0C}" type="slidenum">
              <a:rPr lang="fr-FR"/>
              <a:t>147</a:t>
            </a:fld>
            <a:endParaRPr lang="fr-FR"/>
          </a:p>
        </p:txBody>
      </p:sp>
      <p:sp>
        <p:nvSpPr>
          <p:cNvPr id="7"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452180" y="1059985"/>
            <a:ext cx="1614485" cy="1229360"/>
          </a:xfrm>
          <a:prstGeom prst="rect">
            <a:avLst/>
          </a:prstGeom>
        </p:spPr>
      </p:pic>
      <p:sp>
        <p:nvSpPr>
          <p:cNvPr id="38" name="ZoneTexte 37"/>
          <p:cNvSpPr/>
          <p:nvPr/>
        </p:nvSpPr>
        <p:spPr bwMode="auto">
          <a:xfrm>
            <a:off x="248393" y="1324628"/>
            <a:ext cx="8362207" cy="338554"/>
          </a:xfrm>
          <a:prstGeom prst="rect">
            <a:avLst/>
          </a:prstGeom>
          <a:noFill/>
          <a:ln w="19050">
            <a:solidFill>
              <a:srgbClr val="FF00FF"/>
            </a:solidFill>
          </a:ln>
        </p:spPr>
        <p:txBody>
          <a:bodyPr wrap="square" rtlCol="0">
            <a:spAutoFit/>
          </a:bodyPr>
          <a:lstStyle/>
          <a:p>
            <a:pPr>
              <a:defRPr/>
            </a:pPr>
            <a:r>
              <a:rPr lang="fr-FR" sz="1600" dirty="0"/>
              <a:t>Traitement des patients adultes atteints d’une forme modérée à sévère de la maladie d’Alzheimer</a:t>
            </a:r>
          </a:p>
        </p:txBody>
      </p:sp>
      <p:sp>
        <p:nvSpPr>
          <p:cNvPr id="3" name="ZoneTexte 2"/>
          <p:cNvSpPr txBox="1"/>
          <p:nvPr/>
        </p:nvSpPr>
        <p:spPr>
          <a:xfrm>
            <a:off x="983432" y="1784984"/>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sp>
        <p:nvSpPr>
          <p:cNvPr id="50" name="Rectangle 49"/>
          <p:cNvSpPr/>
          <p:nvPr/>
        </p:nvSpPr>
        <p:spPr>
          <a:xfrm>
            <a:off x="5977217" y="3028310"/>
            <a:ext cx="237566" cy="369332"/>
          </a:xfrm>
          <a:prstGeom prst="rect">
            <a:avLst/>
          </a:prstGeom>
        </p:spPr>
        <p:txBody>
          <a:bodyPr wrap="none">
            <a:spAutoFit/>
          </a:bodyPr>
          <a:lstStyle/>
          <a:p>
            <a:r>
              <a:rPr lang="fr-FR" dirty="0"/>
              <a:t> </a:t>
            </a:r>
          </a:p>
        </p:txBody>
      </p:sp>
      <p:pic>
        <p:nvPicPr>
          <p:cNvPr id="2" name="Image 1"/>
          <p:cNvPicPr>
            <a:picLocks noChangeAspect="1"/>
          </p:cNvPicPr>
          <p:nvPr/>
        </p:nvPicPr>
        <p:blipFill>
          <a:blip r:embed="rId3"/>
          <a:stretch>
            <a:fillRect/>
          </a:stretch>
        </p:blipFill>
        <p:spPr>
          <a:xfrm>
            <a:off x="454476" y="1700808"/>
            <a:ext cx="528956" cy="596852"/>
          </a:xfrm>
          <a:prstGeom prst="rect">
            <a:avLst/>
          </a:prstGeom>
        </p:spPr>
      </p:pic>
      <p:pic>
        <p:nvPicPr>
          <p:cNvPr id="41" name="Image 40"/>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0000" y1="12658" x2="40000" y2="12658"/>
                        <a14:foregroundMark x1="28750" y1="13924" x2="28750" y2="13924"/>
                        <a14:foregroundMark x1="25000" y1="13924" x2="25000" y2="13924"/>
                      </a14:backgroundRemoval>
                    </a14:imgEffect>
                  </a14:imgLayer>
                </a14:imgProps>
              </a:ext>
            </a:extLst>
          </a:blip>
          <a:stretch>
            <a:fillRect/>
          </a:stretch>
        </p:blipFill>
        <p:spPr>
          <a:xfrm>
            <a:off x="4145835" y="2106801"/>
            <a:ext cx="567321" cy="560229"/>
          </a:xfrm>
          <a:prstGeom prst="rect">
            <a:avLst/>
          </a:prstGeom>
        </p:spPr>
      </p:pic>
      <p:pic>
        <p:nvPicPr>
          <p:cNvPr id="42" name="Image 41"/>
          <p:cNvPicPr>
            <a:picLocks noChangeAspect="1"/>
          </p:cNvPicPr>
          <p:nvPr/>
        </p:nvPicPr>
        <p:blipFill>
          <a:blip r:embed="rId6"/>
          <a:stretch>
            <a:fillRect/>
          </a:stretch>
        </p:blipFill>
        <p:spPr bwMode="auto">
          <a:xfrm>
            <a:off x="985571" y="5586258"/>
            <a:ext cx="408694" cy="435636"/>
          </a:xfrm>
          <a:prstGeom prst="rect">
            <a:avLst/>
          </a:prstGeom>
        </p:spPr>
      </p:pic>
      <p:pic>
        <p:nvPicPr>
          <p:cNvPr id="43" name="Image 42"/>
          <p:cNvPicPr>
            <a:picLocks noChangeAspect="1"/>
          </p:cNvPicPr>
          <p:nvPr/>
        </p:nvPicPr>
        <p:blipFill>
          <a:blip r:embed="rId7"/>
          <a:stretch>
            <a:fillRect/>
          </a:stretch>
        </p:blipFill>
        <p:spPr bwMode="auto">
          <a:xfrm>
            <a:off x="989512" y="2889593"/>
            <a:ext cx="360358" cy="412578"/>
          </a:xfrm>
          <a:prstGeom prst="rect">
            <a:avLst/>
          </a:prstGeom>
        </p:spPr>
      </p:pic>
      <p:pic>
        <p:nvPicPr>
          <p:cNvPr id="44" name="Image 43"/>
          <p:cNvPicPr>
            <a:picLocks noChangeAspect="1"/>
          </p:cNvPicPr>
          <p:nvPr/>
        </p:nvPicPr>
        <p:blipFill>
          <a:blip r:embed="rId7"/>
          <a:stretch>
            <a:fillRect/>
          </a:stretch>
        </p:blipFill>
        <p:spPr bwMode="auto">
          <a:xfrm>
            <a:off x="985572" y="4803488"/>
            <a:ext cx="360358" cy="412578"/>
          </a:xfrm>
          <a:prstGeom prst="rect">
            <a:avLst/>
          </a:prstGeom>
        </p:spPr>
      </p:pic>
      <p:pic>
        <p:nvPicPr>
          <p:cNvPr id="45" name="Image 44"/>
          <p:cNvPicPr>
            <a:picLocks noChangeAspect="1"/>
          </p:cNvPicPr>
          <p:nvPr/>
        </p:nvPicPr>
        <p:blipFill>
          <a:blip r:embed="rId6"/>
          <a:stretch>
            <a:fillRect/>
          </a:stretch>
        </p:blipFill>
        <p:spPr bwMode="auto">
          <a:xfrm>
            <a:off x="1091137" y="3777301"/>
            <a:ext cx="408694" cy="435636"/>
          </a:xfrm>
          <a:prstGeom prst="rect">
            <a:avLst/>
          </a:prstGeom>
        </p:spPr>
      </p:pic>
      <p:pic>
        <p:nvPicPr>
          <p:cNvPr id="46" name="Image 45"/>
          <p:cNvPicPr>
            <a:picLocks noChangeAspect="1"/>
          </p:cNvPicPr>
          <p:nvPr/>
        </p:nvPicPr>
        <p:blipFill>
          <a:blip r:embed="rId7"/>
          <a:stretch>
            <a:fillRect/>
          </a:stretch>
        </p:blipFill>
        <p:spPr bwMode="auto">
          <a:xfrm>
            <a:off x="714853" y="3881389"/>
            <a:ext cx="360358" cy="412578"/>
          </a:xfrm>
          <a:prstGeom prst="rect">
            <a:avLst/>
          </a:prstGeom>
        </p:spPr>
      </p:pic>
      <p:pic>
        <p:nvPicPr>
          <p:cNvPr id="48" name="Image 47">
            <a:extLst>
              <a:ext uri="{FF2B5EF4-FFF2-40B4-BE49-F238E27FC236}">
                <a16:creationId xmlns:a16="http://schemas.microsoft.com/office/drawing/2014/main" id="{7AE3213B-DCAE-474F-91AE-DA359D2E01E4}"/>
              </a:ext>
            </a:extLst>
          </p:cNvPr>
          <p:cNvPicPr>
            <a:picLocks noChangeAspect="1"/>
          </p:cNvPicPr>
          <p:nvPr/>
        </p:nvPicPr>
        <p:blipFill>
          <a:blip r:embed="rId8"/>
          <a:stretch>
            <a:fillRect/>
          </a:stretch>
        </p:blipFill>
        <p:spPr bwMode="auto">
          <a:xfrm>
            <a:off x="196214" y="6108793"/>
            <a:ext cx="432047" cy="684362"/>
          </a:xfrm>
          <a:prstGeom prst="rect">
            <a:avLst/>
          </a:prstGeom>
        </p:spPr>
      </p:pic>
      <p:sp>
        <p:nvSpPr>
          <p:cNvPr id="49" name="ZoneTexte 48">
            <a:extLst>
              <a:ext uri="{FF2B5EF4-FFF2-40B4-BE49-F238E27FC236}">
                <a16:creationId xmlns:a16="http://schemas.microsoft.com/office/drawing/2014/main" id="{64D84DBC-BF06-45FF-A8E9-EB85EE9D16DD}"/>
              </a:ext>
            </a:extLst>
          </p:cNvPr>
          <p:cNvSpPr txBox="1"/>
          <p:nvPr/>
        </p:nvSpPr>
        <p:spPr bwMode="auto">
          <a:xfrm>
            <a:off x="700269" y="6260036"/>
            <a:ext cx="11349949"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a:t>
            </a:r>
          </a:p>
          <a:p>
            <a:pPr>
              <a:spcAft>
                <a:spcPts val="1200"/>
              </a:spcAft>
              <a:defRPr/>
            </a:pPr>
            <a:r>
              <a:rPr lang="fr-FR" sz="1600" b="1" u="sng" dirty="0">
                <a:solidFill>
                  <a:srgbClr val="0070C0"/>
                </a:solidFill>
                <a:hlinkClick r:id="rId9" action="ppaction://hlinksldjump"/>
              </a:rPr>
              <a:t>Consulter les alternatives dans le traitement symptomatique de la maladie d'Alzheimer</a:t>
            </a:r>
            <a:endParaRPr lang="fr-FR" sz="1600" b="1" u="sng" dirty="0">
              <a:solidFill>
                <a:srgbClr val="0070C0"/>
              </a:solidFill>
            </a:endParaRPr>
          </a:p>
        </p:txBody>
      </p:sp>
      <p:pic>
        <p:nvPicPr>
          <p:cNvPr id="51" name="Image 50">
            <a:hlinkClick r:id="rId10" action="ppaction://hlinksldjump"/>
            <a:extLst>
              <a:ext uri="{FF2B5EF4-FFF2-40B4-BE49-F238E27FC236}">
                <a16:creationId xmlns:a16="http://schemas.microsoft.com/office/drawing/2014/main" id="{552685C7-AFDE-4A8B-B07D-4A3F77A39E4C}"/>
              </a:ext>
            </a:extLst>
          </p:cNvPr>
          <p:cNvPicPr>
            <a:picLocks noChangeAspect="1"/>
          </p:cNvPicPr>
          <p:nvPr/>
        </p:nvPicPr>
        <p:blipFill>
          <a:blip r:embed="rId11"/>
          <a:stretch>
            <a:fillRect/>
          </a:stretch>
        </p:blipFill>
        <p:spPr bwMode="auto">
          <a:xfrm>
            <a:off x="11480049" y="6083686"/>
            <a:ext cx="628651" cy="774314"/>
          </a:xfrm>
          <a:prstGeom prst="rect">
            <a:avLst/>
          </a:prstGeom>
        </p:spPr>
      </p:pic>
      <p:sp>
        <p:nvSpPr>
          <p:cNvPr id="52" name="Rectangle 51">
            <a:extLst>
              <a:ext uri="{FF2B5EF4-FFF2-40B4-BE49-F238E27FC236}">
                <a16:creationId xmlns:a16="http://schemas.microsoft.com/office/drawing/2014/main" id="{5A289D43-B58E-41D1-AD48-64C64BC0AE86}"/>
              </a:ext>
            </a:extLst>
          </p:cNvPr>
          <p:cNvSpPr/>
          <p:nvPr/>
        </p:nvSpPr>
        <p:spPr bwMode="auto">
          <a:xfrm>
            <a:off x="3867429" y="918898"/>
            <a:ext cx="4552849"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pt-BR" sz="1600" dirty="0">
                <a:solidFill>
                  <a:srgbClr val="000000"/>
                </a:solidFill>
                <a:latin typeface="Calibri" panose="020F0502020204030204" pitchFamily="34" charset="0"/>
              </a:rPr>
              <a:t>N06DX01,</a:t>
            </a:r>
            <a:r>
              <a:rPr lang="pt-BR" sz="1600" dirty="0"/>
              <a:t> Médicaments de la démence </a:t>
            </a:r>
            <a:endParaRPr lang="fr-FR" sz="1600" dirty="0"/>
          </a:p>
        </p:txBody>
      </p:sp>
      <p:sp>
        <p:nvSpPr>
          <p:cNvPr id="53" name="ZoneTexte 52">
            <a:extLst>
              <a:ext uri="{FF2B5EF4-FFF2-40B4-BE49-F238E27FC236}">
                <a16:creationId xmlns:a16="http://schemas.microsoft.com/office/drawing/2014/main" id="{26BD8448-3100-47B1-90AD-1A5F2F0D289F}"/>
              </a:ext>
            </a:extLst>
          </p:cNvPr>
          <p:cNvSpPr txBox="1"/>
          <p:nvPr/>
        </p:nvSpPr>
        <p:spPr bwMode="auto">
          <a:xfrm>
            <a:off x="1001662" y="2129145"/>
            <a:ext cx="10534059" cy="4162678"/>
          </a:xfrm>
          <a:prstGeom prst="rect">
            <a:avLst/>
          </a:prstGeom>
          <a:noFill/>
        </p:spPr>
        <p:txBody>
          <a:bodyPr wrap="square" rtlCol="0">
            <a:spAutoFit/>
          </a:bodyPr>
          <a:lstStyle/>
          <a:p>
            <a:pPr algn="just">
              <a:spcAft>
                <a:spcPts val="1200"/>
              </a:spcAft>
              <a:defRPr/>
            </a:pPr>
            <a:r>
              <a:rPr lang="fr-FR" sz="1600" b="1" dirty="0"/>
              <a:t>Avis  discordants </a:t>
            </a:r>
            <a:r>
              <a:rPr lang="fr-FR" sz="1600" dirty="0"/>
              <a:t>selon les sources :</a:t>
            </a:r>
          </a:p>
          <a:p>
            <a:pPr algn="just">
              <a:spcAft>
                <a:spcPts val="300"/>
              </a:spcAft>
              <a:defRPr/>
            </a:pPr>
            <a:r>
              <a:rPr lang="fr-FR" sz="1600" dirty="0"/>
              <a:t>HAS : </a:t>
            </a:r>
          </a:p>
          <a:p>
            <a:pPr lvl="1" algn="just">
              <a:spcAft>
                <a:spcPts val="300"/>
              </a:spcAft>
              <a:defRPr/>
            </a:pPr>
            <a:r>
              <a:rPr lang="fr-FR" sz="1600" dirty="0"/>
              <a:t>Avis CT HAS </a:t>
            </a:r>
            <a:r>
              <a:rPr lang="fr-FR" sz="1600" dirty="0" err="1"/>
              <a:t>Ebixa</a:t>
            </a:r>
            <a:r>
              <a:rPr lang="fr-FR" sz="1600" dirty="0"/>
              <a:t>® (</a:t>
            </a:r>
            <a:r>
              <a:rPr lang="fr-FR" sz="1600" dirty="0">
                <a:hlinkClick r:id="rId12"/>
              </a:rPr>
              <a:t>avis 10/2016 </a:t>
            </a:r>
            <a:r>
              <a:rPr lang="fr-FR" sz="1600" dirty="0"/>
              <a:t>confirmé par </a:t>
            </a:r>
            <a:r>
              <a:rPr lang="fr-FR" sz="1600" dirty="0">
                <a:hlinkClick r:id="rId13"/>
              </a:rPr>
              <a:t>avis 03/2018</a:t>
            </a:r>
            <a:r>
              <a:rPr lang="fr-FR" sz="1600" dirty="0"/>
              <a:t>) </a:t>
            </a:r>
          </a:p>
          <a:p>
            <a:pPr lvl="1" algn="just">
              <a:spcAft>
                <a:spcPts val="300"/>
              </a:spcAft>
              <a:defRPr/>
            </a:pPr>
            <a:r>
              <a:rPr lang="fr-FR" sz="1600" dirty="0">
                <a:hlinkClick r:id="rId14"/>
              </a:rPr>
              <a:t>Article « évaluation 2016 des médicaments Alzheimer »</a:t>
            </a:r>
            <a:r>
              <a:rPr lang="fr-FR" sz="1600" dirty="0"/>
              <a:t>  (02/2017, MAJ 06/2019)</a:t>
            </a:r>
          </a:p>
          <a:p>
            <a:pPr algn="just">
              <a:spcAft>
                <a:spcPts val="300"/>
              </a:spcAft>
              <a:defRPr/>
            </a:pPr>
            <a:endParaRPr lang="fr-FR" sz="700" dirty="0"/>
          </a:p>
          <a:p>
            <a:pPr algn="just">
              <a:spcAft>
                <a:spcPts val="300"/>
              </a:spcAft>
              <a:defRPr/>
            </a:pPr>
            <a:r>
              <a:rPr lang="fr-FR" sz="1600" dirty="0"/>
              <a:t>Revues Cochrane : </a:t>
            </a:r>
          </a:p>
          <a:p>
            <a:pPr lvl="1" algn="just">
              <a:spcAft>
                <a:spcPts val="300"/>
              </a:spcAft>
              <a:defRPr/>
            </a:pPr>
            <a:r>
              <a:rPr lang="fr-FR" sz="1600" dirty="0">
                <a:hlinkClick r:id="rId15"/>
              </a:rPr>
              <a:t>« La </a:t>
            </a:r>
            <a:r>
              <a:rPr lang="fr-FR" sz="1600" dirty="0" err="1">
                <a:hlinkClick r:id="rId15"/>
              </a:rPr>
              <a:t>mémantine</a:t>
            </a:r>
            <a:r>
              <a:rPr lang="fr-FR" sz="1600" dirty="0">
                <a:hlinkClick r:id="rId15"/>
              </a:rPr>
              <a:t> contre la démence » </a:t>
            </a:r>
            <a:r>
              <a:rPr lang="fr-FR" sz="1600" dirty="0"/>
              <a:t>(03/2019)</a:t>
            </a:r>
          </a:p>
          <a:p>
            <a:pPr lvl="1" algn="just">
              <a:spcAft>
                <a:spcPts val="300"/>
              </a:spcAft>
              <a:defRPr/>
            </a:pPr>
            <a:r>
              <a:rPr lang="fr-FR" sz="1600" dirty="0">
                <a:hlinkClick r:id="rId16"/>
              </a:rPr>
              <a:t>« Arrêt ou poursuite des médicaments contre la démence chez les patients atteints de démence »</a:t>
            </a:r>
            <a:r>
              <a:rPr lang="fr-FR" sz="1600" dirty="0"/>
              <a:t> (02/2023)</a:t>
            </a:r>
          </a:p>
          <a:p>
            <a:pPr lvl="1" algn="just">
              <a:spcAft>
                <a:spcPts val="300"/>
              </a:spcAft>
              <a:defRPr/>
            </a:pPr>
            <a:endParaRPr lang="fr-FR" sz="700" dirty="0"/>
          </a:p>
          <a:p>
            <a:pPr algn="just">
              <a:spcAft>
                <a:spcPts val="300"/>
              </a:spcAft>
              <a:defRPr/>
            </a:pPr>
            <a:r>
              <a:rPr lang="fr-FR" sz="1600" dirty="0"/>
              <a:t>Revue Prescrire : </a:t>
            </a:r>
          </a:p>
          <a:p>
            <a:pPr lvl="1" algn="just">
              <a:spcAft>
                <a:spcPts val="300"/>
              </a:spcAft>
              <a:defRPr/>
            </a:pPr>
            <a:r>
              <a:rPr lang="fr-FR" sz="1600" dirty="0">
                <a:hlinkClick r:id="rId17"/>
              </a:rPr>
              <a:t>« </a:t>
            </a:r>
            <a:r>
              <a:rPr lang="fr-FR" sz="1600" dirty="0" err="1">
                <a:hlinkClick r:id="rId17"/>
              </a:rPr>
              <a:t>Mémantine</a:t>
            </a:r>
            <a:r>
              <a:rPr lang="fr-FR" sz="1600" dirty="0">
                <a:hlinkClick r:id="rId17"/>
              </a:rPr>
              <a:t> (</a:t>
            </a:r>
            <a:r>
              <a:rPr lang="fr-FR" sz="1600" dirty="0" err="1">
                <a:hlinkClick r:id="rId17"/>
              </a:rPr>
              <a:t>Ebixa</a:t>
            </a:r>
            <a:r>
              <a:rPr lang="fr-FR" sz="1600" dirty="0">
                <a:hlinkClick r:id="rId17"/>
              </a:rPr>
              <a:t>® ou autre) - un médicament à écarter des soins » </a:t>
            </a:r>
            <a:r>
              <a:rPr lang="fr-FR" sz="1600" dirty="0"/>
              <a:t>(12/2022)</a:t>
            </a:r>
          </a:p>
          <a:p>
            <a:pPr algn="just">
              <a:spcAft>
                <a:spcPts val="300"/>
              </a:spcAft>
              <a:defRPr/>
            </a:pPr>
            <a:endParaRPr lang="fr-FR" sz="700" dirty="0"/>
          </a:p>
          <a:p>
            <a:pPr algn="just">
              <a:spcAft>
                <a:spcPts val="300"/>
              </a:spcAft>
              <a:defRPr/>
            </a:pPr>
            <a:r>
              <a:rPr lang="fr-FR" sz="1600" dirty="0"/>
              <a:t>Sociétés savantes : </a:t>
            </a:r>
          </a:p>
          <a:p>
            <a:pPr lvl="1" algn="just">
              <a:spcAft>
                <a:spcPts val="300"/>
              </a:spcAft>
              <a:defRPr/>
            </a:pPr>
            <a:r>
              <a:rPr lang="fr-FR" sz="1600" dirty="0">
                <a:hlinkClick r:id="rId18"/>
              </a:rPr>
              <a:t>« Déremboursement des traitements dits « anti-Alzheimer » : une injustice difficile à comprendre »</a:t>
            </a:r>
            <a:r>
              <a:rPr lang="fr-FR" sz="1600" dirty="0"/>
              <a:t>, SFGG (12/2019)</a:t>
            </a:r>
          </a:p>
          <a:p>
            <a:pPr lvl="1" algn="just">
              <a:spcAft>
                <a:spcPts val="300"/>
              </a:spcAft>
              <a:defRPr/>
            </a:pPr>
            <a:r>
              <a:rPr lang="fr-FR" sz="1600" dirty="0">
                <a:hlinkClick r:id="rId19"/>
              </a:rPr>
              <a:t>« Rappels suite au déremboursement des traitements anti Alzheimer »</a:t>
            </a:r>
            <a:r>
              <a:rPr lang="fr-FR" sz="1600" dirty="0"/>
              <a:t>, CNR Malades Alzheimer Jeunes (07/2018)</a:t>
            </a:r>
          </a:p>
        </p:txBody>
      </p:sp>
    </p:spTree>
    <p:extLst>
      <p:ext uri="{BB962C8B-B14F-4D97-AF65-F5344CB8AC3E}">
        <p14:creationId xmlns:p14="http://schemas.microsoft.com/office/powerpoint/2010/main" val="108980445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148</a:t>
            </a:fld>
            <a:endParaRPr lang="fr-FR"/>
          </a:p>
        </p:txBody>
      </p:sp>
      <p:sp>
        <p:nvSpPr>
          <p:cNvPr id="39" name="ZoneTexte 38"/>
          <p:cNvSpPr txBox="1"/>
          <p:nvPr/>
        </p:nvSpPr>
        <p:spPr bwMode="auto">
          <a:xfrm>
            <a:off x="819740" y="1559967"/>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2" name="Image 1"/>
          <p:cNvPicPr>
            <a:picLocks noChangeAspect="1"/>
          </p:cNvPicPr>
          <p:nvPr/>
        </p:nvPicPr>
        <p:blipFill>
          <a:blip r:embed="rId2"/>
          <a:stretch>
            <a:fillRect/>
          </a:stretch>
        </p:blipFill>
        <p:spPr>
          <a:xfrm>
            <a:off x="315684" y="1408724"/>
            <a:ext cx="432047" cy="684362"/>
          </a:xfrm>
          <a:prstGeom prst="rect">
            <a:avLst/>
          </a:prstGeom>
        </p:spPr>
      </p:pic>
      <p:sp>
        <p:nvSpPr>
          <p:cNvPr id="40" name="Rectangle 6"/>
          <p:cNvSpPr/>
          <p:nvPr/>
        </p:nvSpPr>
        <p:spPr bwMode="auto">
          <a:xfrm>
            <a:off x="0" y="66712"/>
            <a:ext cx="12191997" cy="8962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b="1" dirty="0"/>
              <a:t>Alternatives dans le traitement des patients adultes </a:t>
            </a:r>
          </a:p>
          <a:p>
            <a:pPr algn="ctr">
              <a:defRPr/>
            </a:pPr>
            <a:r>
              <a:rPr lang="fr-FR" b="1" dirty="0"/>
              <a:t>atteints de la maladie d’Alzheimer</a:t>
            </a:r>
          </a:p>
        </p:txBody>
      </p:sp>
      <p:sp>
        <p:nvSpPr>
          <p:cNvPr id="41"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2"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3"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4"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5"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46"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7" name="Connecteur droit 61"/>
          <p:cNvCxnSpPr>
            <a:cxnSpLocks/>
            <a:stCxn id="44"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8" name="Connecteur droit 62"/>
          <p:cNvCxnSpPr>
            <a:cxnSpLocks/>
            <a:endCxn id="43"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9"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0" name="Connecteur droit 64"/>
          <p:cNvCxnSpPr>
            <a:cxnSpLocks/>
            <a:endCxn id="44"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1" name="Connecteur droit 65"/>
          <p:cNvCxnSpPr>
            <a:cxnSpLocks/>
            <a:endCxn id="42"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2"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53"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4"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5"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6"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7"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58" name="Connecteur droit 73"/>
          <p:cNvCxnSpPr>
            <a:cxnSpLocks/>
            <a:endCxn id="6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9" name="Connecteur droit 74"/>
          <p:cNvCxnSpPr>
            <a:cxnSpLocks/>
            <a:stCxn id="57" idx="7"/>
            <a:endCxn id="6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0" name="Connecteur droit 75"/>
          <p:cNvCxnSpPr>
            <a:cxnSpLocks/>
            <a:stCxn id="57" idx="6"/>
            <a:endCxn id="56"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1"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2" name="Connecteur droit 77"/>
          <p:cNvCxnSpPr>
            <a:cxnSpLocks/>
            <a:stCxn id="55" idx="6"/>
            <a:endCxn id="57"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3" name="Connecteur droit 78"/>
          <p:cNvCxnSpPr>
            <a:cxnSpLocks/>
            <a:endCxn id="54"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6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5" name="Connecteur droit 88"/>
          <p:cNvCxnSpPr>
            <a:cxnSpLocks/>
            <a:endCxn id="53"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6" name="Connecteur droit 91"/>
          <p:cNvCxnSpPr>
            <a:cxnSpLocks/>
            <a:stCxn id="56" idx="7"/>
            <a:endCxn id="6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7" name="Connecteur droit 98"/>
          <p:cNvCxnSpPr>
            <a:cxnSpLocks/>
            <a:stCxn id="42"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68"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9" name="Connecteur droit 102"/>
          <p:cNvCxnSpPr>
            <a:cxnSpLocks/>
            <a:endCxn id="55"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0" name="Connecteur droit 104"/>
          <p:cNvCxnSpPr>
            <a:cxnSpLocks/>
            <a:endCxn id="54"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72" name="Image 71"/>
          <p:cNvPicPr>
            <a:picLocks noChangeAspect="1"/>
          </p:cNvPicPr>
          <p:nvPr/>
        </p:nvPicPr>
        <p:blipFill>
          <a:blip r:embed="rId3"/>
          <a:stretch/>
        </p:blipFill>
        <p:spPr bwMode="auto">
          <a:xfrm>
            <a:off x="10452180" y="1059985"/>
            <a:ext cx="1614485" cy="1229360"/>
          </a:xfrm>
          <a:prstGeom prst="rect">
            <a:avLst/>
          </a:prstGeom>
        </p:spPr>
      </p:pic>
      <p:pic>
        <p:nvPicPr>
          <p:cNvPr id="38" name="Image 37">
            <a:hlinkClick r:id="rId4" action="ppaction://hlinksldjump"/>
            <a:extLst>
              <a:ext uri="{FF2B5EF4-FFF2-40B4-BE49-F238E27FC236}">
                <a16:creationId xmlns:a16="http://schemas.microsoft.com/office/drawing/2014/main" id="{5AF7B584-E7C0-4B62-A906-2853C1FF85A8}"/>
              </a:ext>
            </a:extLst>
          </p:cNvPr>
          <p:cNvPicPr>
            <a:picLocks noChangeAspect="1"/>
          </p:cNvPicPr>
          <p:nvPr/>
        </p:nvPicPr>
        <p:blipFill>
          <a:blip r:embed="rId5"/>
          <a:stretch>
            <a:fillRect/>
          </a:stretch>
        </p:blipFill>
        <p:spPr bwMode="auto">
          <a:xfrm>
            <a:off x="11480049" y="6083686"/>
            <a:ext cx="628651" cy="774314"/>
          </a:xfrm>
          <a:prstGeom prst="rect">
            <a:avLst/>
          </a:prstGeom>
        </p:spPr>
      </p:pic>
      <p:sp>
        <p:nvSpPr>
          <p:cNvPr id="71" name="ZoneTexte 70">
            <a:extLst>
              <a:ext uri="{FF2B5EF4-FFF2-40B4-BE49-F238E27FC236}">
                <a16:creationId xmlns:a16="http://schemas.microsoft.com/office/drawing/2014/main" id="{E06901AC-4EF4-4B0F-B21D-2EF104C0F5A9}"/>
              </a:ext>
            </a:extLst>
          </p:cNvPr>
          <p:cNvSpPr txBox="1"/>
          <p:nvPr/>
        </p:nvSpPr>
        <p:spPr bwMode="auto">
          <a:xfrm>
            <a:off x="819740" y="2047466"/>
            <a:ext cx="10868326" cy="2523768"/>
          </a:xfrm>
          <a:prstGeom prst="rect">
            <a:avLst/>
          </a:prstGeom>
          <a:noFill/>
        </p:spPr>
        <p:txBody>
          <a:bodyPr wrap="square" rtlCol="0">
            <a:spAutoFit/>
          </a:bodyPr>
          <a:lstStyle/>
          <a:p>
            <a:pPr marL="285750" indent="-285750" algn="just">
              <a:spcAft>
                <a:spcPts val="600"/>
              </a:spcAft>
              <a:buFont typeface="Arial" panose="020B0604020202020204" pitchFamily="34" charset="0"/>
              <a:buChar char="•"/>
              <a:defRPr/>
            </a:pPr>
            <a:r>
              <a:rPr lang="fr-FR" sz="1600" b="1" i="1" u="sng" dirty="0"/>
              <a:t>Maladie d’Alzheimer</a:t>
            </a:r>
          </a:p>
          <a:p>
            <a:pPr algn="just">
              <a:spcAft>
                <a:spcPts val="600"/>
              </a:spcAft>
              <a:defRPr/>
            </a:pPr>
            <a:r>
              <a:rPr lang="fr-FR" sz="1600" dirty="0"/>
              <a:t>Thérapies non médicamenteuses. </a:t>
            </a:r>
          </a:p>
          <a:p>
            <a:pPr algn="just">
              <a:spcAft>
                <a:spcPts val="600"/>
              </a:spcAft>
              <a:defRPr/>
            </a:pPr>
            <a:r>
              <a:rPr lang="fr-FR" sz="1600" dirty="0"/>
              <a:t>Exemples :</a:t>
            </a:r>
          </a:p>
          <a:p>
            <a:pPr lvl="1">
              <a:spcAft>
                <a:spcPts val="600"/>
              </a:spcAft>
              <a:defRPr/>
            </a:pPr>
            <a:r>
              <a:rPr lang="fr-FR" sz="1600" dirty="0">
                <a:hlinkClick r:id="rId6"/>
              </a:rPr>
              <a:t>« Guide parcours de soins des patients présentant un trouble neurocognitif associé à la maladie d’Alzheimer ou à une maladie apparentée »</a:t>
            </a:r>
            <a:r>
              <a:rPr lang="fr-FR" sz="1600" dirty="0"/>
              <a:t>, HAS, mai 2018) – cf. </a:t>
            </a:r>
            <a:r>
              <a:rPr lang="fr-FR" sz="1600" dirty="0">
                <a:hlinkClick r:id="rId7"/>
              </a:rPr>
              <a:t>fiche 12</a:t>
            </a:r>
            <a:endParaRPr lang="fr-FR" sz="1600" dirty="0"/>
          </a:p>
          <a:p>
            <a:pPr lvl="1">
              <a:spcAft>
                <a:spcPts val="600"/>
              </a:spcAft>
              <a:defRPr/>
            </a:pPr>
            <a:r>
              <a:rPr lang="fr-FR" sz="1600" dirty="0">
                <a:hlinkClick r:id="rId8"/>
              </a:rPr>
              <a:t>« Guide pratique dédié aux interventions non médicamenteuses de la Fondation Médéric Alzheimer» </a:t>
            </a:r>
            <a:r>
              <a:rPr lang="fr-FR" sz="1600" dirty="0"/>
              <a:t>, SFGG, juillet 2021</a:t>
            </a:r>
          </a:p>
          <a:p>
            <a:pPr lvl="1">
              <a:spcAft>
                <a:spcPts val="600"/>
              </a:spcAft>
              <a:defRPr/>
            </a:pPr>
            <a:r>
              <a:rPr lang="fr-FR" sz="1600" dirty="0">
                <a:hlinkClick r:id="rId9"/>
              </a:rPr>
              <a:t>« Les traitements non médicamenteux de la Maladie d’Alzheimer »</a:t>
            </a:r>
            <a:r>
              <a:rPr lang="fr-FR" sz="1600" dirty="0"/>
              <a:t>, Fondation Recherche Alzheimer </a:t>
            </a:r>
          </a:p>
          <a:p>
            <a:pPr>
              <a:spcAft>
                <a:spcPts val="600"/>
              </a:spcAft>
              <a:defRPr/>
            </a:pPr>
            <a:endParaRPr lang="fr-FR" sz="1600" dirty="0"/>
          </a:p>
        </p:txBody>
      </p:sp>
    </p:spTree>
    <p:extLst>
      <p:ext uri="{BB962C8B-B14F-4D97-AF65-F5344CB8AC3E}">
        <p14:creationId xmlns:p14="http://schemas.microsoft.com/office/powerpoint/2010/main" val="97580123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2"/>
            <a:ext cx="12191997" cy="798433"/>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GINKGO BILOBA</a:t>
            </a:r>
          </a:p>
          <a:p>
            <a:r>
              <a:rPr lang="fr-FR" b="1" dirty="0">
                <a:solidFill>
                  <a:schemeClr val="bg1"/>
                </a:solidFill>
              </a:rPr>
              <a:t>Ginkgo®, </a:t>
            </a:r>
            <a:r>
              <a:rPr lang="fr-FR" b="1" dirty="0" err="1">
                <a:solidFill>
                  <a:schemeClr val="bg1"/>
                </a:solidFill>
              </a:rPr>
              <a:t>Ginkogink</a:t>
            </a:r>
            <a:r>
              <a:rPr lang="fr-FR" b="1" dirty="0">
                <a:solidFill>
                  <a:schemeClr val="bg1"/>
                </a:solidFill>
              </a:rPr>
              <a:t>®, </a:t>
            </a:r>
            <a:r>
              <a:rPr lang="fr-FR" b="1" dirty="0" err="1">
                <a:solidFill>
                  <a:schemeClr val="bg1"/>
                </a:solidFill>
              </a:rPr>
              <a:t>Tanakan</a:t>
            </a:r>
            <a:r>
              <a:rPr lang="fr-FR" b="1" dirty="0">
                <a:solidFill>
                  <a:schemeClr val="bg1"/>
                </a:solidFill>
              </a:rPr>
              <a:t>®, </a:t>
            </a:r>
            <a:r>
              <a:rPr lang="fr-FR" b="1" dirty="0" err="1">
                <a:solidFill>
                  <a:schemeClr val="bg1"/>
                </a:solidFill>
              </a:rPr>
              <a:t>Vitalogink</a:t>
            </a:r>
            <a:r>
              <a:rPr lang="fr-FR" b="1" dirty="0">
                <a:solidFill>
                  <a:schemeClr val="bg1"/>
                </a:solidFill>
              </a:rPr>
              <a:t>®</a:t>
            </a:r>
            <a:endParaRPr lang="fr-FR" b="1" dirty="0"/>
          </a:p>
        </p:txBody>
      </p:sp>
      <p:sp>
        <p:nvSpPr>
          <p:cNvPr id="5"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149</a:t>
            </a:fld>
            <a:endParaRPr lang="fr-FR"/>
          </a:p>
        </p:txBody>
      </p:sp>
      <p:sp>
        <p:nvSpPr>
          <p:cNvPr id="7"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452180" y="1059985"/>
            <a:ext cx="1614485" cy="1229360"/>
          </a:xfrm>
          <a:prstGeom prst="rect">
            <a:avLst/>
          </a:prstGeom>
        </p:spPr>
      </p:pic>
      <p:sp>
        <p:nvSpPr>
          <p:cNvPr id="38" name="ZoneTexte 37"/>
          <p:cNvSpPr/>
          <p:nvPr/>
        </p:nvSpPr>
        <p:spPr bwMode="auto">
          <a:xfrm>
            <a:off x="335360" y="1462637"/>
            <a:ext cx="9812576" cy="830997"/>
          </a:xfrm>
          <a:prstGeom prst="rect">
            <a:avLst/>
          </a:prstGeom>
          <a:noFill/>
          <a:ln w="19050">
            <a:solidFill>
              <a:srgbClr val="FF00FF"/>
            </a:solidFill>
          </a:ln>
        </p:spPr>
        <p:txBody>
          <a:bodyPr wrap="square" rtlCol="0">
            <a:spAutoFit/>
          </a:bodyPr>
          <a:lstStyle/>
          <a:p>
            <a:pPr algn="just">
              <a:defRPr/>
            </a:pPr>
            <a:r>
              <a:rPr lang="fr-FR" sz="1600" dirty="0"/>
              <a:t>Traitement symptomatique des troubles cognitifs du sujet âgé, à l'exception des patients atteints de démence confirmée, de maladie de Parkinson, de troubles cognitifs iatrogènes ou secondaires à une dépression ou à des désordres métaboliques</a:t>
            </a:r>
          </a:p>
        </p:txBody>
      </p:sp>
      <p:sp>
        <p:nvSpPr>
          <p:cNvPr id="3" name="ZoneTexte 2"/>
          <p:cNvSpPr txBox="1"/>
          <p:nvPr/>
        </p:nvSpPr>
        <p:spPr>
          <a:xfrm>
            <a:off x="657369" y="2647585"/>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sp>
        <p:nvSpPr>
          <p:cNvPr id="50" name="Rectangle 49"/>
          <p:cNvSpPr/>
          <p:nvPr/>
        </p:nvSpPr>
        <p:spPr>
          <a:xfrm>
            <a:off x="5977217" y="3890911"/>
            <a:ext cx="237566" cy="369332"/>
          </a:xfrm>
          <a:prstGeom prst="rect">
            <a:avLst/>
          </a:prstGeom>
        </p:spPr>
        <p:txBody>
          <a:bodyPr wrap="none">
            <a:spAutoFit/>
          </a:bodyPr>
          <a:lstStyle/>
          <a:p>
            <a:r>
              <a:rPr lang="fr-FR" dirty="0"/>
              <a:t> </a:t>
            </a:r>
          </a:p>
        </p:txBody>
      </p:sp>
      <p:sp>
        <p:nvSpPr>
          <p:cNvPr id="54" name="ZoneTexte 53"/>
          <p:cNvSpPr txBox="1"/>
          <p:nvPr/>
        </p:nvSpPr>
        <p:spPr>
          <a:xfrm>
            <a:off x="671550" y="2923734"/>
            <a:ext cx="11166031" cy="1077218"/>
          </a:xfrm>
          <a:prstGeom prst="rect">
            <a:avLst/>
          </a:prstGeom>
          <a:noFill/>
        </p:spPr>
        <p:txBody>
          <a:bodyPr wrap="square" rtlCol="0">
            <a:spAutoFit/>
          </a:bodyPr>
          <a:lstStyle/>
          <a:p>
            <a:pPr algn="just">
              <a:defRPr/>
            </a:pPr>
            <a:r>
              <a:rPr lang="fr-FR" sz="1600" dirty="0">
                <a:hlinkClick r:id="rId3"/>
              </a:rPr>
              <a:t>Avis CT HAS 07/12/2011 </a:t>
            </a:r>
            <a:endParaRPr lang="fr-FR" sz="1600" dirty="0"/>
          </a:p>
          <a:p>
            <a:pPr algn="just">
              <a:defRPr/>
            </a:pPr>
            <a:r>
              <a:rPr lang="fr-FR" sz="1600" dirty="0"/>
              <a:t>Le Ginkgo biloba n’a pas démontré sa capacité à améliorer l’autonomie de vie des personnes âgées, ni à réduire la morbi-mortalité de ces patients. Il n’a pas été trouvé de recommandation (européenne ou internationale) préconisant la prescription de cette spécialité dans cette prise en charge</a:t>
            </a:r>
            <a:r>
              <a:rPr lang="fr-FR" sz="1600" i="1" dirty="0"/>
              <a:t>.</a:t>
            </a:r>
            <a:endParaRPr lang="fr-FR" sz="1600" dirty="0"/>
          </a:p>
        </p:txBody>
      </p:sp>
      <p:pic>
        <p:nvPicPr>
          <p:cNvPr id="2" name="Image 1"/>
          <p:cNvPicPr>
            <a:picLocks noChangeAspect="1"/>
          </p:cNvPicPr>
          <p:nvPr/>
        </p:nvPicPr>
        <p:blipFill>
          <a:blip r:embed="rId4"/>
          <a:stretch>
            <a:fillRect/>
          </a:stretch>
        </p:blipFill>
        <p:spPr>
          <a:xfrm>
            <a:off x="128413" y="2563409"/>
            <a:ext cx="528956" cy="596852"/>
          </a:xfrm>
          <a:prstGeom prst="rect">
            <a:avLst/>
          </a:prstGeom>
        </p:spPr>
      </p:pic>
      <p:sp>
        <p:nvSpPr>
          <p:cNvPr id="36" name="Rectangle 35">
            <a:extLst>
              <a:ext uri="{FF2B5EF4-FFF2-40B4-BE49-F238E27FC236}">
                <a16:creationId xmlns:a16="http://schemas.microsoft.com/office/drawing/2014/main" id="{3D7EE8F7-4B14-4375-A206-4CF971978B4A}"/>
              </a:ext>
            </a:extLst>
          </p:cNvPr>
          <p:cNvSpPr/>
          <p:nvPr/>
        </p:nvSpPr>
        <p:spPr>
          <a:xfrm>
            <a:off x="670167" y="4396449"/>
            <a:ext cx="11279956" cy="1077218"/>
          </a:xfrm>
          <a:prstGeom prst="rect">
            <a:avLst/>
          </a:prstGeom>
        </p:spPr>
        <p:txBody>
          <a:bodyPr wrap="square">
            <a:spAutoFit/>
          </a:bodyPr>
          <a:lstStyle/>
          <a:p>
            <a:pPr algn="just">
              <a:defRPr/>
            </a:pPr>
            <a:r>
              <a:rPr lang="fr-FR" sz="1600" dirty="0"/>
              <a:t>Le Ginkgo biloba, utilisé dans les troubles cognitifs des patients âgés, n’a pas d’efficacité démontrée au-delà de celle d’un placebo, mais expose les patients à des hémorragies, des troubles digestifs ou cutanés, des convulsions, des réactions d’hypersensibilité, et peut-être des troubles du rythme cardiaque </a:t>
            </a:r>
            <a:r>
              <a:rPr lang="fr-FR" sz="1600" i="1" dirty="0"/>
              <a:t>(</a:t>
            </a:r>
            <a:r>
              <a:rPr lang="fr-FR" sz="1600" i="1" dirty="0">
                <a:hlinkClick r:id="rId5"/>
              </a:rPr>
              <a:t>Ginkgo biloba (</a:t>
            </a:r>
            <a:r>
              <a:rPr lang="fr-FR" sz="1600" i="1" dirty="0" err="1">
                <a:hlinkClick r:id="rId5"/>
              </a:rPr>
              <a:t>Tanakan</a:t>
            </a:r>
            <a:r>
              <a:rPr lang="fr-FR" sz="1600" i="1" dirty="0">
                <a:hlinkClick r:id="rId5"/>
              </a:rPr>
              <a:t>® ou autre) - un médicament à écarter des soins</a:t>
            </a:r>
            <a:r>
              <a:rPr lang="fr-FR" sz="1600" i="1" dirty="0"/>
              <a:t>, Prescrire décembre 2022)</a:t>
            </a:r>
            <a:endParaRPr lang="fr-FR" sz="1600" dirty="0"/>
          </a:p>
        </p:txBody>
      </p:sp>
      <p:sp>
        <p:nvSpPr>
          <p:cNvPr id="41" name="ZoneTexte 40">
            <a:extLst>
              <a:ext uri="{FF2B5EF4-FFF2-40B4-BE49-F238E27FC236}">
                <a16:creationId xmlns:a16="http://schemas.microsoft.com/office/drawing/2014/main" id="{202E4231-AE50-4EC1-8AFB-E8FEA137131B}"/>
              </a:ext>
            </a:extLst>
          </p:cNvPr>
          <p:cNvSpPr txBox="1"/>
          <p:nvPr/>
        </p:nvSpPr>
        <p:spPr bwMode="auto">
          <a:xfrm>
            <a:off x="670167" y="4075096"/>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 : </a:t>
            </a:r>
            <a:endParaRPr lang="fr-FR" dirty="0">
              <a:solidFill>
                <a:srgbClr val="000099"/>
              </a:solidFill>
            </a:endParaRPr>
          </a:p>
        </p:txBody>
      </p:sp>
      <p:pic>
        <p:nvPicPr>
          <p:cNvPr id="42" name="Graphique 41" descr="Avertissement">
            <a:extLst>
              <a:ext uri="{FF2B5EF4-FFF2-40B4-BE49-F238E27FC236}">
                <a16:creationId xmlns:a16="http://schemas.microsoft.com/office/drawing/2014/main" id="{B0C95F19-CA4A-48E9-ABE8-8774D388147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bwMode="auto">
          <a:xfrm>
            <a:off x="159263" y="3890911"/>
            <a:ext cx="510904" cy="510904"/>
          </a:xfrm>
          <a:prstGeom prst="rect">
            <a:avLst/>
          </a:prstGeom>
        </p:spPr>
      </p:pic>
      <p:pic>
        <p:nvPicPr>
          <p:cNvPr id="43" name="Image 42">
            <a:hlinkClick r:id="rId8" action="ppaction://hlinksldjump"/>
            <a:extLst>
              <a:ext uri="{FF2B5EF4-FFF2-40B4-BE49-F238E27FC236}">
                <a16:creationId xmlns:a16="http://schemas.microsoft.com/office/drawing/2014/main" id="{40D6246E-1B4E-4000-834A-239EBEAC89CB}"/>
              </a:ext>
            </a:extLst>
          </p:cNvPr>
          <p:cNvPicPr>
            <a:picLocks noChangeAspect="1"/>
          </p:cNvPicPr>
          <p:nvPr/>
        </p:nvPicPr>
        <p:blipFill>
          <a:blip r:embed="rId9"/>
          <a:stretch>
            <a:fillRect/>
          </a:stretch>
        </p:blipFill>
        <p:spPr bwMode="auto">
          <a:xfrm>
            <a:off x="11480049" y="6083686"/>
            <a:ext cx="628651" cy="774314"/>
          </a:xfrm>
          <a:prstGeom prst="rect">
            <a:avLst/>
          </a:prstGeom>
        </p:spPr>
      </p:pic>
      <p:sp>
        <p:nvSpPr>
          <p:cNvPr id="44" name="Rectangle 43">
            <a:extLst>
              <a:ext uri="{FF2B5EF4-FFF2-40B4-BE49-F238E27FC236}">
                <a16:creationId xmlns:a16="http://schemas.microsoft.com/office/drawing/2014/main" id="{EA5BEFD2-9868-453A-A754-54B4E6F2F87A}"/>
              </a:ext>
            </a:extLst>
          </p:cNvPr>
          <p:cNvSpPr/>
          <p:nvPr/>
        </p:nvSpPr>
        <p:spPr bwMode="auto">
          <a:xfrm>
            <a:off x="3867429" y="918898"/>
            <a:ext cx="4552849"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pt-BR" sz="1600" dirty="0">
                <a:solidFill>
                  <a:srgbClr val="000000"/>
                </a:solidFill>
                <a:latin typeface="Calibri" panose="020F0502020204030204" pitchFamily="34" charset="0"/>
              </a:rPr>
              <a:t>N06DX02,</a:t>
            </a:r>
            <a:r>
              <a:rPr lang="pt-BR" sz="1600" dirty="0"/>
              <a:t> Médicaments de la démence </a:t>
            </a:r>
            <a:endParaRPr lang="fr-FR" sz="1600" dirty="0"/>
          </a:p>
        </p:txBody>
      </p:sp>
    </p:spTree>
    <p:extLst>
      <p:ext uri="{BB962C8B-B14F-4D97-AF65-F5344CB8AC3E}">
        <p14:creationId xmlns:p14="http://schemas.microsoft.com/office/powerpoint/2010/main" val="4072590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ACIDE SALICYLIQUE/ACIDE BORIQUE/ACIDE BENZOIQUE</a:t>
            </a:r>
          </a:p>
          <a:p>
            <a:r>
              <a:rPr lang="fr-FR" b="1" dirty="0" err="1"/>
              <a:t>Glyco</a:t>
            </a:r>
            <a:r>
              <a:rPr lang="fr-FR" b="1" dirty="0"/>
              <a:t> </a:t>
            </a:r>
            <a:r>
              <a:rPr lang="fr-FR" b="1" dirty="0" err="1"/>
              <a:t>thymoline</a:t>
            </a:r>
            <a:r>
              <a:rPr lang="fr-FR" b="1" dirty="0"/>
              <a:t>® 55 solution buccale</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15</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319284" y="3296938"/>
            <a:ext cx="10730169" cy="1323439"/>
          </a:xfrm>
          <a:prstGeom prst="rect">
            <a:avLst/>
          </a:prstGeom>
          <a:noFill/>
        </p:spPr>
        <p:txBody>
          <a:bodyPr wrap="square" rtlCol="0">
            <a:spAutoFit/>
          </a:bodyPr>
          <a:lstStyle/>
          <a:p>
            <a:pPr algn="just"/>
            <a:r>
              <a:rPr lang="fr-FR" sz="1600" dirty="0"/>
              <a:t>Les bains de bouche sont indiqués dans le traitement local d’appoint des infections de la cavité buccale et les soins postopératoires en stomatologie.</a:t>
            </a:r>
          </a:p>
          <a:p>
            <a:pPr algn="just"/>
            <a:endParaRPr lang="fr-FR" sz="1600" dirty="0"/>
          </a:p>
          <a:p>
            <a:pPr algn="just"/>
            <a:r>
              <a:rPr lang="fr-FR" sz="1600" dirty="0"/>
              <a:t>En l’absence de donnée clinique de niveau de preuve suffisant, le rapport efficacité/effets indésirables ne peut être établi. </a:t>
            </a:r>
          </a:p>
          <a:p>
            <a:pPr algn="just"/>
            <a:endParaRPr lang="fr-FR" sz="1600" dirty="0"/>
          </a:p>
        </p:txBody>
      </p:sp>
      <p:sp>
        <p:nvSpPr>
          <p:cNvPr id="3" name="Rectangle 2">
            <a:extLst>
              <a:ext uri="{FF2B5EF4-FFF2-40B4-BE49-F238E27FC236}">
                <a16:creationId xmlns:a16="http://schemas.microsoft.com/office/drawing/2014/main" id="{AA350357-20B5-4DAC-B216-2A246151B857}"/>
              </a:ext>
            </a:extLst>
          </p:cNvPr>
          <p:cNvSpPr/>
          <p:nvPr/>
        </p:nvSpPr>
        <p:spPr>
          <a:xfrm>
            <a:off x="425208" y="1665736"/>
            <a:ext cx="5929828" cy="369332"/>
          </a:xfrm>
          <a:prstGeom prst="rect">
            <a:avLst/>
          </a:prstGeom>
          <a:noFill/>
          <a:ln w="19050">
            <a:solidFill>
              <a:srgbClr val="FF00FF"/>
            </a:solidFill>
          </a:ln>
        </p:spPr>
        <p:txBody>
          <a:bodyPr wrap="square" rtlCol="0">
            <a:spAutoFit/>
          </a:bodyPr>
          <a:lstStyle/>
          <a:p>
            <a:pPr algn="just"/>
            <a:r>
              <a:rPr lang="fr-FR" sz="1600" dirty="0"/>
              <a:t>Traitement local d’appoint des affections de la cavité buccale</a:t>
            </a:r>
          </a:p>
        </p:txBody>
      </p:sp>
      <p:sp>
        <p:nvSpPr>
          <p:cNvPr id="38" name="ZoneTexte 37">
            <a:extLst>
              <a:ext uri="{FF2B5EF4-FFF2-40B4-BE49-F238E27FC236}">
                <a16:creationId xmlns:a16="http://schemas.microsoft.com/office/drawing/2014/main" id="{67030B44-0F4C-47E6-A908-DDDAD518D32B}"/>
              </a:ext>
            </a:extLst>
          </p:cNvPr>
          <p:cNvSpPr txBox="1"/>
          <p:nvPr/>
        </p:nvSpPr>
        <p:spPr bwMode="auto">
          <a:xfrm>
            <a:off x="890126" y="2290935"/>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75F9B4C3-6090-4CF6-AEF0-573763F7FF7D}"/>
              </a:ext>
            </a:extLst>
          </p:cNvPr>
          <p:cNvPicPr>
            <a:picLocks noChangeAspect="1"/>
          </p:cNvPicPr>
          <p:nvPr/>
        </p:nvPicPr>
        <p:blipFill>
          <a:blip r:embed="rId4"/>
          <a:stretch>
            <a:fillRect/>
          </a:stretch>
        </p:blipFill>
        <p:spPr bwMode="auto">
          <a:xfrm>
            <a:off x="361170" y="2206759"/>
            <a:ext cx="528956" cy="596852"/>
          </a:xfrm>
          <a:prstGeom prst="rect">
            <a:avLst/>
          </a:prstGeom>
        </p:spPr>
      </p:pic>
      <p:sp>
        <p:nvSpPr>
          <p:cNvPr id="36" name="Rectangle 35">
            <a:extLst>
              <a:ext uri="{FF2B5EF4-FFF2-40B4-BE49-F238E27FC236}">
                <a16:creationId xmlns:a16="http://schemas.microsoft.com/office/drawing/2014/main" id="{4FB5DA1E-A675-4D76-95AF-0283103C3E41}"/>
              </a:ext>
            </a:extLst>
          </p:cNvPr>
          <p:cNvSpPr/>
          <p:nvPr/>
        </p:nvSpPr>
        <p:spPr>
          <a:xfrm>
            <a:off x="319284" y="2863450"/>
            <a:ext cx="2481770" cy="369332"/>
          </a:xfrm>
          <a:prstGeom prst="rect">
            <a:avLst/>
          </a:prstGeom>
        </p:spPr>
        <p:txBody>
          <a:bodyPr wrap="none">
            <a:spAutoFit/>
          </a:bodyPr>
          <a:lstStyle/>
          <a:p>
            <a:pPr algn="just"/>
            <a:r>
              <a:rPr lang="fr-FR" dirty="0">
                <a:hlinkClick r:id="rId5"/>
              </a:rPr>
              <a:t>Avis CT HAS (9/03/2011)</a:t>
            </a:r>
            <a:endParaRPr lang="fr-FR" dirty="0"/>
          </a:p>
        </p:txBody>
      </p:sp>
      <p:sp>
        <p:nvSpPr>
          <p:cNvPr id="40" name="Rectangle 39">
            <a:extLst>
              <a:ext uri="{FF2B5EF4-FFF2-40B4-BE49-F238E27FC236}">
                <a16:creationId xmlns:a16="http://schemas.microsoft.com/office/drawing/2014/main" id="{729F86B0-DBB5-43B0-99BF-FBD755AB23E5}"/>
              </a:ext>
            </a:extLst>
          </p:cNvPr>
          <p:cNvSpPr/>
          <p:nvPr/>
        </p:nvSpPr>
        <p:spPr bwMode="auto">
          <a:xfrm>
            <a:off x="3007073" y="870863"/>
            <a:ext cx="6096000" cy="338554"/>
          </a:xfrm>
          <a:prstGeom prst="rect">
            <a:avLst/>
          </a:prstGeom>
        </p:spPr>
        <p:txBody>
          <a:bodyPr>
            <a:spAutoFit/>
          </a:bodyPr>
          <a:lstStyle/>
          <a:p>
            <a:pPr algn="ct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A01AB11, Préparations stomatologiques</a:t>
            </a:r>
            <a:endParaRPr lang="fr-FR" sz="1600" dirty="0">
              <a:effectLst>
                <a:outerShdw blurRad="38100" dist="38100" dir="2700000" algn="tl">
                  <a:srgbClr val="000000">
                    <a:alpha val="43137"/>
                  </a:srgbClr>
                </a:outerShdw>
              </a:effectLst>
            </a:endParaRPr>
          </a:p>
        </p:txBody>
      </p:sp>
      <p:pic>
        <p:nvPicPr>
          <p:cNvPr id="41" name="Image 40">
            <a:hlinkClick r:id="rId6" action="ppaction://hlinksldjump"/>
            <a:extLst>
              <a:ext uri="{FF2B5EF4-FFF2-40B4-BE49-F238E27FC236}">
                <a16:creationId xmlns:a16="http://schemas.microsoft.com/office/drawing/2014/main" id="{41B7CA7C-444D-4536-BE2F-4FC9C98BF2CE}"/>
              </a:ext>
            </a:extLst>
          </p:cNvPr>
          <p:cNvPicPr>
            <a:picLocks noChangeAspect="1"/>
          </p:cNvPicPr>
          <p:nvPr/>
        </p:nvPicPr>
        <p:blipFill>
          <a:blip r:embed="rId7"/>
          <a:stretch>
            <a:fillRect/>
          </a:stretch>
        </p:blipFill>
        <p:spPr bwMode="auto">
          <a:xfrm>
            <a:off x="11480049" y="6083686"/>
            <a:ext cx="628651" cy="774314"/>
          </a:xfrm>
          <a:prstGeom prst="rect">
            <a:avLst/>
          </a:prstGeom>
        </p:spPr>
      </p:pic>
      <p:pic>
        <p:nvPicPr>
          <p:cNvPr id="43" name="Image 42">
            <a:extLst>
              <a:ext uri="{FF2B5EF4-FFF2-40B4-BE49-F238E27FC236}">
                <a16:creationId xmlns:a16="http://schemas.microsoft.com/office/drawing/2014/main" id="{761B18B0-E713-408A-894C-41FBBF28992F}"/>
              </a:ext>
            </a:extLst>
          </p:cNvPr>
          <p:cNvPicPr>
            <a:picLocks noChangeAspect="1"/>
          </p:cNvPicPr>
          <p:nvPr/>
        </p:nvPicPr>
        <p:blipFill>
          <a:blip r:embed="rId8"/>
          <a:stretch>
            <a:fillRect/>
          </a:stretch>
        </p:blipFill>
        <p:spPr bwMode="auto">
          <a:xfrm>
            <a:off x="361170" y="4487127"/>
            <a:ext cx="432047" cy="684362"/>
          </a:xfrm>
          <a:prstGeom prst="rect">
            <a:avLst/>
          </a:prstGeom>
        </p:spPr>
      </p:pic>
      <p:sp>
        <p:nvSpPr>
          <p:cNvPr id="44" name="ZoneTexte 43">
            <a:extLst>
              <a:ext uri="{FF2B5EF4-FFF2-40B4-BE49-F238E27FC236}">
                <a16:creationId xmlns:a16="http://schemas.microsoft.com/office/drawing/2014/main" id="{00C0D147-66B0-4E7C-8D67-4C4845D08884}"/>
              </a:ext>
            </a:extLst>
          </p:cNvPr>
          <p:cNvSpPr txBox="1"/>
          <p:nvPr/>
        </p:nvSpPr>
        <p:spPr bwMode="auto">
          <a:xfrm>
            <a:off x="835103" y="4622457"/>
            <a:ext cx="9250842"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a:t>
            </a:r>
          </a:p>
          <a:p>
            <a:pPr>
              <a:defRPr/>
            </a:pPr>
            <a:r>
              <a:rPr lang="fr-FR" sz="1600" b="1" i="1" dirty="0">
                <a:hlinkClick r:id="rId9" action="ppaction://hlinksldjump"/>
              </a:rPr>
              <a:t>Consulter les alternatives</a:t>
            </a:r>
            <a:endParaRPr lang="fr-FR" sz="1600" b="1" i="1" dirty="0"/>
          </a:p>
        </p:txBody>
      </p:sp>
    </p:spTree>
    <p:extLst>
      <p:ext uri="{BB962C8B-B14F-4D97-AF65-F5344CB8AC3E}">
        <p14:creationId xmlns:p14="http://schemas.microsoft.com/office/powerpoint/2010/main" val="28332297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3" name="Rectangle 6">
            <a:extLst>
              <a:ext uri="{FF2B5EF4-FFF2-40B4-BE49-F238E27FC236}">
                <a16:creationId xmlns:a16="http://schemas.microsoft.com/office/drawing/2014/main" id="{309BB270-F41C-467A-AF54-3D89571D8759}"/>
              </a:ext>
            </a:extLst>
          </p:cNvPr>
          <p:cNvSpPr/>
          <p:nvPr/>
        </p:nvSpPr>
        <p:spPr bwMode="auto">
          <a:xfrm>
            <a:off x="0" y="66712"/>
            <a:ext cx="12191997" cy="798433"/>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GINKGO BILOBA</a:t>
            </a:r>
          </a:p>
          <a:p>
            <a:r>
              <a:rPr lang="fr-FR" b="1" dirty="0">
                <a:solidFill>
                  <a:schemeClr val="bg1"/>
                </a:solidFill>
              </a:rPr>
              <a:t>Ginkgo®, </a:t>
            </a:r>
            <a:r>
              <a:rPr lang="fr-FR" b="1" dirty="0" err="1">
                <a:solidFill>
                  <a:schemeClr val="bg1"/>
                </a:solidFill>
              </a:rPr>
              <a:t>Ginkogink</a:t>
            </a:r>
            <a:r>
              <a:rPr lang="fr-FR" b="1" dirty="0">
                <a:solidFill>
                  <a:schemeClr val="bg1"/>
                </a:solidFill>
              </a:rPr>
              <a:t>®, </a:t>
            </a:r>
            <a:r>
              <a:rPr lang="fr-FR" b="1" dirty="0" err="1">
                <a:solidFill>
                  <a:schemeClr val="bg1"/>
                </a:solidFill>
              </a:rPr>
              <a:t>Tanakan</a:t>
            </a:r>
            <a:r>
              <a:rPr lang="fr-FR" b="1" dirty="0">
                <a:solidFill>
                  <a:schemeClr val="bg1"/>
                </a:solidFill>
              </a:rPr>
              <a:t>®, </a:t>
            </a:r>
            <a:r>
              <a:rPr lang="fr-FR" b="1" dirty="0" err="1">
                <a:solidFill>
                  <a:schemeClr val="bg1"/>
                </a:solidFill>
              </a:rPr>
              <a:t>Vitalogink</a:t>
            </a:r>
            <a:r>
              <a:rPr lang="fr-FR" b="1" dirty="0">
                <a:solidFill>
                  <a:schemeClr val="bg1"/>
                </a:solidFill>
              </a:rPr>
              <a:t>®</a:t>
            </a:r>
            <a:endParaRPr lang="fr-FR" b="1" dirty="0"/>
          </a:p>
        </p:txBody>
      </p:sp>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150</a:t>
            </a:fld>
            <a:endParaRPr lang="fr-FR"/>
          </a:p>
        </p:txBody>
      </p:sp>
      <p:sp>
        <p:nvSpPr>
          <p:cNvPr id="3" name="ZoneTexte 2"/>
          <p:cNvSpPr txBox="1"/>
          <p:nvPr/>
        </p:nvSpPr>
        <p:spPr>
          <a:xfrm>
            <a:off x="780356" y="1902324"/>
            <a:ext cx="10978301" cy="3277820"/>
          </a:xfrm>
          <a:prstGeom prst="rect">
            <a:avLst/>
          </a:prstGeom>
          <a:noFill/>
        </p:spPr>
        <p:txBody>
          <a:bodyPr wrap="square" rtlCol="0">
            <a:spAutoFit/>
          </a:bodyPr>
          <a:lstStyle/>
          <a:p>
            <a:pPr marL="285750" indent="-285750" algn="just">
              <a:spcAft>
                <a:spcPts val="600"/>
              </a:spcAft>
              <a:buFont typeface="Arial" panose="020B0604020202020204" pitchFamily="34" charset="0"/>
              <a:buChar char="•"/>
              <a:defRPr/>
            </a:pPr>
            <a:r>
              <a:rPr lang="fr-FR" sz="1600" b="1" i="1" u="sng" dirty="0"/>
              <a:t>Troubles cognitifs du sujet âgé</a:t>
            </a:r>
          </a:p>
          <a:p>
            <a:pPr algn="just">
              <a:spcAft>
                <a:spcPts val="600"/>
              </a:spcAft>
              <a:defRPr/>
            </a:pPr>
            <a:r>
              <a:rPr lang="fr-FR" sz="1600" dirty="0"/>
              <a:t>La prise en charge des patients doit débuter par l’établissement d’un diagnostic spécialisé visant à distinguer un déclin des fonctions cognitives et </a:t>
            </a:r>
            <a:r>
              <a:rPr lang="fr-FR" sz="1600" dirty="0" err="1"/>
              <a:t>neuro-sensorielles</a:t>
            </a:r>
            <a:r>
              <a:rPr lang="fr-FR" sz="1600" dirty="0"/>
              <a:t> lié au vieillissement d’une démence ou d’un trouble isolé de la mémoire. Il convient de repérer et de traiter toute pathologie pouvant être à l’origine de ces troubles, par exemple une cause iatrogène (notamment la prescription de psychotropes, fréquente dans cette classe d’âge), un épisode dépressif ou une maladie neurologique</a:t>
            </a:r>
            <a:r>
              <a:rPr lang="fr-FR" sz="1600" dirty="0" smtClean="0"/>
              <a:t>. Un </a:t>
            </a:r>
            <a:r>
              <a:rPr lang="fr-FR" sz="1600" dirty="0"/>
              <a:t>des objectifs du traitement est de limiter, voire de retarder la perte d’autonomie. Il est primordial de porter une attention particulière aux conditions sociales dans lesquelles la personne âgée vit et affronte son handicap.</a:t>
            </a:r>
          </a:p>
          <a:p>
            <a:pPr algn="just">
              <a:spcAft>
                <a:spcPts val="600"/>
              </a:spcAft>
              <a:defRPr/>
            </a:pPr>
            <a:r>
              <a:rPr lang="fr-FR" sz="1600" dirty="0"/>
              <a:t> La rééducation cognitive incluant des exercices de stimulation de la mémoire peut être utile dans la prise en charge des troubles de la mémoire. Les troubles sensoriels relèvent de la rééducation, d’appareillages (dont des prothèses), voire de la chirurgie (</a:t>
            </a:r>
            <a:r>
              <a:rPr lang="fr-FR" sz="1600" i="1" dirty="0">
                <a:hlinkClick r:id="rId2"/>
              </a:rPr>
              <a:t>avis CT HAS 07/12/2011</a:t>
            </a:r>
            <a:r>
              <a:rPr lang="fr-FR" sz="1600" i="1" dirty="0"/>
              <a:t>).</a:t>
            </a:r>
            <a:endParaRPr lang="fr-FR" sz="1600" dirty="0"/>
          </a:p>
          <a:p>
            <a:pPr algn="just">
              <a:defRPr/>
            </a:pPr>
            <a:r>
              <a:rPr lang="fr-FR" sz="1600" dirty="0"/>
              <a:t>On ne connaît pas de médicament avec une balance bénéfices-risques favorable dans ces situations </a:t>
            </a:r>
            <a:r>
              <a:rPr lang="fr-FR" sz="1600" i="1" dirty="0"/>
              <a:t>(</a:t>
            </a:r>
            <a:r>
              <a:rPr lang="fr-FR" sz="1600" i="1" dirty="0">
                <a:hlinkClick r:id="rId3"/>
              </a:rPr>
              <a:t>Ginkgo biloba (</a:t>
            </a:r>
            <a:r>
              <a:rPr lang="fr-FR" sz="1600" i="1" dirty="0" err="1">
                <a:hlinkClick r:id="rId3"/>
              </a:rPr>
              <a:t>Tanakan</a:t>
            </a:r>
            <a:r>
              <a:rPr lang="fr-FR" sz="1600" i="1" dirty="0">
                <a:hlinkClick r:id="rId3"/>
              </a:rPr>
              <a:t>® ou autre) - un médicament à écarter des soins</a:t>
            </a:r>
            <a:r>
              <a:rPr lang="fr-FR" sz="1600" i="1" dirty="0"/>
              <a:t>, Prescrire décembre 2022).</a:t>
            </a:r>
            <a:endParaRPr lang="fr-FR" sz="1600" dirty="0"/>
          </a:p>
        </p:txBody>
      </p:sp>
      <p:sp>
        <p:nvSpPr>
          <p:cNvPr id="39" name="ZoneTexte 38"/>
          <p:cNvSpPr txBox="1"/>
          <p:nvPr/>
        </p:nvSpPr>
        <p:spPr bwMode="auto">
          <a:xfrm>
            <a:off x="780356" y="1532992"/>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2" name="Image 1"/>
          <p:cNvPicPr>
            <a:picLocks noChangeAspect="1"/>
          </p:cNvPicPr>
          <p:nvPr/>
        </p:nvPicPr>
        <p:blipFill>
          <a:blip r:embed="rId4"/>
          <a:stretch>
            <a:fillRect/>
          </a:stretch>
        </p:blipFill>
        <p:spPr>
          <a:xfrm>
            <a:off x="276300" y="1388976"/>
            <a:ext cx="432047" cy="684362"/>
          </a:xfrm>
          <a:prstGeom prst="rect">
            <a:avLst/>
          </a:prstGeom>
        </p:spPr>
      </p:pic>
      <p:sp>
        <p:nvSpPr>
          <p:cNvPr id="41"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2"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3"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4"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5"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46"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7" name="Connecteur droit 61"/>
          <p:cNvCxnSpPr>
            <a:cxnSpLocks/>
            <a:stCxn id="44"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8" name="Connecteur droit 62"/>
          <p:cNvCxnSpPr>
            <a:cxnSpLocks/>
            <a:endCxn id="43"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9"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0" name="Connecteur droit 64"/>
          <p:cNvCxnSpPr>
            <a:cxnSpLocks/>
            <a:endCxn id="44"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1" name="Connecteur droit 65"/>
          <p:cNvCxnSpPr>
            <a:cxnSpLocks/>
            <a:endCxn id="42"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2"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53"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4"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5"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6"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7"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58" name="Connecteur droit 73"/>
          <p:cNvCxnSpPr>
            <a:cxnSpLocks/>
            <a:endCxn id="6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9" name="Connecteur droit 74"/>
          <p:cNvCxnSpPr>
            <a:cxnSpLocks/>
            <a:stCxn id="57" idx="7"/>
            <a:endCxn id="6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0" name="Connecteur droit 75"/>
          <p:cNvCxnSpPr>
            <a:cxnSpLocks/>
            <a:stCxn id="57" idx="6"/>
            <a:endCxn id="56"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1"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2" name="Connecteur droit 77"/>
          <p:cNvCxnSpPr>
            <a:cxnSpLocks/>
            <a:stCxn id="55" idx="6"/>
            <a:endCxn id="57"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3" name="Connecteur droit 78"/>
          <p:cNvCxnSpPr>
            <a:cxnSpLocks/>
            <a:endCxn id="54"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6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5" name="Connecteur droit 88"/>
          <p:cNvCxnSpPr>
            <a:cxnSpLocks/>
            <a:endCxn id="53"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6" name="Connecteur droit 91"/>
          <p:cNvCxnSpPr>
            <a:cxnSpLocks/>
            <a:stCxn id="56" idx="7"/>
            <a:endCxn id="6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7" name="Connecteur droit 98"/>
          <p:cNvCxnSpPr>
            <a:cxnSpLocks/>
            <a:stCxn id="42"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68"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9" name="Connecteur droit 102"/>
          <p:cNvCxnSpPr>
            <a:cxnSpLocks/>
            <a:endCxn id="55"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0" name="Connecteur droit 104"/>
          <p:cNvCxnSpPr>
            <a:cxnSpLocks/>
            <a:endCxn id="54"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72" name="Image 71"/>
          <p:cNvPicPr>
            <a:picLocks noChangeAspect="1"/>
          </p:cNvPicPr>
          <p:nvPr/>
        </p:nvPicPr>
        <p:blipFill>
          <a:blip r:embed="rId5"/>
          <a:stretch/>
        </p:blipFill>
        <p:spPr bwMode="auto">
          <a:xfrm>
            <a:off x="10452180" y="1059985"/>
            <a:ext cx="1614485" cy="1229360"/>
          </a:xfrm>
          <a:prstGeom prst="rect">
            <a:avLst/>
          </a:prstGeom>
        </p:spPr>
      </p:pic>
      <p:pic>
        <p:nvPicPr>
          <p:cNvPr id="38" name="Image 37">
            <a:hlinkClick r:id="rId6" action="ppaction://hlinksldjump"/>
            <a:extLst>
              <a:ext uri="{FF2B5EF4-FFF2-40B4-BE49-F238E27FC236}">
                <a16:creationId xmlns:a16="http://schemas.microsoft.com/office/drawing/2014/main" id="{B2BAA607-A1EE-4FEA-BD57-12CEBED32A6D}"/>
              </a:ext>
            </a:extLst>
          </p:cNvPr>
          <p:cNvPicPr>
            <a:picLocks noChangeAspect="1"/>
          </p:cNvPicPr>
          <p:nvPr/>
        </p:nvPicPr>
        <p:blipFill>
          <a:blip r:embed="rId7"/>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86278969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2035725"/>
            <a:ext cx="12192000" cy="181365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solidFill>
                  <a:schemeClr val="bg1"/>
                </a:solidFill>
              </a:rPr>
              <a:t>Système respiratoire</a:t>
            </a:r>
            <a:endParaRPr sz="2400" dirty="0">
              <a:solidFill>
                <a:schemeClr val="bg1"/>
              </a:solidFill>
            </a:endParaRPr>
          </a:p>
        </p:txBody>
      </p:sp>
      <p:sp>
        <p:nvSpPr>
          <p:cNvPr id="5" name="Rectangle 8"/>
          <p:cNvSpPr/>
          <p:nvPr/>
        </p:nvSpPr>
        <p:spPr bwMode="auto">
          <a:xfrm>
            <a:off x="0" y="3906199"/>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151</a:t>
            </a:fld>
            <a:endParaRPr lang="fr-FR" dirty="0"/>
          </a:p>
        </p:txBody>
      </p:sp>
      <p:pic>
        <p:nvPicPr>
          <p:cNvPr id="37" name="Image 36"/>
          <p:cNvPicPr>
            <a:picLocks noChangeAspect="1"/>
          </p:cNvPicPr>
          <p:nvPr/>
        </p:nvPicPr>
        <p:blipFill>
          <a:blip r:embed="rId2"/>
          <a:stretch/>
        </p:blipFill>
        <p:spPr bwMode="auto">
          <a:xfrm>
            <a:off x="3660731" y="163269"/>
            <a:ext cx="1614488" cy="1229363"/>
          </a:xfrm>
          <a:prstGeom prst="rect">
            <a:avLst/>
          </a:prstGeom>
        </p:spPr>
      </p:pic>
      <p:pic>
        <p:nvPicPr>
          <p:cNvPr id="2" name="Image 1">
            <a:extLst>
              <a:ext uri="{FF2B5EF4-FFF2-40B4-BE49-F238E27FC236}">
                <a16:creationId xmlns:a16="http://schemas.microsoft.com/office/drawing/2014/main" id="{185F1A6C-405D-43AF-B1AA-A03923B7253E}"/>
              </a:ext>
            </a:extLst>
          </p:cNvPr>
          <p:cNvPicPr>
            <a:picLocks noChangeAspect="1"/>
          </p:cNvPicPr>
          <p:nvPr/>
        </p:nvPicPr>
        <p:blipFill>
          <a:blip r:embed="rId3"/>
          <a:stretch>
            <a:fillRect/>
          </a:stretch>
        </p:blipFill>
        <p:spPr>
          <a:xfrm>
            <a:off x="5615709" y="394182"/>
            <a:ext cx="2633700" cy="609653"/>
          </a:xfrm>
          <a:prstGeom prst="rect">
            <a:avLst/>
          </a:prstGeom>
        </p:spPr>
      </p:pic>
      <p:sp>
        <p:nvSpPr>
          <p:cNvPr id="3" name="ZoneTexte 2">
            <a:extLst>
              <a:ext uri="{FF2B5EF4-FFF2-40B4-BE49-F238E27FC236}">
                <a16:creationId xmlns:a16="http://schemas.microsoft.com/office/drawing/2014/main" id="{5872841C-CF69-4496-B089-816380F0641B}"/>
              </a:ext>
            </a:extLst>
          </p:cNvPr>
          <p:cNvSpPr txBox="1"/>
          <p:nvPr/>
        </p:nvSpPr>
        <p:spPr>
          <a:xfrm>
            <a:off x="636105" y="5053479"/>
            <a:ext cx="11400183" cy="646331"/>
          </a:xfrm>
          <a:prstGeom prst="rect">
            <a:avLst/>
          </a:prstGeom>
          <a:noFill/>
        </p:spPr>
        <p:txBody>
          <a:bodyPr wrap="square" numCol="2" rtlCol="0">
            <a:spAutoFit/>
          </a:bodyPr>
          <a:lstStyle/>
          <a:p>
            <a:pPr marL="285750" indent="-285750">
              <a:buFontTx/>
              <a:buChar char="-"/>
            </a:pPr>
            <a:endParaRPr lang="fr-FR" dirty="0"/>
          </a:p>
          <a:p>
            <a:pPr marL="285750" indent="-285750">
              <a:buFontTx/>
              <a:buChar char="-"/>
            </a:pPr>
            <a:endParaRPr lang="fr-FR" dirty="0"/>
          </a:p>
        </p:txBody>
      </p:sp>
      <p:sp>
        <p:nvSpPr>
          <p:cNvPr id="9" name="ZoneTexte 8">
            <a:extLst>
              <a:ext uri="{FF2B5EF4-FFF2-40B4-BE49-F238E27FC236}">
                <a16:creationId xmlns:a16="http://schemas.microsoft.com/office/drawing/2014/main" id="{15565049-32F3-4BC2-AD05-2F51D30F8B4B}"/>
              </a:ext>
            </a:extLst>
          </p:cNvPr>
          <p:cNvSpPr txBox="1"/>
          <p:nvPr/>
        </p:nvSpPr>
        <p:spPr bwMode="auto">
          <a:xfrm>
            <a:off x="298174" y="4492469"/>
            <a:ext cx="11904651" cy="1200329"/>
          </a:xfrm>
          <a:prstGeom prst="rect">
            <a:avLst/>
          </a:prstGeom>
          <a:noFill/>
        </p:spPr>
        <p:txBody>
          <a:bodyPr wrap="square" numCol="2" rtlCol="0">
            <a:spAutoFit/>
          </a:bodyPr>
          <a:lstStyle/>
          <a:p>
            <a:pPr marL="285750" indent="-285750">
              <a:buFontTx/>
              <a:buChar char="-"/>
            </a:pPr>
            <a:r>
              <a:rPr lang="fr-FR" dirty="0"/>
              <a:t>Décongestionnants et autres préparations à usage topique </a:t>
            </a:r>
          </a:p>
          <a:p>
            <a:pPr marL="285750" indent="-285750">
              <a:buFontTx/>
              <a:buChar char="-"/>
            </a:pPr>
            <a:r>
              <a:rPr lang="fr-FR" dirty="0"/>
              <a:t>Décongestionnants à usage systémique</a:t>
            </a:r>
          </a:p>
          <a:p>
            <a:pPr marL="285750" indent="-285750">
              <a:buFontTx/>
              <a:buChar char="-"/>
            </a:pPr>
            <a:r>
              <a:rPr lang="fr-FR" dirty="0"/>
              <a:t>Préparation pour la gorge</a:t>
            </a:r>
          </a:p>
          <a:p>
            <a:pPr marL="285750" indent="-285750">
              <a:buFontTx/>
              <a:buChar char="-"/>
            </a:pPr>
            <a:endParaRPr lang="fr-FR" dirty="0"/>
          </a:p>
          <a:p>
            <a:pPr marL="804863" indent="-285750">
              <a:buFontTx/>
              <a:buChar char="-"/>
            </a:pPr>
            <a:r>
              <a:rPr lang="fr-FR" dirty="0"/>
              <a:t>Expectorants</a:t>
            </a:r>
          </a:p>
          <a:p>
            <a:pPr marL="804863" indent="-285750">
              <a:buFontTx/>
              <a:buChar char="-"/>
            </a:pPr>
            <a:r>
              <a:rPr lang="fr-FR" dirty="0"/>
              <a:t>Autres associations anti-rhume</a:t>
            </a:r>
          </a:p>
          <a:p>
            <a:pPr marL="285750" indent="-285750">
              <a:buFontTx/>
              <a:buChar char="-"/>
            </a:pPr>
            <a:endParaRPr lang="fr-FR" dirty="0"/>
          </a:p>
          <a:p>
            <a:pPr marL="285750" indent="-285750">
              <a:buFontTx/>
              <a:buChar char="-"/>
            </a:pPr>
            <a:endParaRPr lang="fr-FR" dirty="0"/>
          </a:p>
        </p:txBody>
      </p:sp>
      <p:pic>
        <p:nvPicPr>
          <p:cNvPr id="10" name="Image 9">
            <a:hlinkClick r:id="rId4" action="ppaction://hlinksldjump"/>
            <a:extLst>
              <a:ext uri="{FF2B5EF4-FFF2-40B4-BE49-F238E27FC236}">
                <a16:creationId xmlns:a16="http://schemas.microsoft.com/office/drawing/2014/main" id="{60A37DC2-4BAC-45B7-B0DC-3C9B2842A8AE}"/>
              </a:ext>
            </a:extLst>
          </p:cNvPr>
          <p:cNvPicPr>
            <a:picLocks noChangeAspect="1"/>
          </p:cNvPicPr>
          <p:nvPr/>
        </p:nvPicPr>
        <p:blipFill>
          <a:blip r:embed="rId5"/>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21276347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152</a:t>
            </a:fld>
            <a:endParaRPr lang="fr-FR"/>
          </a:p>
        </p:txBody>
      </p:sp>
      <p:sp>
        <p:nvSpPr>
          <p:cNvPr id="36" name="ZoneTexte 109"/>
          <p:cNvSpPr/>
          <p:nvPr/>
        </p:nvSpPr>
        <p:spPr bwMode="auto">
          <a:xfrm>
            <a:off x="227200" y="983278"/>
            <a:ext cx="10141745"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9" name="Image 38"/>
          <p:cNvPicPr>
            <a:picLocks noChangeAspect="1"/>
          </p:cNvPicPr>
          <p:nvPr/>
        </p:nvPicPr>
        <p:blipFill>
          <a:blip r:embed="rId2"/>
          <a:stretch/>
        </p:blipFill>
        <p:spPr bwMode="auto">
          <a:xfrm>
            <a:off x="10452180" y="1059985"/>
            <a:ext cx="1614485" cy="1229360"/>
          </a:xfrm>
          <a:prstGeom prst="rect">
            <a:avLst/>
          </a:prstGeom>
        </p:spPr>
      </p:pic>
      <p:sp>
        <p:nvSpPr>
          <p:cNvPr id="40" name="Rectangle 6"/>
          <p:cNvSpPr/>
          <p:nvPr/>
        </p:nvSpPr>
        <p:spPr bwMode="auto">
          <a:xfrm>
            <a:off x="0" y="66713"/>
            <a:ext cx="12191997" cy="798614"/>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ACETYLCYSTEINE-BENZALKONIUM-TUAMINOHEPTANE</a:t>
            </a:r>
          </a:p>
          <a:p>
            <a:pPr>
              <a:defRPr/>
            </a:pPr>
            <a:r>
              <a:rPr lang="fr-FR" b="1" dirty="0" err="1">
                <a:solidFill>
                  <a:schemeClr val="bg1"/>
                </a:solidFill>
              </a:rPr>
              <a:t>Rhinofluimucil</a:t>
            </a:r>
            <a:r>
              <a:rPr lang="fr-FR" b="1" dirty="0">
                <a:solidFill>
                  <a:schemeClr val="bg1"/>
                </a:solidFill>
              </a:rPr>
              <a:t>®</a:t>
            </a:r>
            <a:endParaRPr lang="fr-FR" b="1" dirty="0"/>
          </a:p>
        </p:txBody>
      </p:sp>
      <p:sp>
        <p:nvSpPr>
          <p:cNvPr id="41"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2"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3"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4"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5"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46"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7" name="Connecteur droit 61"/>
          <p:cNvCxnSpPr>
            <a:cxnSpLocks/>
            <a:stCxn id="44"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8" name="Connecteur droit 62"/>
          <p:cNvCxnSpPr>
            <a:cxnSpLocks/>
            <a:endCxn id="43"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9"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0" name="Connecteur droit 64"/>
          <p:cNvCxnSpPr>
            <a:cxnSpLocks/>
            <a:endCxn id="44"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1" name="Connecteur droit 65"/>
          <p:cNvCxnSpPr>
            <a:cxnSpLocks/>
            <a:endCxn id="42"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2"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53"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4"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5"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6"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7"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58" name="Connecteur droit 73"/>
          <p:cNvCxnSpPr>
            <a:cxnSpLocks/>
            <a:endCxn id="6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9" name="Connecteur droit 74"/>
          <p:cNvCxnSpPr>
            <a:cxnSpLocks/>
            <a:stCxn id="57" idx="7"/>
            <a:endCxn id="6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0" name="Connecteur droit 75"/>
          <p:cNvCxnSpPr>
            <a:cxnSpLocks/>
            <a:stCxn id="57" idx="6"/>
            <a:endCxn id="56"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1"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2" name="Connecteur droit 77"/>
          <p:cNvCxnSpPr>
            <a:cxnSpLocks/>
            <a:stCxn id="55" idx="6"/>
            <a:endCxn id="57"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3" name="Connecteur droit 78"/>
          <p:cNvCxnSpPr>
            <a:cxnSpLocks/>
            <a:endCxn id="54"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6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5" name="Connecteur droit 88"/>
          <p:cNvCxnSpPr>
            <a:cxnSpLocks/>
            <a:endCxn id="53"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6" name="Connecteur droit 91"/>
          <p:cNvCxnSpPr>
            <a:cxnSpLocks/>
            <a:stCxn id="56" idx="7"/>
            <a:endCxn id="6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7" name="Connecteur droit 98"/>
          <p:cNvCxnSpPr>
            <a:cxnSpLocks/>
            <a:stCxn id="42"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68"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9" name="Connecteur droit 102"/>
          <p:cNvCxnSpPr>
            <a:cxnSpLocks/>
            <a:endCxn id="55"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0" name="Connecteur droit 104"/>
          <p:cNvCxnSpPr>
            <a:cxnSpLocks/>
            <a:endCxn id="54"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75" name="Image 74">
            <a:hlinkClick r:id="rId3" action="ppaction://hlinksldjump"/>
            <a:extLst>
              <a:ext uri="{FF2B5EF4-FFF2-40B4-BE49-F238E27FC236}">
                <a16:creationId xmlns:a16="http://schemas.microsoft.com/office/drawing/2014/main" id="{C17BD2A2-280F-40C7-8C16-3C06701878EF}"/>
              </a:ext>
            </a:extLst>
          </p:cNvPr>
          <p:cNvPicPr>
            <a:picLocks noChangeAspect="1"/>
          </p:cNvPicPr>
          <p:nvPr/>
        </p:nvPicPr>
        <p:blipFill>
          <a:blip r:embed="rId4"/>
          <a:stretch>
            <a:fillRect/>
          </a:stretch>
        </p:blipFill>
        <p:spPr bwMode="auto">
          <a:xfrm>
            <a:off x="11480049" y="6083686"/>
            <a:ext cx="628651" cy="774314"/>
          </a:xfrm>
          <a:prstGeom prst="rect">
            <a:avLst/>
          </a:prstGeom>
        </p:spPr>
      </p:pic>
      <p:sp>
        <p:nvSpPr>
          <p:cNvPr id="4" name="Rectangle 3">
            <a:extLst>
              <a:ext uri="{FF2B5EF4-FFF2-40B4-BE49-F238E27FC236}">
                <a16:creationId xmlns:a16="http://schemas.microsoft.com/office/drawing/2014/main" id="{EB695388-4B6F-4CF8-BA37-80A13D8DDAF9}"/>
              </a:ext>
            </a:extLst>
          </p:cNvPr>
          <p:cNvSpPr/>
          <p:nvPr/>
        </p:nvSpPr>
        <p:spPr>
          <a:xfrm>
            <a:off x="2632363" y="943332"/>
            <a:ext cx="8345050"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R01AB08,</a:t>
            </a:r>
            <a:r>
              <a:rPr lang="fr-FR" sz="1600" dirty="0"/>
              <a:t> Décongestionnants et autres préparations à usage topiques</a:t>
            </a:r>
          </a:p>
        </p:txBody>
      </p:sp>
      <p:sp>
        <p:nvSpPr>
          <p:cNvPr id="76" name="ZoneTexte 37">
            <a:extLst>
              <a:ext uri="{FF2B5EF4-FFF2-40B4-BE49-F238E27FC236}">
                <a16:creationId xmlns:a16="http://schemas.microsoft.com/office/drawing/2014/main" id="{7722821A-C9E3-4664-AE58-FCACAABE6BC7}"/>
              </a:ext>
            </a:extLst>
          </p:cNvPr>
          <p:cNvSpPr/>
          <p:nvPr/>
        </p:nvSpPr>
        <p:spPr bwMode="auto">
          <a:xfrm>
            <a:off x="276219" y="1492987"/>
            <a:ext cx="9701188" cy="584775"/>
          </a:xfrm>
          <a:prstGeom prst="rect">
            <a:avLst/>
          </a:prstGeom>
          <a:noFill/>
          <a:ln w="19050">
            <a:solidFill>
              <a:srgbClr val="FF00FF"/>
            </a:solidFill>
          </a:ln>
        </p:spPr>
        <p:txBody>
          <a:bodyPr wrap="square" rtlCol="0">
            <a:spAutoFit/>
          </a:bodyPr>
          <a:lstStyle/>
          <a:p>
            <a:pPr algn="just"/>
            <a:r>
              <a:rPr lang="fr-FR" sz="1600" dirty="0"/>
              <a:t>Traitement local symptomatique de courte durée des affections rhinopharyngées avec sécrétion excessive de la muqueuse de l’adulte et des adolescents de plus de 15 ans</a:t>
            </a:r>
          </a:p>
        </p:txBody>
      </p:sp>
      <p:sp>
        <p:nvSpPr>
          <p:cNvPr id="77" name="ZoneTexte 76">
            <a:extLst>
              <a:ext uri="{FF2B5EF4-FFF2-40B4-BE49-F238E27FC236}">
                <a16:creationId xmlns:a16="http://schemas.microsoft.com/office/drawing/2014/main" id="{A174BF17-9CE5-421A-A6B6-B9802790069D}"/>
              </a:ext>
            </a:extLst>
          </p:cNvPr>
          <p:cNvSpPr txBox="1"/>
          <p:nvPr/>
        </p:nvSpPr>
        <p:spPr bwMode="auto">
          <a:xfrm>
            <a:off x="663079" y="2706060"/>
            <a:ext cx="10865842" cy="1569660"/>
          </a:xfrm>
          <a:prstGeom prst="rect">
            <a:avLst/>
          </a:prstGeom>
          <a:noFill/>
        </p:spPr>
        <p:txBody>
          <a:bodyPr wrap="square" rtlCol="0">
            <a:spAutoFit/>
          </a:bodyPr>
          <a:lstStyle/>
          <a:p>
            <a:pPr algn="just">
              <a:defRPr/>
            </a:pPr>
            <a:r>
              <a:rPr lang="fr-FR" sz="1600" dirty="0">
                <a:hlinkClick r:id="rId5"/>
              </a:rPr>
              <a:t>Avis CT HAS </a:t>
            </a:r>
            <a:r>
              <a:rPr lang="fr-FR" sz="1600" dirty="0" err="1">
                <a:hlinkClick r:id="rId5"/>
              </a:rPr>
              <a:t>Rhinofluimucil</a:t>
            </a:r>
            <a:r>
              <a:rPr lang="fr-FR" sz="1600" dirty="0">
                <a:hlinkClick r:id="rId5"/>
              </a:rPr>
              <a:t>® 04/01/2012</a:t>
            </a:r>
            <a:endParaRPr lang="fr-FR" sz="1600" dirty="0"/>
          </a:p>
          <a:p>
            <a:pPr algn="just">
              <a:defRPr/>
            </a:pPr>
            <a:r>
              <a:rPr lang="fr-FR" sz="1600" dirty="0"/>
              <a:t>Si le </a:t>
            </a:r>
            <a:r>
              <a:rPr lang="fr-FR" sz="1600" dirty="0" err="1"/>
              <a:t>tuaminoheptane</a:t>
            </a:r>
            <a:r>
              <a:rPr lang="fr-FR" sz="1600" dirty="0"/>
              <a:t> peut être utilisé dans le traitement symptomatique des rhinopharyngites aiguës non compliquées en complément du lavage des fosses nasales et de l’aspiration des sécrétions nasales ou du mouchage et d’un traitement antipyrétique, les mucolytiques et les antiseptiques, pour leur part, ne sont pas recommandés dans cette situation clinique. Il n’a pas été démontré que l’efficacité de cette association fixe était supérieure à celle du </a:t>
            </a:r>
            <a:r>
              <a:rPr lang="fr-FR" sz="1600" dirty="0" err="1"/>
              <a:t>tuaminoheptane</a:t>
            </a:r>
            <a:r>
              <a:rPr lang="fr-FR" sz="1600" dirty="0"/>
              <a:t> seul.</a:t>
            </a:r>
          </a:p>
          <a:p>
            <a:pPr algn="just">
              <a:defRPr/>
            </a:pPr>
            <a:endParaRPr lang="fr-FR" sz="1600" dirty="0"/>
          </a:p>
        </p:txBody>
      </p:sp>
      <p:sp>
        <p:nvSpPr>
          <p:cNvPr id="78" name="ZoneTexte 77">
            <a:extLst>
              <a:ext uri="{FF2B5EF4-FFF2-40B4-BE49-F238E27FC236}">
                <a16:creationId xmlns:a16="http://schemas.microsoft.com/office/drawing/2014/main" id="{A2BC89A9-6EAE-460D-B797-4BE7B7B21023}"/>
              </a:ext>
            </a:extLst>
          </p:cNvPr>
          <p:cNvSpPr txBox="1"/>
          <p:nvPr/>
        </p:nvSpPr>
        <p:spPr bwMode="auto">
          <a:xfrm>
            <a:off x="654291" y="2360911"/>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79" name="Image 78">
            <a:extLst>
              <a:ext uri="{FF2B5EF4-FFF2-40B4-BE49-F238E27FC236}">
                <a16:creationId xmlns:a16="http://schemas.microsoft.com/office/drawing/2014/main" id="{76D4EC30-CAD8-47ED-877A-4D90E9B7CB1D}"/>
              </a:ext>
            </a:extLst>
          </p:cNvPr>
          <p:cNvPicPr>
            <a:picLocks noChangeAspect="1"/>
          </p:cNvPicPr>
          <p:nvPr/>
        </p:nvPicPr>
        <p:blipFill>
          <a:blip r:embed="rId6"/>
          <a:stretch>
            <a:fillRect/>
          </a:stretch>
        </p:blipFill>
        <p:spPr bwMode="auto">
          <a:xfrm>
            <a:off x="125335" y="2276735"/>
            <a:ext cx="528956" cy="596852"/>
          </a:xfrm>
          <a:prstGeom prst="rect">
            <a:avLst/>
          </a:prstGeom>
        </p:spPr>
      </p:pic>
      <p:sp>
        <p:nvSpPr>
          <p:cNvPr id="80" name="Rectangle 79">
            <a:extLst>
              <a:ext uri="{FF2B5EF4-FFF2-40B4-BE49-F238E27FC236}">
                <a16:creationId xmlns:a16="http://schemas.microsoft.com/office/drawing/2014/main" id="{28CD4AED-0994-4217-8F66-705442DEACE0}"/>
              </a:ext>
            </a:extLst>
          </p:cNvPr>
          <p:cNvSpPr/>
          <p:nvPr/>
        </p:nvSpPr>
        <p:spPr bwMode="auto">
          <a:xfrm>
            <a:off x="751367" y="4495576"/>
            <a:ext cx="10682469" cy="1569660"/>
          </a:xfrm>
          <a:prstGeom prst="rect">
            <a:avLst/>
          </a:prstGeom>
        </p:spPr>
        <p:txBody>
          <a:bodyPr wrap="square">
            <a:spAutoFit/>
          </a:bodyPr>
          <a:lstStyle/>
          <a:p>
            <a:pPr algn="just">
              <a:defRPr/>
            </a:pPr>
            <a:r>
              <a:rPr lang="fr-FR" sz="1600" dirty="0"/>
              <a:t>Les décongestionnants par voie orale ou nasale (l'éphédrine, la </a:t>
            </a:r>
            <a:r>
              <a:rPr lang="fr-FR" sz="1600" dirty="0" err="1"/>
              <a:t>naphazoline</a:t>
            </a:r>
            <a:r>
              <a:rPr lang="fr-FR" sz="1600" dirty="0"/>
              <a:t>, l'</a:t>
            </a:r>
            <a:r>
              <a:rPr lang="fr-FR" sz="1600" dirty="0" err="1"/>
              <a:t>oxymétazoline</a:t>
            </a:r>
            <a:r>
              <a:rPr lang="fr-FR" sz="1600" dirty="0"/>
              <a:t>, la </a:t>
            </a:r>
            <a:r>
              <a:rPr lang="fr-FR" sz="1600" dirty="0" err="1"/>
              <a:t>phényléphrine</a:t>
            </a:r>
            <a:r>
              <a:rPr lang="fr-FR" sz="1600" dirty="0"/>
              <a:t>, la pseudoéphédrine, le </a:t>
            </a:r>
            <a:r>
              <a:rPr lang="fr-FR" sz="1600" dirty="0" err="1"/>
              <a:t>tuaminoheptane</a:t>
            </a:r>
            <a:r>
              <a:rPr lang="fr-FR" sz="1600" dirty="0"/>
              <a:t>) sont des sympathomimétiques vasoconstricteurs. Ils exposent à des troubles cardiovasculaires graves voire mortels (poussées hypertensives, accidents vasculaires cérébraux, troubles du rythme cardiaque dont fibrillations auriculaires), des colites ischémiques et des neuropathies optiques ischémiques, effets indésirables disproportionnés pour des médicaments destinés à soulager des troubles bénins et d'évolution rapidement favorable tels que ceux du rhume (</a:t>
            </a:r>
            <a:r>
              <a:rPr lang="fr-FR" sz="1600" dirty="0" err="1">
                <a:hlinkClick r:id="rId7"/>
              </a:rPr>
              <a:t>Tuaminoheptane</a:t>
            </a:r>
            <a:r>
              <a:rPr lang="fr-FR" sz="1600" dirty="0">
                <a:hlinkClick r:id="rId7"/>
              </a:rPr>
              <a:t> (</a:t>
            </a:r>
            <a:r>
              <a:rPr lang="fr-FR" sz="1600" dirty="0" err="1">
                <a:hlinkClick r:id="rId7"/>
              </a:rPr>
              <a:t>Rhinofluimucil</a:t>
            </a:r>
            <a:r>
              <a:rPr lang="fr-FR" sz="1600" dirty="0">
                <a:hlinkClick r:id="rId7"/>
              </a:rPr>
              <a:t>®) - un médicament à écarter des soins, Prescrire, décembre 2022</a:t>
            </a:r>
            <a:r>
              <a:rPr lang="fr-FR" sz="1600" dirty="0"/>
              <a:t>). </a:t>
            </a:r>
            <a:endParaRPr lang="fr-FR" sz="1600" i="1" dirty="0"/>
          </a:p>
        </p:txBody>
      </p:sp>
      <p:sp>
        <p:nvSpPr>
          <p:cNvPr id="81" name="ZoneTexte 80">
            <a:extLst>
              <a:ext uri="{FF2B5EF4-FFF2-40B4-BE49-F238E27FC236}">
                <a16:creationId xmlns:a16="http://schemas.microsoft.com/office/drawing/2014/main" id="{652641E1-7453-4F19-9725-E2D2921713E2}"/>
              </a:ext>
            </a:extLst>
          </p:cNvPr>
          <p:cNvSpPr txBox="1"/>
          <p:nvPr/>
        </p:nvSpPr>
        <p:spPr bwMode="auto">
          <a:xfrm>
            <a:off x="687583" y="4151013"/>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 : </a:t>
            </a:r>
            <a:endParaRPr lang="fr-FR" dirty="0">
              <a:solidFill>
                <a:srgbClr val="000099"/>
              </a:solidFill>
            </a:endParaRPr>
          </a:p>
        </p:txBody>
      </p:sp>
      <p:pic>
        <p:nvPicPr>
          <p:cNvPr id="82" name="Graphique 81" descr="Avertissement">
            <a:extLst>
              <a:ext uri="{FF2B5EF4-FFF2-40B4-BE49-F238E27FC236}">
                <a16:creationId xmlns:a16="http://schemas.microsoft.com/office/drawing/2014/main" id="{10109AF0-CFCD-46C3-BA53-426CD5720EA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bwMode="auto">
          <a:xfrm>
            <a:off x="176679" y="3967009"/>
            <a:ext cx="510904" cy="510904"/>
          </a:xfrm>
          <a:prstGeom prst="rect">
            <a:avLst/>
          </a:prstGeom>
        </p:spPr>
      </p:pic>
    </p:spTree>
    <p:extLst>
      <p:ext uri="{BB962C8B-B14F-4D97-AF65-F5344CB8AC3E}">
        <p14:creationId xmlns:p14="http://schemas.microsoft.com/office/powerpoint/2010/main" val="171230718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6" name="Rectangle 6">
            <a:extLst>
              <a:ext uri="{FF2B5EF4-FFF2-40B4-BE49-F238E27FC236}">
                <a16:creationId xmlns:a16="http://schemas.microsoft.com/office/drawing/2014/main" id="{F1D75542-30C9-4F85-973E-8B36D5E99C6B}"/>
              </a:ext>
            </a:extLst>
          </p:cNvPr>
          <p:cNvSpPr/>
          <p:nvPr/>
        </p:nvSpPr>
        <p:spPr bwMode="auto">
          <a:xfrm>
            <a:off x="0" y="66713"/>
            <a:ext cx="12191997" cy="798614"/>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ACETYLCYSTEINE-BENZALKONIUM-TUAMINOHEPTANE</a:t>
            </a:r>
          </a:p>
          <a:p>
            <a:pPr>
              <a:defRPr/>
            </a:pPr>
            <a:r>
              <a:rPr lang="fr-FR" b="1" dirty="0" err="1">
                <a:solidFill>
                  <a:schemeClr val="bg1"/>
                </a:solidFill>
              </a:rPr>
              <a:t>Rhinofluimucil</a:t>
            </a:r>
            <a:r>
              <a:rPr lang="fr-FR" b="1" dirty="0">
                <a:solidFill>
                  <a:schemeClr val="bg1"/>
                </a:solidFill>
              </a:rPr>
              <a:t>®</a:t>
            </a:r>
            <a:endParaRPr lang="fr-FR" b="1" dirty="0"/>
          </a:p>
        </p:txBody>
      </p:sp>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153</a:t>
            </a:fld>
            <a:endParaRPr lang="fr-FR"/>
          </a:p>
        </p:txBody>
      </p:sp>
      <p:sp>
        <p:nvSpPr>
          <p:cNvPr id="36" name="ZoneTexte 109"/>
          <p:cNvSpPr/>
          <p:nvPr/>
        </p:nvSpPr>
        <p:spPr bwMode="auto">
          <a:xfrm>
            <a:off x="227200" y="983278"/>
            <a:ext cx="10141745"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9" name="Image 38"/>
          <p:cNvPicPr>
            <a:picLocks noChangeAspect="1"/>
          </p:cNvPicPr>
          <p:nvPr/>
        </p:nvPicPr>
        <p:blipFill>
          <a:blip r:embed="rId2"/>
          <a:stretch/>
        </p:blipFill>
        <p:spPr bwMode="auto">
          <a:xfrm>
            <a:off x="10452180" y="1059985"/>
            <a:ext cx="1614485" cy="1229360"/>
          </a:xfrm>
          <a:prstGeom prst="rect">
            <a:avLst/>
          </a:prstGeom>
        </p:spPr>
      </p:pic>
      <p:sp>
        <p:nvSpPr>
          <p:cNvPr id="41"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2"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3"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4"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5"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46"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7" name="Connecteur droit 61"/>
          <p:cNvCxnSpPr>
            <a:cxnSpLocks/>
            <a:stCxn id="44"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8" name="Connecteur droit 62"/>
          <p:cNvCxnSpPr>
            <a:cxnSpLocks/>
            <a:endCxn id="43"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9"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0" name="Connecteur droit 64"/>
          <p:cNvCxnSpPr>
            <a:cxnSpLocks/>
            <a:endCxn id="44"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1" name="Connecteur droit 65"/>
          <p:cNvCxnSpPr>
            <a:cxnSpLocks/>
            <a:endCxn id="42"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2"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53"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4"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5"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6"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7"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58" name="Connecteur droit 73"/>
          <p:cNvCxnSpPr>
            <a:cxnSpLocks/>
            <a:endCxn id="6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9" name="Connecteur droit 74"/>
          <p:cNvCxnSpPr>
            <a:cxnSpLocks/>
            <a:stCxn id="57" idx="7"/>
            <a:endCxn id="6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0" name="Connecteur droit 75"/>
          <p:cNvCxnSpPr>
            <a:cxnSpLocks/>
            <a:stCxn id="57" idx="6"/>
            <a:endCxn id="56"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1"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2" name="Connecteur droit 77"/>
          <p:cNvCxnSpPr>
            <a:cxnSpLocks/>
            <a:stCxn id="55" idx="6"/>
            <a:endCxn id="57"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3" name="Connecteur droit 78"/>
          <p:cNvCxnSpPr>
            <a:cxnSpLocks/>
            <a:endCxn id="54"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6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5" name="Connecteur droit 88"/>
          <p:cNvCxnSpPr>
            <a:cxnSpLocks/>
            <a:endCxn id="53"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6" name="Connecteur droit 91"/>
          <p:cNvCxnSpPr>
            <a:cxnSpLocks/>
            <a:stCxn id="56" idx="7"/>
            <a:endCxn id="6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7" name="Connecteur droit 98"/>
          <p:cNvCxnSpPr>
            <a:cxnSpLocks/>
            <a:stCxn id="42"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68"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9" name="Connecteur droit 102"/>
          <p:cNvCxnSpPr>
            <a:cxnSpLocks/>
            <a:endCxn id="55"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0" name="Connecteur droit 104"/>
          <p:cNvCxnSpPr>
            <a:cxnSpLocks/>
            <a:endCxn id="54"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74" name="Image 73">
            <a:hlinkClick r:id="rId3" action="ppaction://hlinksldjump"/>
            <a:extLst>
              <a:ext uri="{FF2B5EF4-FFF2-40B4-BE49-F238E27FC236}">
                <a16:creationId xmlns:a16="http://schemas.microsoft.com/office/drawing/2014/main" id="{E0ACF70E-DEE9-41EA-B4FB-4243EAD4E342}"/>
              </a:ext>
            </a:extLst>
          </p:cNvPr>
          <p:cNvPicPr>
            <a:picLocks noChangeAspect="1"/>
          </p:cNvPicPr>
          <p:nvPr/>
        </p:nvPicPr>
        <p:blipFill>
          <a:blip r:embed="rId4"/>
          <a:stretch>
            <a:fillRect/>
          </a:stretch>
        </p:blipFill>
        <p:spPr bwMode="auto">
          <a:xfrm>
            <a:off x="11480049" y="6083686"/>
            <a:ext cx="628651" cy="774314"/>
          </a:xfrm>
          <a:prstGeom prst="rect">
            <a:avLst/>
          </a:prstGeom>
        </p:spPr>
      </p:pic>
      <p:sp>
        <p:nvSpPr>
          <p:cNvPr id="77" name="ZoneTexte 76">
            <a:extLst>
              <a:ext uri="{FF2B5EF4-FFF2-40B4-BE49-F238E27FC236}">
                <a16:creationId xmlns:a16="http://schemas.microsoft.com/office/drawing/2014/main" id="{269A04C7-D4BD-4FA7-8BBC-40F40F860C29}"/>
              </a:ext>
            </a:extLst>
          </p:cNvPr>
          <p:cNvSpPr txBox="1"/>
          <p:nvPr/>
        </p:nvSpPr>
        <p:spPr bwMode="auto">
          <a:xfrm>
            <a:off x="498350" y="2255573"/>
            <a:ext cx="11217680" cy="1477328"/>
          </a:xfrm>
          <a:prstGeom prst="rect">
            <a:avLst/>
          </a:prstGeom>
          <a:noFill/>
        </p:spPr>
        <p:txBody>
          <a:bodyPr wrap="square" rtlCol="0">
            <a:spAutoFit/>
          </a:bodyPr>
          <a:lstStyle/>
          <a:p>
            <a:pPr marL="285750" indent="-285750" algn="just">
              <a:spcAft>
                <a:spcPts val="600"/>
              </a:spcAft>
              <a:buFont typeface="Arial" panose="020B0604020202020204" pitchFamily="34" charset="0"/>
              <a:buChar char="•"/>
              <a:defRPr/>
            </a:pPr>
            <a:r>
              <a:rPr lang="fr-FR" sz="1600" b="1" i="1" u="sng" dirty="0"/>
              <a:t>Affections rhinopharyngées avec sécrétion excessive de la muqueuse de l’adulte et des adolescents de plus de 15 ans</a:t>
            </a:r>
          </a:p>
          <a:p>
            <a:pPr algn="just">
              <a:spcAft>
                <a:spcPts val="600"/>
              </a:spcAft>
              <a:defRPr/>
            </a:pPr>
            <a:r>
              <a:rPr lang="fr-FR" sz="1600" dirty="0"/>
              <a:t>Il existe des alternatives thérapeutiques comportant un vasoconstricteur non associé (</a:t>
            </a:r>
            <a:r>
              <a:rPr lang="fr-FR" sz="1600" dirty="0">
                <a:hlinkClick r:id="rId5"/>
              </a:rPr>
              <a:t>avis CT HAS </a:t>
            </a:r>
            <a:r>
              <a:rPr lang="fr-FR" sz="1600" dirty="0" err="1">
                <a:hlinkClick r:id="rId5"/>
              </a:rPr>
              <a:t>Rhinofluimucil</a:t>
            </a:r>
            <a:r>
              <a:rPr lang="fr-FR" sz="1600" dirty="0">
                <a:hlinkClick r:id="rId5"/>
              </a:rPr>
              <a:t>® 04/01/2012</a:t>
            </a:r>
            <a:r>
              <a:rPr lang="fr-FR" sz="1600" dirty="0"/>
              <a:t>). </a:t>
            </a:r>
          </a:p>
          <a:p>
            <a:pPr algn="just">
              <a:spcAft>
                <a:spcPts val="600"/>
              </a:spcAft>
              <a:defRPr/>
            </a:pPr>
            <a:r>
              <a:rPr lang="fr-FR" sz="1600" dirty="0"/>
              <a:t>Autres alternatives : aspiration des sécrétions nasales, mouchage, lavage des fosses nasales : les solutions de sérum physiologique ou d’eau de mer, permettent de laver et de dégager le nez efficacement. Elles peuvent être utilisées plusieurs fois par jour en fonction de l’encombrement nasal (</a:t>
            </a:r>
            <a:r>
              <a:rPr lang="fr-FR" sz="1600" dirty="0">
                <a:hlinkClick r:id="rId5"/>
              </a:rPr>
              <a:t>avis CT HAS Rhinofluimucil® 04/01/2012</a:t>
            </a:r>
            <a:r>
              <a:rPr lang="fr-FR" sz="1600" dirty="0"/>
              <a:t>, </a:t>
            </a:r>
            <a:r>
              <a:rPr lang="fr-FR" sz="1600" dirty="0">
                <a:hlinkClick r:id="rId6"/>
              </a:rPr>
              <a:t>« Comment soigner un rhume ? » </a:t>
            </a:r>
            <a:r>
              <a:rPr lang="fr-FR" sz="1600" dirty="0"/>
              <a:t>, Vidal, décembre 2020).</a:t>
            </a:r>
          </a:p>
        </p:txBody>
      </p:sp>
      <p:sp>
        <p:nvSpPr>
          <p:cNvPr id="78" name="ZoneTexte 77">
            <a:extLst>
              <a:ext uri="{FF2B5EF4-FFF2-40B4-BE49-F238E27FC236}">
                <a16:creationId xmlns:a16="http://schemas.microsoft.com/office/drawing/2014/main" id="{93783DC6-6917-4731-808A-D07DDCB0D901}"/>
              </a:ext>
            </a:extLst>
          </p:cNvPr>
          <p:cNvSpPr txBox="1"/>
          <p:nvPr/>
        </p:nvSpPr>
        <p:spPr bwMode="auto">
          <a:xfrm>
            <a:off x="700270" y="1654454"/>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79" name="Image 78">
            <a:extLst>
              <a:ext uri="{FF2B5EF4-FFF2-40B4-BE49-F238E27FC236}">
                <a16:creationId xmlns:a16="http://schemas.microsoft.com/office/drawing/2014/main" id="{FF99F253-3E55-41C4-BAD0-B767B2147182}"/>
              </a:ext>
            </a:extLst>
          </p:cNvPr>
          <p:cNvPicPr>
            <a:picLocks noChangeAspect="1"/>
          </p:cNvPicPr>
          <p:nvPr/>
        </p:nvPicPr>
        <p:blipFill>
          <a:blip r:embed="rId7"/>
          <a:stretch>
            <a:fillRect/>
          </a:stretch>
        </p:blipFill>
        <p:spPr bwMode="auto">
          <a:xfrm>
            <a:off x="282327" y="1474148"/>
            <a:ext cx="432047" cy="684362"/>
          </a:xfrm>
          <a:prstGeom prst="rect">
            <a:avLst/>
          </a:prstGeom>
        </p:spPr>
      </p:pic>
      <p:sp>
        <p:nvSpPr>
          <p:cNvPr id="80" name="ZoneTexte 79">
            <a:extLst>
              <a:ext uri="{FF2B5EF4-FFF2-40B4-BE49-F238E27FC236}">
                <a16:creationId xmlns:a16="http://schemas.microsoft.com/office/drawing/2014/main" id="{42075FB0-CE27-4A1E-97C1-FE0E8C25CC53}"/>
              </a:ext>
            </a:extLst>
          </p:cNvPr>
          <p:cNvSpPr txBox="1"/>
          <p:nvPr/>
        </p:nvSpPr>
        <p:spPr bwMode="auto">
          <a:xfrm>
            <a:off x="924689" y="4509120"/>
            <a:ext cx="3406237" cy="369332"/>
          </a:xfrm>
          <a:prstGeom prst="rect">
            <a:avLst/>
          </a:prstGeom>
          <a:noFill/>
        </p:spPr>
        <p:txBody>
          <a:bodyPr wrap="square" rtlCol="0">
            <a:spAutoFit/>
          </a:bodyPr>
          <a:lstStyle/>
          <a:p>
            <a:r>
              <a:rPr lang="fr-FR" b="1" dirty="0">
                <a:solidFill>
                  <a:srgbClr val="000099"/>
                </a:solidFill>
              </a:rPr>
              <a:t>Autres sources utiles : </a:t>
            </a:r>
          </a:p>
        </p:txBody>
      </p:sp>
      <p:pic>
        <p:nvPicPr>
          <p:cNvPr id="81" name="Image 80">
            <a:extLst>
              <a:ext uri="{FF2B5EF4-FFF2-40B4-BE49-F238E27FC236}">
                <a16:creationId xmlns:a16="http://schemas.microsoft.com/office/drawing/2014/main" id="{6032A4B8-47DF-4A0B-B386-826AA8EDAE29}"/>
              </a:ext>
            </a:extLst>
          </p:cNvPr>
          <p:cNvPicPr>
            <a:picLocks noChangeAspect="1"/>
          </p:cNvPicPr>
          <p:nvPr/>
        </p:nvPicPr>
        <p:blipFill>
          <a:blip r:embed="rId8"/>
          <a:stretch>
            <a:fillRect/>
          </a:stretch>
        </p:blipFill>
        <p:spPr bwMode="auto">
          <a:xfrm>
            <a:off x="227200" y="4509120"/>
            <a:ext cx="784595" cy="458203"/>
          </a:xfrm>
          <a:prstGeom prst="rect">
            <a:avLst/>
          </a:prstGeom>
        </p:spPr>
      </p:pic>
      <p:sp>
        <p:nvSpPr>
          <p:cNvPr id="83" name="ZoneTexte 82">
            <a:extLst>
              <a:ext uri="{FF2B5EF4-FFF2-40B4-BE49-F238E27FC236}">
                <a16:creationId xmlns:a16="http://schemas.microsoft.com/office/drawing/2014/main" id="{F756C034-0ADA-4302-890B-06F2474D8C3C}"/>
              </a:ext>
            </a:extLst>
          </p:cNvPr>
          <p:cNvSpPr txBox="1"/>
          <p:nvPr/>
        </p:nvSpPr>
        <p:spPr bwMode="auto">
          <a:xfrm>
            <a:off x="3121719" y="4537696"/>
            <a:ext cx="8810335" cy="661720"/>
          </a:xfrm>
          <a:prstGeom prst="rect">
            <a:avLst/>
          </a:prstGeom>
          <a:noFill/>
        </p:spPr>
        <p:txBody>
          <a:bodyPr wrap="square" rtlCol="0">
            <a:spAutoFit/>
          </a:bodyPr>
          <a:lstStyle/>
          <a:p>
            <a:pPr algn="just">
              <a:spcAft>
                <a:spcPts val="600"/>
              </a:spcAft>
              <a:defRPr/>
            </a:pPr>
            <a:r>
              <a:rPr lang="fr-FR" sz="1600" dirty="0">
                <a:hlinkClick r:id="rId9"/>
              </a:rPr>
              <a:t>« Rhinopharyngite ou rhume de l’adulte : que faire et quand consulter? »</a:t>
            </a:r>
            <a:r>
              <a:rPr lang="fr-FR" sz="1600" dirty="0"/>
              <a:t>, AMELI, avril 2023</a:t>
            </a:r>
          </a:p>
          <a:p>
            <a:pPr algn="just">
              <a:spcAft>
                <a:spcPts val="600"/>
              </a:spcAft>
              <a:defRPr/>
            </a:pPr>
            <a:r>
              <a:rPr lang="fr-FR" sz="1600" dirty="0">
                <a:hlinkClick r:id="rId10"/>
              </a:rPr>
              <a:t>« Rhinopharyngite de l’adulte : quel traitement? »</a:t>
            </a:r>
            <a:r>
              <a:rPr lang="fr-FR" sz="1600" dirty="0"/>
              <a:t>, AMELI, septembre 2022</a:t>
            </a:r>
          </a:p>
        </p:txBody>
      </p:sp>
    </p:spTree>
    <p:extLst>
      <p:ext uri="{BB962C8B-B14F-4D97-AF65-F5344CB8AC3E}">
        <p14:creationId xmlns:p14="http://schemas.microsoft.com/office/powerpoint/2010/main" val="138547713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2"/>
            <a:ext cx="12191997" cy="7876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TENOATE D’ETHANOLAMINE</a:t>
            </a:r>
          </a:p>
          <a:p>
            <a:r>
              <a:rPr lang="fr-FR" b="1" dirty="0" err="1"/>
              <a:t>Rhinotrophyl</a:t>
            </a:r>
            <a:r>
              <a:rPr lang="fr-FR" b="1" dirty="0"/>
              <a:t>®</a:t>
            </a:r>
          </a:p>
        </p:txBody>
      </p:sp>
      <p:sp>
        <p:nvSpPr>
          <p:cNvPr id="5"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154</a:t>
            </a:fld>
            <a:endParaRPr lang="fr-FR"/>
          </a:p>
        </p:txBody>
      </p:sp>
      <p:sp>
        <p:nvSpPr>
          <p:cNvPr id="7"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452180" y="1059985"/>
            <a:ext cx="1614485" cy="1229360"/>
          </a:xfrm>
          <a:prstGeom prst="rect">
            <a:avLst/>
          </a:prstGeom>
        </p:spPr>
      </p:pic>
      <p:sp>
        <p:nvSpPr>
          <p:cNvPr id="50" name="Rectangle 49"/>
          <p:cNvSpPr/>
          <p:nvPr/>
        </p:nvSpPr>
        <p:spPr>
          <a:xfrm>
            <a:off x="5977217" y="3244334"/>
            <a:ext cx="237566" cy="369332"/>
          </a:xfrm>
          <a:prstGeom prst="rect">
            <a:avLst/>
          </a:prstGeom>
        </p:spPr>
        <p:txBody>
          <a:bodyPr wrap="none">
            <a:spAutoFit/>
          </a:bodyPr>
          <a:lstStyle/>
          <a:p>
            <a:r>
              <a:rPr lang="fr-FR" dirty="0"/>
              <a:t> </a:t>
            </a:r>
          </a:p>
        </p:txBody>
      </p:sp>
      <p:pic>
        <p:nvPicPr>
          <p:cNvPr id="46" name="Image 45">
            <a:hlinkClick r:id="rId3" action="ppaction://hlinksldjump"/>
            <a:extLst>
              <a:ext uri="{FF2B5EF4-FFF2-40B4-BE49-F238E27FC236}">
                <a16:creationId xmlns:a16="http://schemas.microsoft.com/office/drawing/2014/main" id="{E884365D-C1BC-4C6E-8884-624C4252A2D4}"/>
              </a:ext>
            </a:extLst>
          </p:cNvPr>
          <p:cNvPicPr>
            <a:picLocks noChangeAspect="1"/>
          </p:cNvPicPr>
          <p:nvPr/>
        </p:nvPicPr>
        <p:blipFill>
          <a:blip r:embed="rId4"/>
          <a:stretch>
            <a:fillRect/>
          </a:stretch>
        </p:blipFill>
        <p:spPr bwMode="auto">
          <a:xfrm>
            <a:off x="11480049" y="6083686"/>
            <a:ext cx="628651" cy="774314"/>
          </a:xfrm>
          <a:prstGeom prst="rect">
            <a:avLst/>
          </a:prstGeom>
        </p:spPr>
      </p:pic>
      <p:sp>
        <p:nvSpPr>
          <p:cNvPr id="48" name="ZoneTexte 37">
            <a:extLst>
              <a:ext uri="{FF2B5EF4-FFF2-40B4-BE49-F238E27FC236}">
                <a16:creationId xmlns:a16="http://schemas.microsoft.com/office/drawing/2014/main" id="{28C39101-C69E-4AA5-820E-629855FD3B10}"/>
              </a:ext>
            </a:extLst>
          </p:cNvPr>
          <p:cNvSpPr/>
          <p:nvPr/>
        </p:nvSpPr>
        <p:spPr bwMode="auto">
          <a:xfrm>
            <a:off x="365251" y="1372062"/>
            <a:ext cx="6336704" cy="338554"/>
          </a:xfrm>
          <a:prstGeom prst="rect">
            <a:avLst/>
          </a:prstGeom>
          <a:noFill/>
          <a:ln w="19050">
            <a:solidFill>
              <a:srgbClr val="FF00FF"/>
            </a:solidFill>
          </a:ln>
        </p:spPr>
        <p:txBody>
          <a:bodyPr wrap="square" rtlCol="0">
            <a:spAutoFit/>
          </a:bodyPr>
          <a:lstStyle/>
          <a:p>
            <a:pPr>
              <a:defRPr/>
            </a:pPr>
            <a:r>
              <a:rPr lang="fr-FR" sz="1600" dirty="0"/>
              <a:t>Traitement local d'appoint des affections de la muqueuse rhinopharyngée</a:t>
            </a:r>
          </a:p>
        </p:txBody>
      </p:sp>
      <p:sp>
        <p:nvSpPr>
          <p:cNvPr id="49" name="ZoneTexte 48">
            <a:extLst>
              <a:ext uri="{FF2B5EF4-FFF2-40B4-BE49-F238E27FC236}">
                <a16:creationId xmlns:a16="http://schemas.microsoft.com/office/drawing/2014/main" id="{4E5D8686-261F-46ED-85BA-39F0D330CA09}"/>
              </a:ext>
            </a:extLst>
          </p:cNvPr>
          <p:cNvSpPr txBox="1"/>
          <p:nvPr/>
        </p:nvSpPr>
        <p:spPr bwMode="auto">
          <a:xfrm>
            <a:off x="670167" y="1993892"/>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sp>
        <p:nvSpPr>
          <p:cNvPr id="51" name="ZoneTexte 50">
            <a:extLst>
              <a:ext uri="{FF2B5EF4-FFF2-40B4-BE49-F238E27FC236}">
                <a16:creationId xmlns:a16="http://schemas.microsoft.com/office/drawing/2014/main" id="{C9E01F27-35A6-4F98-8177-1618F7BD0AF0}"/>
              </a:ext>
            </a:extLst>
          </p:cNvPr>
          <p:cNvSpPr txBox="1"/>
          <p:nvPr/>
        </p:nvSpPr>
        <p:spPr bwMode="auto">
          <a:xfrm>
            <a:off x="725293" y="2370413"/>
            <a:ext cx="11206761" cy="1485022"/>
          </a:xfrm>
          <a:prstGeom prst="rect">
            <a:avLst/>
          </a:prstGeom>
          <a:noFill/>
        </p:spPr>
        <p:txBody>
          <a:bodyPr wrap="square" rtlCol="0">
            <a:spAutoFit/>
          </a:bodyPr>
          <a:lstStyle/>
          <a:p>
            <a:pPr algn="just">
              <a:defRPr/>
            </a:pPr>
            <a:r>
              <a:rPr lang="fr-FR" sz="1600" dirty="0">
                <a:hlinkClick r:id="rId5"/>
              </a:rPr>
              <a:t>Avis CT HAS du 23/04/2014 </a:t>
            </a:r>
            <a:endParaRPr lang="fr-FR" sz="1600" dirty="0"/>
          </a:p>
          <a:p>
            <a:pPr algn="just">
              <a:defRPr/>
            </a:pPr>
            <a:r>
              <a:rPr lang="fr-FR" sz="1600" dirty="0"/>
              <a:t>Le </a:t>
            </a:r>
            <a:r>
              <a:rPr lang="fr-FR" sz="1600" dirty="0" err="1"/>
              <a:t>ténoate</a:t>
            </a:r>
            <a:r>
              <a:rPr lang="fr-FR" sz="1600" dirty="0"/>
              <a:t> d’éthanolamine n’a pas démontré son efficacité sur la congestion nasale au cours de la rhinopharyngite aiguë et ne fait pas partie des traitements recommandés dans la prise en charge de la rhinopharyngite aiguë</a:t>
            </a:r>
            <a:r>
              <a:rPr lang="fr-FR" sz="1600" i="1" dirty="0"/>
              <a:t>.</a:t>
            </a:r>
          </a:p>
          <a:p>
            <a:pPr marL="285750" indent="-285750" algn="just">
              <a:buFont typeface="Wingdings" panose="05000000000000000000" pitchFamily="2" charset="2"/>
              <a:buChar char="Ø"/>
              <a:defRPr/>
            </a:pPr>
            <a:endParaRPr lang="fr-FR" sz="1050" dirty="0"/>
          </a:p>
          <a:p>
            <a:pPr algn="just">
              <a:defRPr/>
            </a:pPr>
            <a:r>
              <a:rPr lang="fr-FR" sz="1600" dirty="0"/>
              <a:t>Les antibactériens administrés par voie nasale n’ont pas d’efficacité démontrée pour soulager les symptômes du rhume. Les rhumes sont le plus souvent d’origine virale et guérissent spontanément en quelques jours.</a:t>
            </a:r>
          </a:p>
        </p:txBody>
      </p:sp>
      <p:pic>
        <p:nvPicPr>
          <p:cNvPr id="52" name="Image 51">
            <a:extLst>
              <a:ext uri="{FF2B5EF4-FFF2-40B4-BE49-F238E27FC236}">
                <a16:creationId xmlns:a16="http://schemas.microsoft.com/office/drawing/2014/main" id="{A4759233-4573-4899-83AA-4B888D030E0B}"/>
              </a:ext>
            </a:extLst>
          </p:cNvPr>
          <p:cNvPicPr>
            <a:picLocks noChangeAspect="1"/>
          </p:cNvPicPr>
          <p:nvPr/>
        </p:nvPicPr>
        <p:blipFill>
          <a:blip r:embed="rId6"/>
          <a:stretch>
            <a:fillRect/>
          </a:stretch>
        </p:blipFill>
        <p:spPr bwMode="auto">
          <a:xfrm>
            <a:off x="124328" y="1887729"/>
            <a:ext cx="528956" cy="596852"/>
          </a:xfrm>
          <a:prstGeom prst="rect">
            <a:avLst/>
          </a:prstGeom>
        </p:spPr>
      </p:pic>
      <p:sp>
        <p:nvSpPr>
          <p:cNvPr id="53" name="ZoneTexte 52">
            <a:extLst>
              <a:ext uri="{FF2B5EF4-FFF2-40B4-BE49-F238E27FC236}">
                <a16:creationId xmlns:a16="http://schemas.microsoft.com/office/drawing/2014/main" id="{C71F1A01-6FFF-4B8D-8658-334F40AA94D3}"/>
              </a:ext>
            </a:extLst>
          </p:cNvPr>
          <p:cNvSpPr txBox="1"/>
          <p:nvPr/>
        </p:nvSpPr>
        <p:spPr bwMode="auto">
          <a:xfrm>
            <a:off x="653284" y="4262397"/>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55" name="Image 54">
            <a:extLst>
              <a:ext uri="{FF2B5EF4-FFF2-40B4-BE49-F238E27FC236}">
                <a16:creationId xmlns:a16="http://schemas.microsoft.com/office/drawing/2014/main" id="{F85AD17C-1BB4-4D05-A246-348D9457699F}"/>
              </a:ext>
            </a:extLst>
          </p:cNvPr>
          <p:cNvPicPr>
            <a:picLocks noChangeAspect="1"/>
          </p:cNvPicPr>
          <p:nvPr/>
        </p:nvPicPr>
        <p:blipFill>
          <a:blip r:embed="rId7"/>
          <a:stretch>
            <a:fillRect/>
          </a:stretch>
        </p:blipFill>
        <p:spPr bwMode="auto">
          <a:xfrm>
            <a:off x="149228" y="4111154"/>
            <a:ext cx="432047" cy="684362"/>
          </a:xfrm>
          <a:prstGeom prst="rect">
            <a:avLst/>
          </a:prstGeom>
        </p:spPr>
      </p:pic>
      <p:sp>
        <p:nvSpPr>
          <p:cNvPr id="56" name="ZoneTexte 55">
            <a:extLst>
              <a:ext uri="{FF2B5EF4-FFF2-40B4-BE49-F238E27FC236}">
                <a16:creationId xmlns:a16="http://schemas.microsoft.com/office/drawing/2014/main" id="{D454F01C-01EB-40CA-A38D-DB66CB5BABCA}"/>
              </a:ext>
            </a:extLst>
          </p:cNvPr>
          <p:cNvSpPr txBox="1"/>
          <p:nvPr/>
        </p:nvSpPr>
        <p:spPr bwMode="auto">
          <a:xfrm>
            <a:off x="821817" y="5771240"/>
            <a:ext cx="3406237" cy="369332"/>
          </a:xfrm>
          <a:prstGeom prst="rect">
            <a:avLst/>
          </a:prstGeom>
          <a:noFill/>
        </p:spPr>
        <p:txBody>
          <a:bodyPr wrap="square" rtlCol="0">
            <a:spAutoFit/>
          </a:bodyPr>
          <a:lstStyle/>
          <a:p>
            <a:r>
              <a:rPr lang="fr-FR" b="1" dirty="0">
                <a:solidFill>
                  <a:srgbClr val="000099"/>
                </a:solidFill>
              </a:rPr>
              <a:t>Autres sources utiles : </a:t>
            </a:r>
          </a:p>
        </p:txBody>
      </p:sp>
      <p:pic>
        <p:nvPicPr>
          <p:cNvPr id="57" name="Image 56">
            <a:extLst>
              <a:ext uri="{FF2B5EF4-FFF2-40B4-BE49-F238E27FC236}">
                <a16:creationId xmlns:a16="http://schemas.microsoft.com/office/drawing/2014/main" id="{FDCBA93A-872E-4127-A474-2FEA1E31DBB2}"/>
              </a:ext>
            </a:extLst>
          </p:cNvPr>
          <p:cNvPicPr>
            <a:picLocks noChangeAspect="1"/>
          </p:cNvPicPr>
          <p:nvPr/>
        </p:nvPicPr>
        <p:blipFill>
          <a:blip r:embed="rId8"/>
          <a:stretch>
            <a:fillRect/>
          </a:stretch>
        </p:blipFill>
        <p:spPr bwMode="auto">
          <a:xfrm>
            <a:off x="124328" y="5771240"/>
            <a:ext cx="784595" cy="458203"/>
          </a:xfrm>
          <a:prstGeom prst="rect">
            <a:avLst/>
          </a:prstGeom>
        </p:spPr>
      </p:pic>
      <p:sp>
        <p:nvSpPr>
          <p:cNvPr id="58" name="ZoneTexte 57">
            <a:extLst>
              <a:ext uri="{FF2B5EF4-FFF2-40B4-BE49-F238E27FC236}">
                <a16:creationId xmlns:a16="http://schemas.microsoft.com/office/drawing/2014/main" id="{77CF8394-F094-446A-83A4-3B4386CB207F}"/>
              </a:ext>
            </a:extLst>
          </p:cNvPr>
          <p:cNvSpPr txBox="1"/>
          <p:nvPr/>
        </p:nvSpPr>
        <p:spPr bwMode="auto">
          <a:xfrm>
            <a:off x="670167" y="4531605"/>
            <a:ext cx="11234535" cy="830997"/>
          </a:xfrm>
          <a:prstGeom prst="rect">
            <a:avLst/>
          </a:prstGeom>
          <a:noFill/>
        </p:spPr>
        <p:txBody>
          <a:bodyPr wrap="square" rtlCol="0">
            <a:spAutoFit/>
          </a:bodyPr>
          <a:lstStyle/>
          <a:p>
            <a:pPr algn="just">
              <a:spcAft>
                <a:spcPts val="600"/>
              </a:spcAft>
              <a:defRPr/>
            </a:pPr>
            <a:r>
              <a:rPr lang="fr-FR" sz="1600" dirty="0"/>
              <a:t>Aspiration des sécrétions nasales, mouchage, lavage des fosses nasales : les solutions de sérum physiologique ou d’eau de mer, permettent de laver et de dégager le nez efficacement. Elles peuvent être utilisées plusieurs fois par jour en fonction de l’encombrement nasal (</a:t>
            </a:r>
            <a:r>
              <a:rPr lang="fr-FR" sz="1600" dirty="0">
                <a:hlinkClick r:id="rId9"/>
              </a:rPr>
              <a:t>« Comment soigner un rhume ? » </a:t>
            </a:r>
            <a:r>
              <a:rPr lang="fr-FR" sz="1600" dirty="0"/>
              <a:t>, Vidal, décembre 2020).</a:t>
            </a:r>
          </a:p>
        </p:txBody>
      </p:sp>
      <p:sp>
        <p:nvSpPr>
          <p:cNvPr id="60" name="Rectangle 59">
            <a:extLst>
              <a:ext uri="{FF2B5EF4-FFF2-40B4-BE49-F238E27FC236}">
                <a16:creationId xmlns:a16="http://schemas.microsoft.com/office/drawing/2014/main" id="{CD06F368-8335-4FAB-9253-2E145E00CD20}"/>
              </a:ext>
            </a:extLst>
          </p:cNvPr>
          <p:cNvSpPr/>
          <p:nvPr/>
        </p:nvSpPr>
        <p:spPr bwMode="auto">
          <a:xfrm>
            <a:off x="2632363" y="943332"/>
            <a:ext cx="8345050"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R01AX10,</a:t>
            </a:r>
            <a:r>
              <a:rPr lang="fr-FR" sz="1600" dirty="0"/>
              <a:t> Décongestionnants et autres préparations à usage topiques</a:t>
            </a:r>
          </a:p>
        </p:txBody>
      </p:sp>
      <p:sp>
        <p:nvSpPr>
          <p:cNvPr id="61" name="ZoneTexte 60">
            <a:extLst>
              <a:ext uri="{FF2B5EF4-FFF2-40B4-BE49-F238E27FC236}">
                <a16:creationId xmlns:a16="http://schemas.microsoft.com/office/drawing/2014/main" id="{67CD2B51-7A2D-4471-BB45-28B6994DDE57}"/>
              </a:ext>
            </a:extLst>
          </p:cNvPr>
          <p:cNvSpPr txBox="1"/>
          <p:nvPr/>
        </p:nvSpPr>
        <p:spPr bwMode="auto">
          <a:xfrm>
            <a:off x="3012519" y="5782834"/>
            <a:ext cx="8810335" cy="661720"/>
          </a:xfrm>
          <a:prstGeom prst="rect">
            <a:avLst/>
          </a:prstGeom>
          <a:noFill/>
        </p:spPr>
        <p:txBody>
          <a:bodyPr wrap="square" rtlCol="0">
            <a:spAutoFit/>
          </a:bodyPr>
          <a:lstStyle/>
          <a:p>
            <a:pPr algn="just">
              <a:spcAft>
                <a:spcPts val="600"/>
              </a:spcAft>
              <a:defRPr/>
            </a:pPr>
            <a:r>
              <a:rPr lang="fr-FR" sz="1600" dirty="0">
                <a:hlinkClick r:id="rId10"/>
              </a:rPr>
              <a:t>« Rhinopharyngite ou rhume de l’adulte : que faire et quand consulter? »</a:t>
            </a:r>
            <a:r>
              <a:rPr lang="fr-FR" sz="1600" dirty="0"/>
              <a:t>, AMELI, avril 2023</a:t>
            </a:r>
          </a:p>
          <a:p>
            <a:pPr algn="just">
              <a:spcAft>
                <a:spcPts val="600"/>
              </a:spcAft>
              <a:defRPr/>
            </a:pPr>
            <a:r>
              <a:rPr lang="fr-FR" sz="1600" dirty="0">
                <a:hlinkClick r:id="rId11"/>
              </a:rPr>
              <a:t>« Rhinopharyngite de l’adulte : quel traitement? »</a:t>
            </a:r>
            <a:r>
              <a:rPr lang="fr-FR" sz="1600" dirty="0"/>
              <a:t>, AMELI, septembre 2022</a:t>
            </a:r>
          </a:p>
        </p:txBody>
      </p:sp>
    </p:spTree>
    <p:extLst>
      <p:ext uri="{BB962C8B-B14F-4D97-AF65-F5344CB8AC3E}">
        <p14:creationId xmlns:p14="http://schemas.microsoft.com/office/powerpoint/2010/main" val="3832076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7" cy="782170"/>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NAPHAZOLINE/PREDNISOLONE</a:t>
            </a:r>
          </a:p>
          <a:p>
            <a:r>
              <a:rPr lang="fr-FR" b="1" dirty="0" err="1">
                <a:solidFill>
                  <a:schemeClr val="bg1"/>
                </a:solidFill>
              </a:rPr>
              <a:t>Derinox</a:t>
            </a:r>
            <a:r>
              <a:rPr lang="fr-FR" b="1" dirty="0">
                <a:solidFill>
                  <a:schemeClr val="bg1"/>
                </a:solidFill>
              </a:rPr>
              <a:t>®</a:t>
            </a:r>
            <a:endParaRPr lang="fr-FR" b="1" dirty="0"/>
          </a:p>
        </p:txBody>
      </p:sp>
      <p:sp>
        <p:nvSpPr>
          <p:cNvPr id="5"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155</a:t>
            </a:fld>
            <a:endParaRPr lang="fr-FR"/>
          </a:p>
        </p:txBody>
      </p:sp>
      <p:sp>
        <p:nvSpPr>
          <p:cNvPr id="7"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452180" y="1059985"/>
            <a:ext cx="1614485" cy="1229360"/>
          </a:xfrm>
          <a:prstGeom prst="rect">
            <a:avLst/>
          </a:prstGeom>
        </p:spPr>
      </p:pic>
      <p:sp>
        <p:nvSpPr>
          <p:cNvPr id="38" name="ZoneTexte 37"/>
          <p:cNvSpPr/>
          <p:nvPr/>
        </p:nvSpPr>
        <p:spPr bwMode="auto">
          <a:xfrm>
            <a:off x="334568" y="1344963"/>
            <a:ext cx="10072936" cy="584775"/>
          </a:xfrm>
          <a:prstGeom prst="rect">
            <a:avLst/>
          </a:prstGeom>
          <a:noFill/>
          <a:ln w="19050">
            <a:solidFill>
              <a:srgbClr val="FF00FF"/>
            </a:solidFill>
          </a:ln>
        </p:spPr>
        <p:txBody>
          <a:bodyPr wrap="square" rtlCol="0">
            <a:spAutoFit/>
          </a:bodyPr>
          <a:lstStyle/>
          <a:p>
            <a:pPr algn="just">
              <a:defRPr/>
            </a:pPr>
            <a:r>
              <a:rPr lang="fr-FR" sz="1600" dirty="0"/>
              <a:t>Traitement symptomatique local de courte durée des états congestifs et inflammatoires au cours des rhinites aiguës de l'adulte et des adolescents de plus de 15 ans</a:t>
            </a:r>
          </a:p>
        </p:txBody>
      </p:sp>
      <p:sp>
        <p:nvSpPr>
          <p:cNvPr id="3" name="ZoneTexte 2"/>
          <p:cNvSpPr txBox="1"/>
          <p:nvPr/>
        </p:nvSpPr>
        <p:spPr>
          <a:xfrm>
            <a:off x="599046" y="2087845"/>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sp>
        <p:nvSpPr>
          <p:cNvPr id="50" name="Rectangle 49"/>
          <p:cNvSpPr/>
          <p:nvPr/>
        </p:nvSpPr>
        <p:spPr>
          <a:xfrm>
            <a:off x="5977217" y="3138641"/>
            <a:ext cx="237566" cy="369332"/>
          </a:xfrm>
          <a:prstGeom prst="rect">
            <a:avLst/>
          </a:prstGeom>
        </p:spPr>
        <p:txBody>
          <a:bodyPr wrap="none">
            <a:spAutoFit/>
          </a:bodyPr>
          <a:lstStyle/>
          <a:p>
            <a:r>
              <a:rPr lang="fr-FR" dirty="0"/>
              <a:t> </a:t>
            </a:r>
          </a:p>
        </p:txBody>
      </p:sp>
      <p:sp>
        <p:nvSpPr>
          <p:cNvPr id="54" name="ZoneTexte 53"/>
          <p:cNvSpPr txBox="1"/>
          <p:nvPr/>
        </p:nvSpPr>
        <p:spPr>
          <a:xfrm>
            <a:off x="599046" y="2543201"/>
            <a:ext cx="11033899" cy="1477328"/>
          </a:xfrm>
          <a:prstGeom prst="rect">
            <a:avLst/>
          </a:prstGeom>
          <a:noFill/>
        </p:spPr>
        <p:txBody>
          <a:bodyPr wrap="square" rtlCol="0">
            <a:spAutoFit/>
          </a:bodyPr>
          <a:lstStyle/>
          <a:p>
            <a:pPr algn="just">
              <a:spcAft>
                <a:spcPts val="600"/>
              </a:spcAft>
              <a:defRPr/>
            </a:pPr>
            <a:r>
              <a:rPr lang="fr-FR" sz="1600" dirty="0">
                <a:hlinkClick r:id="rId3"/>
              </a:rPr>
              <a:t>Avis CT HAS 23/01/2013</a:t>
            </a:r>
            <a:endParaRPr lang="fr-FR" sz="1600" dirty="0"/>
          </a:p>
          <a:p>
            <a:pPr algn="just">
              <a:spcAft>
                <a:spcPts val="600"/>
              </a:spcAft>
              <a:defRPr/>
            </a:pPr>
            <a:r>
              <a:rPr lang="fr-FR" sz="1600" dirty="0"/>
              <a:t>Traitement à visée symptomatique. Rapport efficacité/EI faible. Risque d'EI cardiovasculaires graves liés à la présence de naphtazoline. Il n'a pas été montré que cette association fixe de naphtazoline + prednisolone (corticoïdes) était supérieure à la naphtazoline seule.</a:t>
            </a:r>
          </a:p>
          <a:p>
            <a:pPr marL="285750" indent="-285750" algn="just">
              <a:spcAft>
                <a:spcPts val="600"/>
              </a:spcAft>
              <a:buFont typeface="Wingdings" panose="05000000000000000000" pitchFamily="2" charset="2"/>
              <a:buChar char="Ø"/>
              <a:defRPr/>
            </a:pPr>
            <a:endParaRPr lang="fr-FR" sz="1600" dirty="0"/>
          </a:p>
        </p:txBody>
      </p:sp>
      <p:pic>
        <p:nvPicPr>
          <p:cNvPr id="2" name="Image 1"/>
          <p:cNvPicPr>
            <a:picLocks noChangeAspect="1"/>
          </p:cNvPicPr>
          <p:nvPr/>
        </p:nvPicPr>
        <p:blipFill>
          <a:blip r:embed="rId4"/>
          <a:stretch>
            <a:fillRect/>
          </a:stretch>
        </p:blipFill>
        <p:spPr>
          <a:xfrm>
            <a:off x="70090" y="2026091"/>
            <a:ext cx="528956" cy="596852"/>
          </a:xfrm>
          <a:prstGeom prst="rect">
            <a:avLst/>
          </a:prstGeom>
        </p:spPr>
      </p:pic>
      <p:sp>
        <p:nvSpPr>
          <p:cNvPr id="40" name="ZoneTexte 39">
            <a:extLst>
              <a:ext uri="{FF2B5EF4-FFF2-40B4-BE49-F238E27FC236}">
                <a16:creationId xmlns:a16="http://schemas.microsoft.com/office/drawing/2014/main" id="{951E3277-8C83-437F-B9D5-29EFFF0C553B}"/>
              </a:ext>
            </a:extLst>
          </p:cNvPr>
          <p:cNvSpPr txBox="1"/>
          <p:nvPr/>
        </p:nvSpPr>
        <p:spPr bwMode="auto">
          <a:xfrm>
            <a:off x="599046" y="3753467"/>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 : </a:t>
            </a:r>
            <a:endParaRPr lang="fr-FR" dirty="0">
              <a:solidFill>
                <a:srgbClr val="000099"/>
              </a:solidFill>
            </a:endParaRPr>
          </a:p>
        </p:txBody>
      </p:sp>
      <p:pic>
        <p:nvPicPr>
          <p:cNvPr id="41" name="Graphique 40" descr="Avertissement">
            <a:extLst>
              <a:ext uri="{FF2B5EF4-FFF2-40B4-BE49-F238E27FC236}">
                <a16:creationId xmlns:a16="http://schemas.microsoft.com/office/drawing/2014/main" id="{85B479FB-50EE-4439-831A-7A579DBAC2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bwMode="auto">
          <a:xfrm>
            <a:off x="88142" y="3569463"/>
            <a:ext cx="510904" cy="510904"/>
          </a:xfrm>
          <a:prstGeom prst="rect">
            <a:avLst/>
          </a:prstGeom>
        </p:spPr>
      </p:pic>
      <p:sp>
        <p:nvSpPr>
          <p:cNvPr id="36" name="Rectangle 35">
            <a:extLst>
              <a:ext uri="{FF2B5EF4-FFF2-40B4-BE49-F238E27FC236}">
                <a16:creationId xmlns:a16="http://schemas.microsoft.com/office/drawing/2014/main" id="{719881B0-5DB4-4949-925E-9861F2230440}"/>
              </a:ext>
            </a:extLst>
          </p:cNvPr>
          <p:cNvSpPr/>
          <p:nvPr/>
        </p:nvSpPr>
        <p:spPr>
          <a:xfrm>
            <a:off x="590110" y="4204620"/>
            <a:ext cx="11033898" cy="1569660"/>
          </a:xfrm>
          <a:prstGeom prst="rect">
            <a:avLst/>
          </a:prstGeom>
        </p:spPr>
        <p:txBody>
          <a:bodyPr wrap="square">
            <a:spAutoFit/>
          </a:bodyPr>
          <a:lstStyle/>
          <a:p>
            <a:pPr algn="just">
              <a:spcAft>
                <a:spcPts val="600"/>
              </a:spcAft>
              <a:defRPr/>
            </a:pPr>
            <a:r>
              <a:rPr lang="fr-FR" sz="1600" dirty="0"/>
              <a:t>Les décongestionnants par voie orale ou nasale (l'éphédrine, la </a:t>
            </a:r>
            <a:r>
              <a:rPr lang="fr-FR" sz="1600" dirty="0" err="1"/>
              <a:t>naphazoline</a:t>
            </a:r>
            <a:r>
              <a:rPr lang="fr-FR" sz="1600" dirty="0"/>
              <a:t>, l'</a:t>
            </a:r>
            <a:r>
              <a:rPr lang="fr-FR" sz="1600" dirty="0" err="1"/>
              <a:t>oxymétazoline</a:t>
            </a:r>
            <a:r>
              <a:rPr lang="fr-FR" sz="1600" dirty="0"/>
              <a:t>, la </a:t>
            </a:r>
            <a:r>
              <a:rPr lang="fr-FR" sz="1600" dirty="0" err="1"/>
              <a:t>phényléphrine</a:t>
            </a:r>
            <a:r>
              <a:rPr lang="fr-FR" sz="1600" dirty="0"/>
              <a:t>, la pseudoéphédrine, le </a:t>
            </a:r>
            <a:r>
              <a:rPr lang="fr-FR" sz="1600" dirty="0" err="1"/>
              <a:t>tuaminoheptane</a:t>
            </a:r>
            <a:r>
              <a:rPr lang="fr-FR" sz="1600" dirty="0"/>
              <a:t>) sont des sympathomimétiques vasoconstricteurs. Ils exposent à des troubles cardiovasculaires graves voire mortels (poussées hypertensives, accidents vasculaires cérébraux, troubles du rythme cardiaque dont fibrillations auriculaires), des colites ischémiques et des neuropathies optiques ischémiques, effets indésirables disproportionnés pour des médicaments destinés à soulager des troubles bénins et d'évolution rapidement favorable tels que ceux du rhume </a:t>
            </a:r>
            <a:r>
              <a:rPr lang="fr-FR" sz="1600" i="1" dirty="0"/>
              <a:t>(</a:t>
            </a:r>
            <a:r>
              <a:rPr lang="fr-FR" sz="1600" dirty="0" err="1">
                <a:hlinkClick r:id="rId7"/>
              </a:rPr>
              <a:t>Naphazoline</a:t>
            </a:r>
            <a:r>
              <a:rPr lang="fr-FR" sz="1600" dirty="0">
                <a:hlinkClick r:id="rId7"/>
              </a:rPr>
              <a:t> (</a:t>
            </a:r>
            <a:r>
              <a:rPr lang="fr-FR" sz="1600" dirty="0" err="1">
                <a:hlinkClick r:id="rId7"/>
              </a:rPr>
              <a:t>Derinox</a:t>
            </a:r>
            <a:r>
              <a:rPr lang="fr-FR" sz="1600" dirty="0">
                <a:hlinkClick r:id="rId7"/>
              </a:rPr>
              <a:t>®) - un médicament à écarter des soins</a:t>
            </a:r>
            <a:r>
              <a:rPr lang="fr-FR" sz="1600" dirty="0"/>
              <a:t>, Prescrire, décembre 2022</a:t>
            </a:r>
            <a:r>
              <a:rPr lang="fr-FR" sz="1600" i="1" dirty="0"/>
              <a:t>).</a:t>
            </a:r>
            <a:endParaRPr lang="fr-FR" sz="1600" dirty="0"/>
          </a:p>
        </p:txBody>
      </p:sp>
      <p:pic>
        <p:nvPicPr>
          <p:cNvPr id="43" name="Image 42">
            <a:hlinkClick r:id="rId8" action="ppaction://hlinksldjump"/>
            <a:extLst>
              <a:ext uri="{FF2B5EF4-FFF2-40B4-BE49-F238E27FC236}">
                <a16:creationId xmlns:a16="http://schemas.microsoft.com/office/drawing/2014/main" id="{352D991C-CEC7-446A-BE27-B9B2BC208617}"/>
              </a:ext>
            </a:extLst>
          </p:cNvPr>
          <p:cNvPicPr>
            <a:picLocks noChangeAspect="1"/>
          </p:cNvPicPr>
          <p:nvPr/>
        </p:nvPicPr>
        <p:blipFill>
          <a:blip r:embed="rId9"/>
          <a:stretch>
            <a:fillRect/>
          </a:stretch>
        </p:blipFill>
        <p:spPr bwMode="auto">
          <a:xfrm>
            <a:off x="11480049" y="6083686"/>
            <a:ext cx="628651" cy="774314"/>
          </a:xfrm>
          <a:prstGeom prst="rect">
            <a:avLst/>
          </a:prstGeom>
        </p:spPr>
      </p:pic>
      <p:sp>
        <p:nvSpPr>
          <p:cNvPr id="44" name="Rectangle 43">
            <a:extLst>
              <a:ext uri="{FF2B5EF4-FFF2-40B4-BE49-F238E27FC236}">
                <a16:creationId xmlns:a16="http://schemas.microsoft.com/office/drawing/2014/main" id="{B98832C9-33A8-427A-A99D-29EE3056CDB9}"/>
              </a:ext>
            </a:extLst>
          </p:cNvPr>
          <p:cNvSpPr/>
          <p:nvPr/>
        </p:nvSpPr>
        <p:spPr bwMode="auto">
          <a:xfrm>
            <a:off x="2632363" y="943332"/>
            <a:ext cx="8345050"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R01AD52,</a:t>
            </a:r>
            <a:r>
              <a:rPr lang="fr-FR" sz="1600" dirty="0"/>
              <a:t> Décongestionnants et autres préparations à usage topiques</a:t>
            </a:r>
          </a:p>
        </p:txBody>
      </p:sp>
    </p:spTree>
    <p:extLst>
      <p:ext uri="{BB962C8B-B14F-4D97-AF65-F5344CB8AC3E}">
        <p14:creationId xmlns:p14="http://schemas.microsoft.com/office/powerpoint/2010/main" val="196535160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6" name="Rectangle 6">
            <a:extLst>
              <a:ext uri="{FF2B5EF4-FFF2-40B4-BE49-F238E27FC236}">
                <a16:creationId xmlns:a16="http://schemas.microsoft.com/office/drawing/2014/main" id="{F243F2A6-EFDD-4AD4-BD19-9F97F73AC86D}"/>
              </a:ext>
            </a:extLst>
          </p:cNvPr>
          <p:cNvSpPr/>
          <p:nvPr/>
        </p:nvSpPr>
        <p:spPr bwMode="auto">
          <a:xfrm>
            <a:off x="0" y="66713"/>
            <a:ext cx="12191997" cy="782170"/>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NAPHAZOLINE/PREDNISOLONE</a:t>
            </a:r>
          </a:p>
          <a:p>
            <a:r>
              <a:rPr lang="fr-FR" b="1" dirty="0" err="1">
                <a:solidFill>
                  <a:schemeClr val="bg1"/>
                </a:solidFill>
              </a:rPr>
              <a:t>Derinox</a:t>
            </a:r>
            <a:r>
              <a:rPr lang="fr-FR" b="1" dirty="0">
                <a:solidFill>
                  <a:schemeClr val="bg1"/>
                </a:solidFill>
              </a:rPr>
              <a:t>®</a:t>
            </a:r>
            <a:endParaRPr lang="fr-FR" b="1" dirty="0"/>
          </a:p>
        </p:txBody>
      </p:sp>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156</a:t>
            </a:fld>
            <a:endParaRPr lang="fr-FR"/>
          </a:p>
        </p:txBody>
      </p:sp>
      <p:sp>
        <p:nvSpPr>
          <p:cNvPr id="3" name="ZoneTexte 2"/>
          <p:cNvSpPr txBox="1"/>
          <p:nvPr/>
        </p:nvSpPr>
        <p:spPr>
          <a:xfrm>
            <a:off x="724942" y="2040388"/>
            <a:ext cx="10899066" cy="1646605"/>
          </a:xfrm>
          <a:prstGeom prst="rect">
            <a:avLst/>
          </a:prstGeom>
          <a:noFill/>
        </p:spPr>
        <p:txBody>
          <a:bodyPr wrap="square" rtlCol="0">
            <a:spAutoFit/>
          </a:bodyPr>
          <a:lstStyle/>
          <a:p>
            <a:pPr marL="285750" indent="-285750" algn="just">
              <a:spcAft>
                <a:spcPts val="600"/>
              </a:spcAft>
              <a:buFont typeface="Arial" panose="020B0604020202020204" pitchFamily="34" charset="0"/>
              <a:buChar char="•"/>
              <a:defRPr/>
            </a:pPr>
            <a:r>
              <a:rPr lang="fr-FR" sz="1600" b="1" i="1" u="sng" dirty="0"/>
              <a:t>Etats congestifs et inflammatoires au cours des rhinites aiguës de l'adulte et des adolescents de plus de 15 ans</a:t>
            </a:r>
          </a:p>
          <a:p>
            <a:pPr algn="just">
              <a:spcAft>
                <a:spcPts val="600"/>
              </a:spcAft>
              <a:defRPr/>
            </a:pPr>
            <a:r>
              <a:rPr lang="fr-FR" sz="1600" dirty="0"/>
              <a:t>Il existe des alternatives médicamenteuses comportant un vasoconstricteur non associé (</a:t>
            </a:r>
            <a:r>
              <a:rPr lang="fr-FR" sz="1600" dirty="0">
                <a:hlinkClick r:id="rId2"/>
              </a:rPr>
              <a:t>avis CT HAS 23/01/2013</a:t>
            </a:r>
            <a:r>
              <a:rPr lang="fr-FR" sz="1600" dirty="0"/>
              <a:t>).</a:t>
            </a:r>
          </a:p>
          <a:p>
            <a:pPr marL="285750" indent="-285750" algn="just">
              <a:spcAft>
                <a:spcPts val="600"/>
              </a:spcAft>
              <a:buFont typeface="Wingdings" panose="05000000000000000000" pitchFamily="2" charset="2"/>
              <a:buChar char="Ø"/>
              <a:defRPr/>
            </a:pPr>
            <a:endParaRPr lang="fr-FR" sz="600" dirty="0"/>
          </a:p>
          <a:p>
            <a:pPr algn="just">
              <a:spcAft>
                <a:spcPts val="600"/>
              </a:spcAft>
              <a:defRPr/>
            </a:pPr>
            <a:r>
              <a:rPr lang="fr-FR" sz="1600" dirty="0"/>
              <a:t>Aspiration des sécrétions nasales, mouchage, lavage des fosses nasales : les solutions de sérum physiologique ou d’eau de mer, permettent de laver et de dégager le nez efficacement. Elles peuvent être utilisées plusieurs fois par jour en fonction de l’encombrement nasal (</a:t>
            </a:r>
            <a:r>
              <a:rPr lang="fr-FR" sz="1600" dirty="0">
                <a:hlinkClick r:id="rId3"/>
              </a:rPr>
              <a:t>Vidal</a:t>
            </a:r>
            <a:r>
              <a:rPr lang="fr-FR" sz="1600" i="1" dirty="0"/>
              <a:t>).</a:t>
            </a:r>
            <a:endParaRPr lang="fr-FR" sz="1600" dirty="0"/>
          </a:p>
        </p:txBody>
      </p:sp>
      <p:sp>
        <p:nvSpPr>
          <p:cNvPr id="39" name="ZoneTexte 38"/>
          <p:cNvSpPr txBox="1"/>
          <p:nvPr/>
        </p:nvSpPr>
        <p:spPr bwMode="auto">
          <a:xfrm>
            <a:off x="707868" y="1707349"/>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2" name="Image 1"/>
          <p:cNvPicPr>
            <a:picLocks noChangeAspect="1"/>
          </p:cNvPicPr>
          <p:nvPr/>
        </p:nvPicPr>
        <p:blipFill>
          <a:blip r:embed="rId4"/>
          <a:stretch>
            <a:fillRect/>
          </a:stretch>
        </p:blipFill>
        <p:spPr>
          <a:xfrm>
            <a:off x="203812" y="1527043"/>
            <a:ext cx="432047" cy="684362"/>
          </a:xfrm>
          <a:prstGeom prst="rect">
            <a:avLst/>
          </a:prstGeom>
        </p:spPr>
      </p:pic>
      <p:sp>
        <p:nvSpPr>
          <p:cNvPr id="41"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2"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3"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4"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5"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46"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7" name="Connecteur droit 61"/>
          <p:cNvCxnSpPr>
            <a:cxnSpLocks/>
            <a:stCxn id="44"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8" name="Connecteur droit 62"/>
          <p:cNvCxnSpPr>
            <a:cxnSpLocks/>
            <a:endCxn id="43"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9"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0" name="Connecteur droit 64"/>
          <p:cNvCxnSpPr>
            <a:cxnSpLocks/>
            <a:endCxn id="44"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1" name="Connecteur droit 65"/>
          <p:cNvCxnSpPr>
            <a:cxnSpLocks/>
            <a:endCxn id="42"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2"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53"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4"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5"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6"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7"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58" name="Connecteur droit 73"/>
          <p:cNvCxnSpPr>
            <a:cxnSpLocks/>
            <a:endCxn id="6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9" name="Connecteur droit 74"/>
          <p:cNvCxnSpPr>
            <a:cxnSpLocks/>
            <a:stCxn id="57" idx="7"/>
            <a:endCxn id="6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0" name="Connecteur droit 75"/>
          <p:cNvCxnSpPr>
            <a:cxnSpLocks/>
            <a:stCxn id="57" idx="6"/>
            <a:endCxn id="56"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1"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2" name="Connecteur droit 77"/>
          <p:cNvCxnSpPr>
            <a:cxnSpLocks/>
            <a:stCxn id="55" idx="6"/>
            <a:endCxn id="57"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3" name="Connecteur droit 78"/>
          <p:cNvCxnSpPr>
            <a:cxnSpLocks/>
            <a:endCxn id="54"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6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5" name="Connecteur droit 88"/>
          <p:cNvCxnSpPr>
            <a:cxnSpLocks/>
            <a:endCxn id="53"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6" name="Connecteur droit 91"/>
          <p:cNvCxnSpPr>
            <a:cxnSpLocks/>
            <a:stCxn id="56" idx="7"/>
            <a:endCxn id="6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7" name="Connecteur droit 98"/>
          <p:cNvCxnSpPr>
            <a:cxnSpLocks/>
            <a:stCxn id="42"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68"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9" name="Connecteur droit 102"/>
          <p:cNvCxnSpPr>
            <a:cxnSpLocks/>
            <a:endCxn id="55"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0" name="Connecteur droit 104"/>
          <p:cNvCxnSpPr>
            <a:cxnSpLocks/>
            <a:endCxn id="54"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72" name="Image 71"/>
          <p:cNvPicPr>
            <a:picLocks noChangeAspect="1"/>
          </p:cNvPicPr>
          <p:nvPr/>
        </p:nvPicPr>
        <p:blipFill>
          <a:blip r:embed="rId5"/>
          <a:stretch/>
        </p:blipFill>
        <p:spPr bwMode="auto">
          <a:xfrm>
            <a:off x="10452180" y="1059985"/>
            <a:ext cx="1614485" cy="1229360"/>
          </a:xfrm>
          <a:prstGeom prst="rect">
            <a:avLst/>
          </a:prstGeom>
        </p:spPr>
      </p:pic>
      <p:sp>
        <p:nvSpPr>
          <p:cNvPr id="71" name="ZoneTexte 70"/>
          <p:cNvSpPr txBox="1"/>
          <p:nvPr/>
        </p:nvSpPr>
        <p:spPr bwMode="auto">
          <a:xfrm>
            <a:off x="724942" y="4298064"/>
            <a:ext cx="3406237" cy="369332"/>
          </a:xfrm>
          <a:prstGeom prst="rect">
            <a:avLst/>
          </a:prstGeom>
          <a:noFill/>
        </p:spPr>
        <p:txBody>
          <a:bodyPr wrap="square" rtlCol="0">
            <a:spAutoFit/>
          </a:bodyPr>
          <a:lstStyle/>
          <a:p>
            <a:r>
              <a:rPr lang="fr-FR" b="1" dirty="0">
                <a:solidFill>
                  <a:srgbClr val="000099"/>
                </a:solidFill>
              </a:rPr>
              <a:t>Autres sources utiles : </a:t>
            </a:r>
          </a:p>
        </p:txBody>
      </p:sp>
      <p:pic>
        <p:nvPicPr>
          <p:cNvPr id="73" name="Image 72"/>
          <p:cNvPicPr>
            <a:picLocks noChangeAspect="1"/>
          </p:cNvPicPr>
          <p:nvPr/>
        </p:nvPicPr>
        <p:blipFill>
          <a:blip r:embed="rId6"/>
          <a:stretch>
            <a:fillRect/>
          </a:stretch>
        </p:blipFill>
        <p:spPr bwMode="auto">
          <a:xfrm>
            <a:off x="19582" y="4248378"/>
            <a:ext cx="784595" cy="458203"/>
          </a:xfrm>
          <a:prstGeom prst="rect">
            <a:avLst/>
          </a:prstGeom>
        </p:spPr>
      </p:pic>
      <p:pic>
        <p:nvPicPr>
          <p:cNvPr id="75" name="Image 74">
            <a:hlinkClick r:id="rId7" action="ppaction://hlinksldjump"/>
            <a:extLst>
              <a:ext uri="{FF2B5EF4-FFF2-40B4-BE49-F238E27FC236}">
                <a16:creationId xmlns:a16="http://schemas.microsoft.com/office/drawing/2014/main" id="{F6361F3C-2716-43CA-8C09-72239A053E0C}"/>
              </a:ext>
            </a:extLst>
          </p:cNvPr>
          <p:cNvPicPr>
            <a:picLocks noChangeAspect="1"/>
          </p:cNvPicPr>
          <p:nvPr/>
        </p:nvPicPr>
        <p:blipFill>
          <a:blip r:embed="rId8"/>
          <a:stretch>
            <a:fillRect/>
          </a:stretch>
        </p:blipFill>
        <p:spPr bwMode="auto">
          <a:xfrm>
            <a:off x="11480049" y="6083686"/>
            <a:ext cx="628651" cy="774314"/>
          </a:xfrm>
          <a:prstGeom prst="rect">
            <a:avLst/>
          </a:prstGeom>
        </p:spPr>
      </p:pic>
      <p:sp>
        <p:nvSpPr>
          <p:cNvPr id="77" name="ZoneTexte 76">
            <a:extLst>
              <a:ext uri="{FF2B5EF4-FFF2-40B4-BE49-F238E27FC236}">
                <a16:creationId xmlns:a16="http://schemas.microsoft.com/office/drawing/2014/main" id="{7229C9D5-C4C1-42DA-BF52-F77A207AC89E}"/>
              </a:ext>
            </a:extLst>
          </p:cNvPr>
          <p:cNvSpPr txBox="1"/>
          <p:nvPr/>
        </p:nvSpPr>
        <p:spPr bwMode="auto">
          <a:xfrm>
            <a:off x="3012519" y="4312364"/>
            <a:ext cx="8810335" cy="661720"/>
          </a:xfrm>
          <a:prstGeom prst="rect">
            <a:avLst/>
          </a:prstGeom>
          <a:noFill/>
        </p:spPr>
        <p:txBody>
          <a:bodyPr wrap="square" rtlCol="0">
            <a:spAutoFit/>
          </a:bodyPr>
          <a:lstStyle/>
          <a:p>
            <a:pPr algn="just">
              <a:spcAft>
                <a:spcPts val="600"/>
              </a:spcAft>
              <a:defRPr/>
            </a:pPr>
            <a:r>
              <a:rPr lang="fr-FR" sz="1600" dirty="0">
                <a:hlinkClick r:id="rId9"/>
              </a:rPr>
              <a:t>« Rhinopharyngite ou rhume de l’adulte : que faire et quand consulter? »</a:t>
            </a:r>
            <a:r>
              <a:rPr lang="fr-FR" sz="1600" dirty="0"/>
              <a:t>, AMELI, avril 2023</a:t>
            </a:r>
          </a:p>
          <a:p>
            <a:pPr algn="just">
              <a:spcAft>
                <a:spcPts val="600"/>
              </a:spcAft>
              <a:defRPr/>
            </a:pPr>
            <a:r>
              <a:rPr lang="fr-FR" sz="1600" dirty="0">
                <a:hlinkClick r:id="rId10"/>
              </a:rPr>
              <a:t>« Rhinopharyngite de l’adulte : quel traitement? »</a:t>
            </a:r>
            <a:r>
              <a:rPr lang="fr-FR" sz="1600" dirty="0"/>
              <a:t>, AMELI, septembre 2022</a:t>
            </a:r>
          </a:p>
        </p:txBody>
      </p:sp>
    </p:spTree>
    <p:extLst>
      <p:ext uri="{BB962C8B-B14F-4D97-AF65-F5344CB8AC3E}">
        <p14:creationId xmlns:p14="http://schemas.microsoft.com/office/powerpoint/2010/main" val="93275735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8178"/>
            <a:ext cx="12191997" cy="79951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rPr>
              <a:t>NIAOULI</a:t>
            </a:r>
          </a:p>
          <a:p>
            <a:r>
              <a:rPr lang="fr-FR" b="1" dirty="0">
                <a:solidFill>
                  <a:schemeClr val="bg1"/>
                </a:solidFill>
              </a:rPr>
              <a:t>Huile goménolée®</a:t>
            </a:r>
            <a:endParaRPr lang="fr-FR" b="1" dirty="0"/>
          </a:p>
        </p:txBody>
      </p:sp>
      <p:sp>
        <p:nvSpPr>
          <p:cNvPr id="5"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157</a:t>
            </a:fld>
            <a:endParaRPr lang="fr-FR"/>
          </a:p>
        </p:txBody>
      </p:sp>
      <p:sp>
        <p:nvSpPr>
          <p:cNvPr id="7"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452180" y="1059985"/>
            <a:ext cx="1614485" cy="1229360"/>
          </a:xfrm>
          <a:prstGeom prst="rect">
            <a:avLst/>
          </a:prstGeom>
        </p:spPr>
      </p:pic>
      <p:sp>
        <p:nvSpPr>
          <p:cNvPr id="50" name="Rectangle 49"/>
          <p:cNvSpPr/>
          <p:nvPr/>
        </p:nvSpPr>
        <p:spPr>
          <a:xfrm>
            <a:off x="5977217" y="3138641"/>
            <a:ext cx="237566" cy="369332"/>
          </a:xfrm>
          <a:prstGeom prst="rect">
            <a:avLst/>
          </a:prstGeom>
        </p:spPr>
        <p:txBody>
          <a:bodyPr wrap="none">
            <a:spAutoFit/>
          </a:bodyPr>
          <a:lstStyle/>
          <a:p>
            <a:r>
              <a:rPr lang="fr-FR" dirty="0"/>
              <a:t> </a:t>
            </a:r>
          </a:p>
        </p:txBody>
      </p:sp>
      <p:pic>
        <p:nvPicPr>
          <p:cNvPr id="44" name="Image 43">
            <a:hlinkClick r:id="rId3" action="ppaction://hlinksldjump"/>
            <a:extLst>
              <a:ext uri="{FF2B5EF4-FFF2-40B4-BE49-F238E27FC236}">
                <a16:creationId xmlns:a16="http://schemas.microsoft.com/office/drawing/2014/main" id="{87C7A160-AF60-4459-AD5D-7D2434A8FA84}"/>
              </a:ext>
            </a:extLst>
          </p:cNvPr>
          <p:cNvPicPr>
            <a:picLocks noChangeAspect="1"/>
          </p:cNvPicPr>
          <p:nvPr/>
        </p:nvPicPr>
        <p:blipFill>
          <a:blip r:embed="rId4"/>
          <a:stretch>
            <a:fillRect/>
          </a:stretch>
        </p:blipFill>
        <p:spPr bwMode="auto">
          <a:xfrm>
            <a:off x="11480049" y="6083686"/>
            <a:ext cx="628651" cy="774314"/>
          </a:xfrm>
          <a:prstGeom prst="rect">
            <a:avLst/>
          </a:prstGeom>
        </p:spPr>
      </p:pic>
      <p:sp>
        <p:nvSpPr>
          <p:cNvPr id="46" name="ZoneTexte 45">
            <a:extLst>
              <a:ext uri="{FF2B5EF4-FFF2-40B4-BE49-F238E27FC236}">
                <a16:creationId xmlns:a16="http://schemas.microsoft.com/office/drawing/2014/main" id="{7ED21C2D-FF72-41FC-88B1-EFC6E3242424}"/>
              </a:ext>
            </a:extLst>
          </p:cNvPr>
          <p:cNvSpPr txBox="1"/>
          <p:nvPr/>
        </p:nvSpPr>
        <p:spPr bwMode="auto">
          <a:xfrm>
            <a:off x="625890" y="1859373"/>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sp>
        <p:nvSpPr>
          <p:cNvPr id="47" name="ZoneTexte 46">
            <a:extLst>
              <a:ext uri="{FF2B5EF4-FFF2-40B4-BE49-F238E27FC236}">
                <a16:creationId xmlns:a16="http://schemas.microsoft.com/office/drawing/2014/main" id="{AB1B10E5-6E1D-46E8-8CC4-80B7C3A0F3EC}"/>
              </a:ext>
            </a:extLst>
          </p:cNvPr>
          <p:cNvSpPr txBox="1"/>
          <p:nvPr/>
        </p:nvSpPr>
        <p:spPr bwMode="auto">
          <a:xfrm>
            <a:off x="625890" y="2159186"/>
            <a:ext cx="11175852" cy="1969770"/>
          </a:xfrm>
          <a:prstGeom prst="rect">
            <a:avLst/>
          </a:prstGeom>
          <a:noFill/>
        </p:spPr>
        <p:txBody>
          <a:bodyPr wrap="square" rtlCol="0">
            <a:spAutoFit/>
          </a:bodyPr>
          <a:lstStyle/>
          <a:p>
            <a:pPr algn="just">
              <a:spcAft>
                <a:spcPts val="600"/>
              </a:spcAft>
              <a:defRPr/>
            </a:pPr>
            <a:r>
              <a:rPr lang="fr-FR" sz="1600" dirty="0">
                <a:hlinkClick r:id="rId5"/>
              </a:rPr>
              <a:t>Avis CT HAS 10/05/2006</a:t>
            </a:r>
            <a:endParaRPr lang="fr-FR" sz="1600" dirty="0"/>
          </a:p>
          <a:p>
            <a:pPr algn="just">
              <a:spcAft>
                <a:spcPts val="600"/>
              </a:spcAft>
              <a:defRPr/>
            </a:pPr>
            <a:r>
              <a:rPr lang="fr-FR" sz="1600" dirty="0"/>
              <a:t>Traitement à visée symptomatique. Efficacité non établie (absence de données cliniques). Rapport efficacité / effets indésirables de ces spécialités mal établi. Spécialités pouvant conduire  à des convulsions chez l'enfant ou à des états d'agitation et de confusion chez les sujets âgés. Spécialités favorisant la survenue de pneumopathies huileuses d’inhalation en cas d’usage chronique.</a:t>
            </a:r>
          </a:p>
          <a:p>
            <a:pPr algn="just">
              <a:spcAft>
                <a:spcPts val="600"/>
              </a:spcAft>
              <a:defRPr/>
            </a:pPr>
            <a:r>
              <a:rPr lang="fr-FR" sz="1600" dirty="0"/>
              <a:t>Dans le traitement de la perforation septale : le traitement médical fait appel aux lavages au sérum physiologique et aux solutions/pommades huileuses utilisables dans le nez (type huile goménolée). Il est réservé aux perforations peu symptomatiques et aux cas inopérables. Ses effets sont reconnus modestes (avis d’expert 2017) (</a:t>
            </a:r>
            <a:r>
              <a:rPr lang="fr-FR" sz="1600" dirty="0">
                <a:hlinkClick r:id="rId6"/>
              </a:rPr>
              <a:t>ORL France</a:t>
            </a:r>
            <a:r>
              <a:rPr lang="fr-FR" sz="1600" dirty="0"/>
              <a:t>).</a:t>
            </a:r>
          </a:p>
        </p:txBody>
      </p:sp>
      <p:pic>
        <p:nvPicPr>
          <p:cNvPr id="48" name="Image 47">
            <a:extLst>
              <a:ext uri="{FF2B5EF4-FFF2-40B4-BE49-F238E27FC236}">
                <a16:creationId xmlns:a16="http://schemas.microsoft.com/office/drawing/2014/main" id="{C131522E-AA27-4BF8-90D1-DC413DD14960}"/>
              </a:ext>
            </a:extLst>
          </p:cNvPr>
          <p:cNvPicPr>
            <a:picLocks noChangeAspect="1"/>
          </p:cNvPicPr>
          <p:nvPr/>
        </p:nvPicPr>
        <p:blipFill>
          <a:blip r:embed="rId7"/>
          <a:stretch>
            <a:fillRect/>
          </a:stretch>
        </p:blipFill>
        <p:spPr bwMode="auto">
          <a:xfrm>
            <a:off x="96934" y="1775197"/>
            <a:ext cx="528956" cy="596852"/>
          </a:xfrm>
          <a:prstGeom prst="rect">
            <a:avLst/>
          </a:prstGeom>
        </p:spPr>
      </p:pic>
      <p:sp>
        <p:nvSpPr>
          <p:cNvPr id="49" name="ZoneTexte 37">
            <a:extLst>
              <a:ext uri="{FF2B5EF4-FFF2-40B4-BE49-F238E27FC236}">
                <a16:creationId xmlns:a16="http://schemas.microsoft.com/office/drawing/2014/main" id="{FA95A81B-93BA-42BF-A69B-2D3247A79A11}"/>
              </a:ext>
            </a:extLst>
          </p:cNvPr>
          <p:cNvSpPr/>
          <p:nvPr/>
        </p:nvSpPr>
        <p:spPr bwMode="auto">
          <a:xfrm>
            <a:off x="486051" y="1370861"/>
            <a:ext cx="8873386" cy="338554"/>
          </a:xfrm>
          <a:prstGeom prst="rect">
            <a:avLst/>
          </a:prstGeom>
          <a:noFill/>
          <a:ln w="19050">
            <a:solidFill>
              <a:srgbClr val="FF00FF"/>
            </a:solidFill>
          </a:ln>
        </p:spPr>
        <p:txBody>
          <a:bodyPr wrap="square" rtlCol="0">
            <a:spAutoFit/>
          </a:bodyPr>
          <a:lstStyle/>
          <a:p>
            <a:pPr>
              <a:defRPr/>
            </a:pPr>
            <a:r>
              <a:rPr lang="fr-FR" sz="1600" dirty="0"/>
              <a:t>Traitement des rhinites croûteuses post traumatiques et soins post-opératoires de chirurgie </a:t>
            </a:r>
            <a:r>
              <a:rPr lang="fr-FR" sz="1600" dirty="0" err="1"/>
              <a:t>endonasale</a:t>
            </a:r>
            <a:endParaRPr lang="fr-FR" sz="1600" dirty="0"/>
          </a:p>
        </p:txBody>
      </p:sp>
      <p:sp>
        <p:nvSpPr>
          <p:cNvPr id="51" name="ZoneTexte 50">
            <a:extLst>
              <a:ext uri="{FF2B5EF4-FFF2-40B4-BE49-F238E27FC236}">
                <a16:creationId xmlns:a16="http://schemas.microsoft.com/office/drawing/2014/main" id="{FF75807D-A3B7-4659-81F9-C006DD79E74A}"/>
              </a:ext>
            </a:extLst>
          </p:cNvPr>
          <p:cNvSpPr txBox="1"/>
          <p:nvPr/>
        </p:nvSpPr>
        <p:spPr bwMode="auto">
          <a:xfrm>
            <a:off x="625890" y="4711945"/>
            <a:ext cx="11349133" cy="1569660"/>
          </a:xfrm>
          <a:prstGeom prst="rect">
            <a:avLst/>
          </a:prstGeom>
          <a:noFill/>
        </p:spPr>
        <p:txBody>
          <a:bodyPr wrap="square" rtlCol="0">
            <a:spAutoFit/>
          </a:bodyPr>
          <a:lstStyle/>
          <a:p>
            <a:pPr algn="just">
              <a:spcAft>
                <a:spcPts val="600"/>
              </a:spcAft>
              <a:defRPr/>
            </a:pPr>
            <a:r>
              <a:rPr lang="fr-FR" sz="1600" dirty="0"/>
              <a:t>Dans le traitement des rhinites croûteuses post-traumatiques et soins post-opératoires de chirurgie </a:t>
            </a:r>
            <a:r>
              <a:rPr lang="fr-FR" sz="1600" dirty="0" err="1"/>
              <a:t>endonasale</a:t>
            </a:r>
            <a:r>
              <a:rPr lang="fr-FR" sz="1600" dirty="0"/>
              <a:t>, les objectifs des traitements postopératoires de chirurgie nasale sont : nettoyer les fosses nasales, diriger et favoriser la cicatrisation, éviter les infections locales. Le sérum physiologique est le plus souvent utilisé pour le lavage post-opératoire des fosses nasales. Il est recommandé de poursuivre les lavages jusqu’à la fin de la cicatrisation. Il est fait état par certains praticiens de l’utilisation de ces spécialités lorsque les croûtes sont très adhérentes. Cependant, aucune recommandation ne préconise leur emploi (</a:t>
            </a:r>
            <a:r>
              <a:rPr lang="fr-FR" sz="1600" dirty="0">
                <a:hlinkClick r:id="rId8"/>
              </a:rPr>
              <a:t>avis CT HAS 10/05/2006</a:t>
            </a:r>
            <a:r>
              <a:rPr lang="fr-FR" sz="1600" dirty="0"/>
              <a:t>).</a:t>
            </a:r>
          </a:p>
        </p:txBody>
      </p:sp>
      <p:sp>
        <p:nvSpPr>
          <p:cNvPr id="52" name="ZoneTexte 51">
            <a:extLst>
              <a:ext uri="{FF2B5EF4-FFF2-40B4-BE49-F238E27FC236}">
                <a16:creationId xmlns:a16="http://schemas.microsoft.com/office/drawing/2014/main" id="{49E6D9D5-8A43-4187-86B4-027CDA98B112}"/>
              </a:ext>
            </a:extLst>
          </p:cNvPr>
          <p:cNvSpPr txBox="1"/>
          <p:nvPr/>
        </p:nvSpPr>
        <p:spPr bwMode="auto">
          <a:xfrm>
            <a:off x="600990" y="4351058"/>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53" name="Image 52">
            <a:extLst>
              <a:ext uri="{FF2B5EF4-FFF2-40B4-BE49-F238E27FC236}">
                <a16:creationId xmlns:a16="http://schemas.microsoft.com/office/drawing/2014/main" id="{2F9C80C6-4F2F-4FC8-B332-BAA9590ABEB3}"/>
              </a:ext>
            </a:extLst>
          </p:cNvPr>
          <p:cNvPicPr>
            <a:picLocks noChangeAspect="1"/>
          </p:cNvPicPr>
          <p:nvPr/>
        </p:nvPicPr>
        <p:blipFill>
          <a:blip r:embed="rId9"/>
          <a:stretch>
            <a:fillRect/>
          </a:stretch>
        </p:blipFill>
        <p:spPr bwMode="auto">
          <a:xfrm>
            <a:off x="96934" y="4207042"/>
            <a:ext cx="432047" cy="684362"/>
          </a:xfrm>
          <a:prstGeom prst="rect">
            <a:avLst/>
          </a:prstGeom>
        </p:spPr>
      </p:pic>
      <p:sp>
        <p:nvSpPr>
          <p:cNvPr id="55" name="Rectangle 54">
            <a:extLst>
              <a:ext uri="{FF2B5EF4-FFF2-40B4-BE49-F238E27FC236}">
                <a16:creationId xmlns:a16="http://schemas.microsoft.com/office/drawing/2014/main" id="{C8ABB217-AAA1-489B-A7DD-8DC9F0E063B3}"/>
              </a:ext>
            </a:extLst>
          </p:cNvPr>
          <p:cNvSpPr/>
          <p:nvPr/>
        </p:nvSpPr>
        <p:spPr bwMode="auto">
          <a:xfrm>
            <a:off x="2632363" y="943332"/>
            <a:ext cx="8345050"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R01AX10,</a:t>
            </a:r>
            <a:r>
              <a:rPr lang="fr-FR" sz="1600" dirty="0"/>
              <a:t> Décongestionnants et autres préparations à usage topiques</a:t>
            </a:r>
          </a:p>
        </p:txBody>
      </p:sp>
    </p:spTree>
    <p:extLst>
      <p:ext uri="{BB962C8B-B14F-4D97-AF65-F5344CB8AC3E}">
        <p14:creationId xmlns:p14="http://schemas.microsoft.com/office/powerpoint/2010/main" val="363226740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7" cy="794484"/>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smtClean="0">
                <a:solidFill>
                  <a:schemeClr val="bg1"/>
                </a:solidFill>
              </a:rPr>
              <a:t>PSEUDOEPHEDRINE-IBUPROFENE</a:t>
            </a:r>
            <a:endParaRPr lang="fr-FR" dirty="0">
              <a:solidFill>
                <a:schemeClr val="bg1"/>
              </a:solidFill>
            </a:endParaRPr>
          </a:p>
          <a:p>
            <a:pPr>
              <a:defRPr/>
            </a:pPr>
            <a:r>
              <a:rPr lang="fr-FR" b="1" dirty="0" err="1">
                <a:solidFill>
                  <a:schemeClr val="bg1"/>
                </a:solidFill>
              </a:rPr>
              <a:t>Rhinadvil</a:t>
            </a:r>
            <a:r>
              <a:rPr lang="fr-FR" b="1" dirty="0">
                <a:solidFill>
                  <a:schemeClr val="bg1"/>
                </a:solidFill>
              </a:rPr>
              <a:t> Rhume</a:t>
            </a:r>
            <a:r>
              <a:rPr lang="fr-FR" b="1" dirty="0" smtClean="0">
                <a:solidFill>
                  <a:schemeClr val="bg1"/>
                </a:solidFill>
              </a:rPr>
              <a:t>®</a:t>
            </a:r>
            <a:endParaRPr lang="fr-FR" b="1" dirty="0"/>
          </a:p>
        </p:txBody>
      </p:sp>
      <p:sp>
        <p:nvSpPr>
          <p:cNvPr id="5"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158</a:t>
            </a:fld>
            <a:endParaRPr lang="fr-FR"/>
          </a:p>
        </p:txBody>
      </p:sp>
      <p:sp>
        <p:nvSpPr>
          <p:cNvPr id="7"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452180" y="1004567"/>
            <a:ext cx="1614485" cy="1229360"/>
          </a:xfrm>
          <a:prstGeom prst="rect">
            <a:avLst/>
          </a:prstGeom>
        </p:spPr>
      </p:pic>
      <p:sp>
        <p:nvSpPr>
          <p:cNvPr id="50" name="Rectangle 49"/>
          <p:cNvSpPr/>
          <p:nvPr/>
        </p:nvSpPr>
        <p:spPr>
          <a:xfrm>
            <a:off x="5977217" y="3212531"/>
            <a:ext cx="237566" cy="369332"/>
          </a:xfrm>
          <a:prstGeom prst="rect">
            <a:avLst/>
          </a:prstGeom>
        </p:spPr>
        <p:txBody>
          <a:bodyPr wrap="none">
            <a:spAutoFit/>
          </a:bodyPr>
          <a:lstStyle/>
          <a:p>
            <a:r>
              <a:rPr lang="fr-FR" dirty="0"/>
              <a:t> </a:t>
            </a:r>
          </a:p>
        </p:txBody>
      </p:sp>
      <p:pic>
        <p:nvPicPr>
          <p:cNvPr id="44" name="Image 43">
            <a:hlinkClick r:id="rId3" action="ppaction://hlinksldjump"/>
            <a:extLst>
              <a:ext uri="{FF2B5EF4-FFF2-40B4-BE49-F238E27FC236}">
                <a16:creationId xmlns:a16="http://schemas.microsoft.com/office/drawing/2014/main" id="{553DBE32-5CED-43CF-B9F2-4A0B4B05819A}"/>
              </a:ext>
            </a:extLst>
          </p:cNvPr>
          <p:cNvPicPr>
            <a:picLocks noChangeAspect="1"/>
          </p:cNvPicPr>
          <p:nvPr/>
        </p:nvPicPr>
        <p:blipFill>
          <a:blip r:embed="rId4"/>
          <a:stretch>
            <a:fillRect/>
          </a:stretch>
        </p:blipFill>
        <p:spPr bwMode="auto">
          <a:xfrm>
            <a:off x="11480049" y="6083686"/>
            <a:ext cx="628651" cy="774314"/>
          </a:xfrm>
          <a:prstGeom prst="rect">
            <a:avLst/>
          </a:prstGeom>
        </p:spPr>
      </p:pic>
      <p:sp>
        <p:nvSpPr>
          <p:cNvPr id="46" name="ZoneTexte 37">
            <a:extLst>
              <a:ext uri="{FF2B5EF4-FFF2-40B4-BE49-F238E27FC236}">
                <a16:creationId xmlns:a16="http://schemas.microsoft.com/office/drawing/2014/main" id="{E32719E4-84D5-449F-A333-625A892EB43D}"/>
              </a:ext>
            </a:extLst>
          </p:cNvPr>
          <p:cNvSpPr/>
          <p:nvPr/>
        </p:nvSpPr>
        <p:spPr bwMode="auto">
          <a:xfrm>
            <a:off x="869538" y="1274090"/>
            <a:ext cx="7741062" cy="584775"/>
          </a:xfrm>
          <a:prstGeom prst="rect">
            <a:avLst/>
          </a:prstGeom>
          <a:noFill/>
          <a:ln w="19050">
            <a:solidFill>
              <a:srgbClr val="FF00FF"/>
            </a:solidFill>
          </a:ln>
        </p:spPr>
        <p:txBody>
          <a:bodyPr wrap="square" rtlCol="0">
            <a:spAutoFit/>
          </a:bodyPr>
          <a:lstStyle/>
          <a:p>
            <a:pPr algn="just">
              <a:defRPr/>
            </a:pPr>
            <a:r>
              <a:rPr lang="fr-FR" sz="1600" dirty="0"/>
              <a:t>Soulagement des symptômes de la congestion nasale associée à une </a:t>
            </a:r>
            <a:r>
              <a:rPr lang="fr-FR" sz="1600" dirty="0" err="1"/>
              <a:t>rhinosinusite</a:t>
            </a:r>
            <a:r>
              <a:rPr lang="fr-FR" sz="1600" dirty="0"/>
              <a:t> aigüe, présumée virale avec céphalée et/ou fièvre, chez l’adolescent (15-17 ans) et l’adulte</a:t>
            </a:r>
          </a:p>
        </p:txBody>
      </p:sp>
      <p:sp>
        <p:nvSpPr>
          <p:cNvPr id="47" name="ZoneTexte 46">
            <a:extLst>
              <a:ext uri="{FF2B5EF4-FFF2-40B4-BE49-F238E27FC236}">
                <a16:creationId xmlns:a16="http://schemas.microsoft.com/office/drawing/2014/main" id="{015C977D-177F-4118-A0F5-EAF27A851A77}"/>
              </a:ext>
            </a:extLst>
          </p:cNvPr>
          <p:cNvSpPr txBox="1"/>
          <p:nvPr/>
        </p:nvSpPr>
        <p:spPr bwMode="auto">
          <a:xfrm>
            <a:off x="551382" y="2149459"/>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sp>
        <p:nvSpPr>
          <p:cNvPr id="48" name="ZoneTexte 47">
            <a:extLst>
              <a:ext uri="{FF2B5EF4-FFF2-40B4-BE49-F238E27FC236}">
                <a16:creationId xmlns:a16="http://schemas.microsoft.com/office/drawing/2014/main" id="{7ECEBB00-09A6-4446-9B51-5F4490417A9B}"/>
              </a:ext>
            </a:extLst>
          </p:cNvPr>
          <p:cNvSpPr txBox="1"/>
          <p:nvPr/>
        </p:nvSpPr>
        <p:spPr bwMode="auto">
          <a:xfrm>
            <a:off x="454674" y="2636064"/>
            <a:ext cx="11465948" cy="1646605"/>
          </a:xfrm>
          <a:prstGeom prst="rect">
            <a:avLst/>
          </a:prstGeom>
          <a:noFill/>
        </p:spPr>
        <p:txBody>
          <a:bodyPr wrap="square" rtlCol="0">
            <a:spAutoFit/>
          </a:bodyPr>
          <a:lstStyle/>
          <a:p>
            <a:pPr algn="just">
              <a:spcAft>
                <a:spcPts val="300"/>
              </a:spcAft>
              <a:defRPr/>
            </a:pPr>
            <a:r>
              <a:rPr lang="fr-FR" sz="1600" dirty="0">
                <a:hlinkClick r:id="rId5"/>
              </a:rPr>
              <a:t>Avis CT HAS 05/10/2011 </a:t>
            </a:r>
            <a:endParaRPr lang="fr-FR" sz="1600" dirty="0"/>
          </a:p>
          <a:p>
            <a:pPr algn="just">
              <a:spcAft>
                <a:spcPts val="600"/>
              </a:spcAft>
              <a:defRPr/>
            </a:pPr>
            <a:r>
              <a:rPr lang="fr-FR" sz="1600" dirty="0"/>
              <a:t>Cette spécialité associe un vasoconstricteur, la pseudoéphédrine, à un anti-inflammatoire non stéroïdien à dose antalgique et antipyrétique, l’ibuprofène. Dans la mesure où la fièvre et les céphalées ne sont pas systématiquement associées à la congestion nasale au cours d’un épisode de rhinopharyngite aiguë, ni pendant toute la période que dure celui-ci, et devant le risque de mésusage par le patient, l’association fixe de ces deux principes actifs n’est pas justifiée. Il n’a pas été démontré que cette association était supérieure à la </a:t>
            </a:r>
            <a:r>
              <a:rPr lang="fr-FR" sz="1600" dirty="0" err="1"/>
              <a:t>pseudoéphédrine</a:t>
            </a:r>
            <a:r>
              <a:rPr lang="fr-FR" sz="1600" dirty="0"/>
              <a:t> seule. Par conséquent, cette spécialité n’a pas de place dans la stratégie thérapeutique.</a:t>
            </a:r>
          </a:p>
        </p:txBody>
      </p:sp>
      <p:pic>
        <p:nvPicPr>
          <p:cNvPr id="49" name="Image 48">
            <a:extLst>
              <a:ext uri="{FF2B5EF4-FFF2-40B4-BE49-F238E27FC236}">
                <a16:creationId xmlns:a16="http://schemas.microsoft.com/office/drawing/2014/main" id="{2FBA7EAE-A876-429B-91FE-29E495C61C7E}"/>
              </a:ext>
            </a:extLst>
          </p:cNvPr>
          <p:cNvPicPr>
            <a:picLocks noChangeAspect="1"/>
          </p:cNvPicPr>
          <p:nvPr/>
        </p:nvPicPr>
        <p:blipFill>
          <a:blip r:embed="rId6"/>
          <a:stretch>
            <a:fillRect/>
          </a:stretch>
        </p:blipFill>
        <p:spPr bwMode="auto">
          <a:xfrm>
            <a:off x="22426" y="2066917"/>
            <a:ext cx="528956" cy="596852"/>
          </a:xfrm>
          <a:prstGeom prst="rect">
            <a:avLst/>
          </a:prstGeom>
        </p:spPr>
      </p:pic>
      <p:sp>
        <p:nvSpPr>
          <p:cNvPr id="52" name="Rectangle 51">
            <a:extLst>
              <a:ext uri="{FF2B5EF4-FFF2-40B4-BE49-F238E27FC236}">
                <a16:creationId xmlns:a16="http://schemas.microsoft.com/office/drawing/2014/main" id="{F3BF8162-9F77-43B5-930B-2E542A18A326}"/>
              </a:ext>
            </a:extLst>
          </p:cNvPr>
          <p:cNvSpPr/>
          <p:nvPr/>
        </p:nvSpPr>
        <p:spPr bwMode="auto">
          <a:xfrm>
            <a:off x="447869" y="4463972"/>
            <a:ext cx="11428477" cy="2008242"/>
          </a:xfrm>
          <a:prstGeom prst="rect">
            <a:avLst/>
          </a:prstGeom>
        </p:spPr>
        <p:txBody>
          <a:bodyPr wrap="square">
            <a:spAutoFit/>
          </a:bodyPr>
          <a:lstStyle/>
          <a:p>
            <a:pPr algn="just">
              <a:spcAft>
                <a:spcPts val="300"/>
              </a:spcAft>
              <a:defRPr/>
            </a:pPr>
            <a:r>
              <a:rPr lang="fr-FR" sz="1600" dirty="0">
                <a:hlinkClick r:id="rId7"/>
              </a:rPr>
              <a:t>Revue Cochrane 2022 </a:t>
            </a:r>
            <a:endParaRPr lang="fr-FR" sz="1600" dirty="0"/>
          </a:p>
          <a:p>
            <a:pPr algn="just">
              <a:spcAft>
                <a:spcPts val="600"/>
              </a:spcAft>
              <a:defRPr/>
            </a:pPr>
            <a:r>
              <a:rPr lang="fr-FR" sz="1600" dirty="0"/>
              <a:t>Manque de données. Effet sur les symptômes individuels probablement trop faibles pour être cliniquement pertinents. Les données probantes actuelles suggèrent que les associations antihistaminique‐analgésique‐décongestionnant présentent un certain bénéfice général chez les adultes et les enfants plus âgés. Ces effets doivent être évalués par rapport aux risques d'effets indésirables. Il n'existe pas de données probantes concernant leur efficacité chez les jeunes enfants</a:t>
            </a:r>
            <a:r>
              <a:rPr lang="fr-FR" sz="1600" dirty="0" smtClean="0"/>
              <a:t>.</a:t>
            </a:r>
          </a:p>
          <a:p>
            <a:pPr algn="just">
              <a:spcAft>
                <a:spcPts val="600"/>
              </a:spcAft>
              <a:defRPr/>
            </a:pPr>
            <a:endParaRPr lang="fr-FR" sz="1600" dirty="0"/>
          </a:p>
          <a:p>
            <a:pPr algn="just">
              <a:spcAft>
                <a:spcPts val="600"/>
              </a:spcAft>
              <a:defRPr/>
            </a:pPr>
            <a:endParaRPr lang="fr-FR" sz="1600" dirty="0"/>
          </a:p>
        </p:txBody>
      </p:sp>
      <p:sp>
        <p:nvSpPr>
          <p:cNvPr id="56" name="Rectangle 55">
            <a:extLst>
              <a:ext uri="{FF2B5EF4-FFF2-40B4-BE49-F238E27FC236}">
                <a16:creationId xmlns:a16="http://schemas.microsoft.com/office/drawing/2014/main" id="{42B55B80-4964-4D31-8758-E789BCA8922E}"/>
              </a:ext>
            </a:extLst>
          </p:cNvPr>
          <p:cNvSpPr/>
          <p:nvPr/>
        </p:nvSpPr>
        <p:spPr bwMode="auto">
          <a:xfrm>
            <a:off x="3511218" y="915894"/>
            <a:ext cx="5404043"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R01BA52,</a:t>
            </a:r>
            <a:r>
              <a:rPr lang="fr-FR" sz="1600" dirty="0"/>
              <a:t> Décongestionnants à usage systémique </a:t>
            </a:r>
          </a:p>
        </p:txBody>
      </p:sp>
    </p:spTree>
    <p:extLst>
      <p:ext uri="{BB962C8B-B14F-4D97-AF65-F5344CB8AC3E}">
        <p14:creationId xmlns:p14="http://schemas.microsoft.com/office/powerpoint/2010/main" val="334654265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pPr>
              <a:defRPr/>
            </a:pPr>
            <a:fld id="{481E727C-BCA8-45F8-BDF0-42383683B189}" type="slidenum">
              <a:rPr lang="fr-FR" smtClean="0"/>
              <a:t>159</a:t>
            </a:fld>
            <a:endParaRPr lang="fr-FR"/>
          </a:p>
        </p:txBody>
      </p:sp>
      <p:sp>
        <p:nvSpPr>
          <p:cNvPr id="7" name="Rectangle 6"/>
          <p:cNvSpPr/>
          <p:nvPr/>
        </p:nvSpPr>
        <p:spPr bwMode="auto">
          <a:xfrm>
            <a:off x="0" y="66713"/>
            <a:ext cx="12191997" cy="794484"/>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smtClean="0">
                <a:solidFill>
                  <a:schemeClr val="bg1"/>
                </a:solidFill>
              </a:rPr>
              <a:t>PSEUDOEPHEDRINE-IBUPROFENE</a:t>
            </a:r>
            <a:endParaRPr lang="fr-FR" dirty="0">
              <a:solidFill>
                <a:schemeClr val="bg1"/>
              </a:solidFill>
            </a:endParaRPr>
          </a:p>
          <a:p>
            <a:pPr>
              <a:defRPr/>
            </a:pPr>
            <a:r>
              <a:rPr lang="fr-FR" b="1" dirty="0" err="1">
                <a:solidFill>
                  <a:schemeClr val="bg1"/>
                </a:solidFill>
              </a:rPr>
              <a:t>Rhinadvil</a:t>
            </a:r>
            <a:r>
              <a:rPr lang="fr-FR" b="1" dirty="0">
                <a:solidFill>
                  <a:schemeClr val="bg1"/>
                </a:solidFill>
              </a:rPr>
              <a:t> Rhume</a:t>
            </a:r>
            <a:r>
              <a:rPr lang="fr-FR" b="1" dirty="0" smtClean="0">
                <a:solidFill>
                  <a:schemeClr val="bg1"/>
                </a:solidFill>
              </a:rPr>
              <a:t>®</a:t>
            </a:r>
            <a:endParaRPr lang="fr-FR" b="1" dirty="0"/>
          </a:p>
        </p:txBody>
      </p:sp>
      <p:sp>
        <p:nvSpPr>
          <p:cNvPr id="8"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2"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3"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1"/>
          <p:cNvCxnSpPr>
            <a:cxnSpLocks/>
            <a:stCxn id="11"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2"/>
          <p:cNvCxnSpPr>
            <a:cxnSpLocks/>
            <a:endCxn id="10"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4"/>
          <p:cNvCxnSpPr>
            <a:cxnSpLocks/>
            <a:endCxn id="11"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8" name="Connecteur droit 65"/>
          <p:cNvCxnSpPr>
            <a:cxnSpLocks/>
            <a:endCxn id="9"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9"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20"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3"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4"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5" name="Connecteur droit 73"/>
          <p:cNvCxnSpPr>
            <a:cxnSpLocks/>
            <a:endCxn id="31"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4"/>
          <p:cNvCxnSpPr>
            <a:cxnSpLocks/>
            <a:stCxn id="24" idx="7"/>
            <a:endCxn id="31"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5"/>
          <p:cNvCxnSpPr>
            <a:cxnSpLocks/>
            <a:stCxn id="24" idx="6"/>
            <a:endCxn id="23"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7"/>
          <p:cNvCxnSpPr>
            <a:cxnSpLocks/>
            <a:stCxn id="22" idx="6"/>
            <a:endCxn id="24"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0" name="Connecteur droit 78"/>
          <p:cNvCxnSpPr>
            <a:cxnSpLocks/>
            <a:endCxn id="21"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31"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2" name="Connecteur droit 88"/>
          <p:cNvCxnSpPr>
            <a:cxnSpLocks/>
            <a:endCxn id="20"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3" name="Connecteur droit 91"/>
          <p:cNvCxnSpPr>
            <a:cxnSpLocks/>
            <a:stCxn id="23" idx="7"/>
            <a:endCxn id="31"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4" name="Connecteur droit 98"/>
          <p:cNvCxnSpPr>
            <a:cxnSpLocks/>
            <a:stCxn id="9"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35"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6" name="Connecteur droit 102"/>
          <p:cNvCxnSpPr>
            <a:cxnSpLocks/>
            <a:endCxn id="22"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7" name="Connecteur droit 104"/>
          <p:cNvCxnSpPr>
            <a:cxnSpLocks/>
            <a:endCxn id="21"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8" name="ZoneTexte 37">
            <a:extLst>
              <a:ext uri="{FF2B5EF4-FFF2-40B4-BE49-F238E27FC236}">
                <a16:creationId xmlns:a16="http://schemas.microsoft.com/office/drawing/2014/main" id="{E32719E4-84D5-449F-A333-625A892EB43D}"/>
              </a:ext>
            </a:extLst>
          </p:cNvPr>
          <p:cNvSpPr/>
          <p:nvPr/>
        </p:nvSpPr>
        <p:spPr bwMode="auto">
          <a:xfrm>
            <a:off x="869538" y="1274090"/>
            <a:ext cx="7741062" cy="584775"/>
          </a:xfrm>
          <a:prstGeom prst="rect">
            <a:avLst/>
          </a:prstGeom>
          <a:noFill/>
          <a:ln w="19050">
            <a:solidFill>
              <a:srgbClr val="FF00FF"/>
            </a:solidFill>
          </a:ln>
        </p:spPr>
        <p:txBody>
          <a:bodyPr wrap="square" rtlCol="0">
            <a:spAutoFit/>
          </a:bodyPr>
          <a:lstStyle/>
          <a:p>
            <a:pPr algn="just">
              <a:defRPr/>
            </a:pPr>
            <a:r>
              <a:rPr lang="fr-FR" sz="1600" dirty="0"/>
              <a:t>Soulagement des symptômes de la congestion nasale associée à une </a:t>
            </a:r>
            <a:r>
              <a:rPr lang="fr-FR" sz="1600" dirty="0" err="1"/>
              <a:t>rhinosinusite</a:t>
            </a:r>
            <a:r>
              <a:rPr lang="fr-FR" sz="1600" dirty="0"/>
              <a:t> aigüe, présumée virale avec céphalée et/ou fièvre, chez l’adolescent (15-17 ans) et l’adulte</a:t>
            </a:r>
          </a:p>
        </p:txBody>
      </p:sp>
      <p:sp>
        <p:nvSpPr>
          <p:cNvPr id="39" name="Rectangle 38">
            <a:extLst>
              <a:ext uri="{FF2B5EF4-FFF2-40B4-BE49-F238E27FC236}">
                <a16:creationId xmlns:a16="http://schemas.microsoft.com/office/drawing/2014/main" id="{42B55B80-4964-4D31-8758-E789BCA8922E}"/>
              </a:ext>
            </a:extLst>
          </p:cNvPr>
          <p:cNvSpPr/>
          <p:nvPr/>
        </p:nvSpPr>
        <p:spPr bwMode="auto">
          <a:xfrm>
            <a:off x="3511218" y="915894"/>
            <a:ext cx="5404043"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R01BA52,</a:t>
            </a:r>
            <a:r>
              <a:rPr lang="fr-FR" sz="1600" dirty="0"/>
              <a:t> Décongestionnants à usage systémique </a:t>
            </a:r>
          </a:p>
        </p:txBody>
      </p:sp>
      <p:sp>
        <p:nvSpPr>
          <p:cNvPr id="40" name="Rectangle 39"/>
          <p:cNvSpPr/>
          <p:nvPr/>
        </p:nvSpPr>
        <p:spPr>
          <a:xfrm>
            <a:off x="186563" y="2889920"/>
            <a:ext cx="11818870" cy="3554819"/>
          </a:xfrm>
          <a:prstGeom prst="rect">
            <a:avLst/>
          </a:prstGeom>
        </p:spPr>
        <p:txBody>
          <a:bodyPr wrap="square">
            <a:spAutoFit/>
          </a:bodyPr>
          <a:lstStyle/>
          <a:p>
            <a:pPr algn="just">
              <a:spcAft>
                <a:spcPts val="600"/>
              </a:spcAft>
              <a:defRPr/>
            </a:pPr>
            <a:r>
              <a:rPr lang="fr-FR" sz="1600" u="sng" dirty="0">
                <a:hlinkClick r:id="rId2"/>
              </a:rPr>
              <a:t>A</a:t>
            </a:r>
            <a:r>
              <a:rPr lang="fr-FR" sz="1600" u="sng" dirty="0" smtClean="0">
                <a:hlinkClick r:id="rId2"/>
              </a:rPr>
              <a:t>rticle </a:t>
            </a:r>
            <a:r>
              <a:rPr lang="fr-FR" sz="1600" u="sng" dirty="0">
                <a:hlinkClick r:id="rId2"/>
              </a:rPr>
              <a:t>« En cas de rhume, évitez les médicaments vasoconstricteurs par voie orale ! »</a:t>
            </a:r>
            <a:r>
              <a:rPr lang="fr-FR" sz="1600" dirty="0"/>
              <a:t> concernant notamment </a:t>
            </a:r>
            <a:r>
              <a:rPr lang="fr-FR" sz="1600" b="1" dirty="0"/>
              <a:t>le risque d’AVC et d’IDM</a:t>
            </a:r>
            <a:r>
              <a:rPr lang="fr-FR" sz="1600" dirty="0"/>
              <a:t> en lien avec l’utilisation de la </a:t>
            </a:r>
            <a:r>
              <a:rPr lang="fr-FR" sz="1600" dirty="0" err="1"/>
              <a:t>pseudoéphedrine</a:t>
            </a:r>
            <a:r>
              <a:rPr lang="fr-FR" sz="1600" dirty="0"/>
              <a:t>.  </a:t>
            </a:r>
          </a:p>
          <a:p>
            <a:r>
              <a:rPr lang="fr-FR" sz="1600" dirty="0"/>
              <a:t>La gravité de ces accidents et la persistance des cas – en dépit des actions déjà mises en place –, associées au caractère non indispensable des vasoconstricteurs, </a:t>
            </a:r>
            <a:r>
              <a:rPr lang="fr-FR" sz="1600" b="1" dirty="0"/>
              <a:t>conduisent l’ANSM à déconseiller leur utilisation.</a:t>
            </a:r>
          </a:p>
          <a:p>
            <a:r>
              <a:rPr lang="fr-FR" sz="1600" b="1" dirty="0"/>
              <a:t>Le Collège de la médecine générale, le Conseil national professionnel d'ORL, ainsi que l’Ordre national des pharmaciens et les syndicats de pharmaciens s’associent à cette recommandation </a:t>
            </a:r>
            <a:r>
              <a:rPr lang="fr-FR" sz="1600" dirty="0"/>
              <a:t>de ne pas utiliser les formes orales des médicaments vasoconstricteurs pour soulager les symptômes du rhume, une rhinopharyngite bénigne d’origine virale.</a:t>
            </a:r>
          </a:p>
          <a:p>
            <a:endParaRPr lang="fr-FR" dirty="0"/>
          </a:p>
          <a:p>
            <a:r>
              <a:rPr lang="fr-FR" sz="1600" dirty="0"/>
              <a:t>Des données récentes issues des bases de données de pharmacovigilance et de la littérature médicale </a:t>
            </a:r>
            <a:r>
              <a:rPr lang="fr-FR" sz="1600" b="1" dirty="0"/>
              <a:t>font état de cas de syndromes d'encéphalopathie réversible postérieure (PRES) et de syndromes de vasoconstriction cérébrale réversible (RCVS) </a:t>
            </a:r>
            <a:r>
              <a:rPr lang="fr-FR" sz="1600" dirty="0"/>
              <a:t>après la prise d’un vasoconstricteur oral contenant de la </a:t>
            </a:r>
            <a:r>
              <a:rPr lang="fr-FR" sz="1600" dirty="0" err="1"/>
              <a:t>pseudoéphédrine</a:t>
            </a:r>
            <a:r>
              <a:rPr lang="fr-FR" sz="1600" dirty="0"/>
              <a:t>. Ces médicaments étant disponibles dans de nombreux autres pays européens, l’ANSM a</a:t>
            </a:r>
            <a:r>
              <a:rPr lang="fr-FR" dirty="0"/>
              <a:t> </a:t>
            </a:r>
            <a:r>
              <a:rPr lang="fr-FR" sz="1600" dirty="0">
                <a:hlinkClick r:id="rId3"/>
              </a:rPr>
              <a:t>demandé leur réévaluation au niveau européen</a:t>
            </a:r>
            <a:r>
              <a:rPr lang="fr-FR" dirty="0"/>
              <a:t> </a:t>
            </a:r>
            <a:r>
              <a:rPr lang="fr-FR" sz="1600" dirty="0"/>
              <a:t>sur la base de ces nouvelles données. La procédure, qui a débuté en février 2023, se poursuit.</a:t>
            </a:r>
          </a:p>
        </p:txBody>
      </p:sp>
      <p:pic>
        <p:nvPicPr>
          <p:cNvPr id="41" name="Image 40"/>
          <p:cNvPicPr>
            <a:picLocks noChangeAspect="1"/>
          </p:cNvPicPr>
          <p:nvPr/>
        </p:nvPicPr>
        <p:blipFill>
          <a:blip r:embed="rId4"/>
          <a:stretch/>
        </p:blipFill>
        <p:spPr bwMode="auto">
          <a:xfrm>
            <a:off x="10452180" y="1004567"/>
            <a:ext cx="1614485" cy="1229360"/>
          </a:xfrm>
          <a:prstGeom prst="rect">
            <a:avLst/>
          </a:prstGeom>
        </p:spPr>
      </p:pic>
      <p:pic>
        <p:nvPicPr>
          <p:cNvPr id="42" name="Image 41">
            <a:hlinkClick r:id="rId5" action="ppaction://hlinksldjump"/>
            <a:extLst>
              <a:ext uri="{FF2B5EF4-FFF2-40B4-BE49-F238E27FC236}">
                <a16:creationId xmlns:a16="http://schemas.microsoft.com/office/drawing/2014/main" id="{553DBE32-5CED-43CF-B9F2-4A0B4B05819A}"/>
              </a:ext>
            </a:extLst>
          </p:cNvPr>
          <p:cNvPicPr>
            <a:picLocks noChangeAspect="1"/>
          </p:cNvPicPr>
          <p:nvPr/>
        </p:nvPicPr>
        <p:blipFill>
          <a:blip r:embed="rId6"/>
          <a:stretch>
            <a:fillRect/>
          </a:stretch>
        </p:blipFill>
        <p:spPr bwMode="auto">
          <a:xfrm>
            <a:off x="11480049" y="6083686"/>
            <a:ext cx="628651" cy="774314"/>
          </a:xfrm>
          <a:prstGeom prst="rect">
            <a:avLst/>
          </a:prstGeom>
        </p:spPr>
      </p:pic>
      <p:pic>
        <p:nvPicPr>
          <p:cNvPr id="43" name="Image 42">
            <a:extLst>
              <a:ext uri="{FF2B5EF4-FFF2-40B4-BE49-F238E27FC236}">
                <a16:creationId xmlns:a16="http://schemas.microsoft.com/office/drawing/2014/main" id="{2FBA7EAE-A876-429B-91FE-29E495C61C7E}"/>
              </a:ext>
            </a:extLst>
          </p:cNvPr>
          <p:cNvPicPr>
            <a:picLocks noChangeAspect="1"/>
          </p:cNvPicPr>
          <p:nvPr/>
        </p:nvPicPr>
        <p:blipFill>
          <a:blip r:embed="rId7"/>
          <a:stretch>
            <a:fillRect/>
          </a:stretch>
        </p:blipFill>
        <p:spPr bwMode="auto">
          <a:xfrm>
            <a:off x="309244" y="1935501"/>
            <a:ext cx="528956" cy="596852"/>
          </a:xfrm>
          <a:prstGeom prst="rect">
            <a:avLst/>
          </a:prstGeom>
        </p:spPr>
      </p:pic>
      <p:sp>
        <p:nvSpPr>
          <p:cNvPr id="44" name="Rectangle 43"/>
          <p:cNvSpPr/>
          <p:nvPr/>
        </p:nvSpPr>
        <p:spPr>
          <a:xfrm>
            <a:off x="758343" y="2085016"/>
            <a:ext cx="2310248" cy="369332"/>
          </a:xfrm>
          <a:prstGeom prst="rect">
            <a:avLst/>
          </a:prstGeom>
        </p:spPr>
        <p:txBody>
          <a:bodyPr wrap="none">
            <a:spAutoFit/>
          </a:bodyPr>
          <a:lstStyle/>
          <a:p>
            <a:pPr algn="just">
              <a:spcAft>
                <a:spcPts val="600"/>
              </a:spcAft>
              <a:defRPr/>
            </a:pPr>
            <a:r>
              <a:rPr lang="fr-FR" b="1" dirty="0">
                <a:solidFill>
                  <a:srgbClr val="000099"/>
                </a:solidFill>
              </a:rPr>
              <a:t>Mise au point ANSM </a:t>
            </a:r>
            <a:r>
              <a:rPr lang="fr-FR" sz="1600" b="1" i="1" dirty="0"/>
              <a:t>: </a:t>
            </a:r>
          </a:p>
        </p:txBody>
      </p:sp>
    </p:spTree>
    <p:extLst>
      <p:ext uri="{BB962C8B-B14F-4D97-AF65-F5344CB8AC3E}">
        <p14:creationId xmlns:p14="http://schemas.microsoft.com/office/powerpoint/2010/main" val="3039452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CHLOROBUTANOL/CETYLPYRIDINIUM/EUGENOL</a:t>
            </a:r>
          </a:p>
          <a:p>
            <a:r>
              <a:rPr lang="fr-FR" b="1" dirty="0" err="1"/>
              <a:t>Alodont</a:t>
            </a:r>
            <a:r>
              <a:rPr lang="fr-FR" b="1" dirty="0"/>
              <a:t>® solution pour bain de bouche</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16</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430924" y="2675364"/>
            <a:ext cx="10730169" cy="1600438"/>
          </a:xfrm>
          <a:prstGeom prst="rect">
            <a:avLst/>
          </a:prstGeom>
          <a:noFill/>
        </p:spPr>
        <p:txBody>
          <a:bodyPr wrap="square" rtlCol="0">
            <a:spAutoFit/>
          </a:bodyPr>
          <a:lstStyle/>
          <a:p>
            <a:pPr algn="just"/>
            <a:r>
              <a:rPr lang="fr-FR" sz="1600" dirty="0">
                <a:hlinkClick r:id="rId4"/>
              </a:rPr>
              <a:t>Avis CT HAS (25/05/2011)</a:t>
            </a:r>
            <a:r>
              <a:rPr lang="fr-FR" sz="1600" dirty="0"/>
              <a:t> </a:t>
            </a:r>
          </a:p>
          <a:p>
            <a:pPr algn="just"/>
            <a:endParaRPr lang="fr-FR" sz="1600" dirty="0"/>
          </a:p>
          <a:p>
            <a:pPr algn="just"/>
            <a:r>
              <a:rPr lang="fr-FR" sz="1600" dirty="0"/>
              <a:t>Les bains de bouche sont indiqués dans le traitement local d’appoint des infections de la cavité buccale et les soins postopératoires en stomatologie.</a:t>
            </a:r>
          </a:p>
          <a:p>
            <a:pPr algn="just"/>
            <a:endParaRPr lang="fr-FR" sz="1600" dirty="0"/>
          </a:p>
          <a:p>
            <a:pPr algn="just"/>
            <a:r>
              <a:rPr lang="fr-FR" sz="1600" dirty="0"/>
              <a:t>En l’absence de donnée clinique de niveau de preuve suffisant, le rapport efficacité/effets indésirables ne peut être établi.</a:t>
            </a:r>
          </a:p>
        </p:txBody>
      </p:sp>
      <p:sp>
        <p:nvSpPr>
          <p:cNvPr id="3" name="Rectangle 2">
            <a:extLst>
              <a:ext uri="{FF2B5EF4-FFF2-40B4-BE49-F238E27FC236}">
                <a16:creationId xmlns:a16="http://schemas.microsoft.com/office/drawing/2014/main" id="{679E44CF-6B78-4142-84DD-DD7C4E2BCFCD}"/>
              </a:ext>
            </a:extLst>
          </p:cNvPr>
          <p:cNvSpPr/>
          <p:nvPr/>
        </p:nvSpPr>
        <p:spPr>
          <a:xfrm>
            <a:off x="383868" y="1380613"/>
            <a:ext cx="8841412" cy="338554"/>
          </a:xfrm>
          <a:prstGeom prst="rect">
            <a:avLst/>
          </a:prstGeom>
          <a:noFill/>
          <a:ln w="19050">
            <a:solidFill>
              <a:srgbClr val="FF00FF"/>
            </a:solidFill>
          </a:ln>
        </p:spPr>
        <p:txBody>
          <a:bodyPr wrap="square" rtlCol="0">
            <a:spAutoFit/>
          </a:bodyPr>
          <a:lstStyle/>
          <a:p>
            <a:pPr algn="just"/>
            <a:r>
              <a:rPr lang="fr-FR" sz="1600" dirty="0"/>
              <a:t>Traitement local d’appoint des infections de la cavité buccale et soins postopératoires en stomatologie</a:t>
            </a:r>
          </a:p>
        </p:txBody>
      </p:sp>
      <p:sp>
        <p:nvSpPr>
          <p:cNvPr id="38" name="ZoneTexte 37">
            <a:extLst>
              <a:ext uri="{FF2B5EF4-FFF2-40B4-BE49-F238E27FC236}">
                <a16:creationId xmlns:a16="http://schemas.microsoft.com/office/drawing/2014/main" id="{D452305C-70D9-497B-A2B5-C21CE1D0C58C}"/>
              </a:ext>
            </a:extLst>
          </p:cNvPr>
          <p:cNvSpPr txBox="1"/>
          <p:nvPr/>
        </p:nvSpPr>
        <p:spPr bwMode="auto">
          <a:xfrm>
            <a:off x="912824" y="2078512"/>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DAC20F65-6A4F-471E-A262-7787382C2A49}"/>
              </a:ext>
            </a:extLst>
          </p:cNvPr>
          <p:cNvPicPr>
            <a:picLocks noChangeAspect="1"/>
          </p:cNvPicPr>
          <p:nvPr/>
        </p:nvPicPr>
        <p:blipFill>
          <a:blip r:embed="rId5"/>
          <a:stretch>
            <a:fillRect/>
          </a:stretch>
        </p:blipFill>
        <p:spPr bwMode="auto">
          <a:xfrm>
            <a:off x="383868" y="1994336"/>
            <a:ext cx="528956" cy="596852"/>
          </a:xfrm>
          <a:prstGeom prst="rect">
            <a:avLst/>
          </a:prstGeom>
        </p:spPr>
      </p:pic>
      <p:sp>
        <p:nvSpPr>
          <p:cNvPr id="40" name="Rectangle 39">
            <a:extLst>
              <a:ext uri="{FF2B5EF4-FFF2-40B4-BE49-F238E27FC236}">
                <a16:creationId xmlns:a16="http://schemas.microsoft.com/office/drawing/2014/main" id="{E6FB7FC7-EEF7-4D32-A10D-CDAF4BAE9413}"/>
              </a:ext>
            </a:extLst>
          </p:cNvPr>
          <p:cNvSpPr/>
          <p:nvPr/>
        </p:nvSpPr>
        <p:spPr bwMode="auto">
          <a:xfrm>
            <a:off x="3007073" y="870863"/>
            <a:ext cx="6096000" cy="338554"/>
          </a:xfrm>
          <a:prstGeom prst="rect">
            <a:avLst/>
          </a:prstGeom>
        </p:spPr>
        <p:txBody>
          <a:bodyPr>
            <a:spAutoFit/>
          </a:bodyPr>
          <a:lstStyle/>
          <a:p>
            <a:pPr algn="ct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A01AB11, Préparations stomatologiques</a:t>
            </a:r>
            <a:endParaRPr lang="fr-FR" sz="1600" dirty="0">
              <a:effectLst>
                <a:outerShdw blurRad="38100" dist="38100" dir="2700000" algn="tl">
                  <a:srgbClr val="000000">
                    <a:alpha val="43137"/>
                  </a:srgbClr>
                </a:outerShdw>
              </a:effectLst>
            </a:endParaRPr>
          </a:p>
        </p:txBody>
      </p:sp>
      <p:pic>
        <p:nvPicPr>
          <p:cNvPr id="42" name="Image 41">
            <a:hlinkClick r:id="rId6" action="ppaction://hlinksldjump"/>
            <a:extLst>
              <a:ext uri="{FF2B5EF4-FFF2-40B4-BE49-F238E27FC236}">
                <a16:creationId xmlns:a16="http://schemas.microsoft.com/office/drawing/2014/main" id="{29D5FD0E-D33D-4EA9-9025-FE81018164A1}"/>
              </a:ext>
            </a:extLst>
          </p:cNvPr>
          <p:cNvPicPr>
            <a:picLocks noChangeAspect="1"/>
          </p:cNvPicPr>
          <p:nvPr/>
        </p:nvPicPr>
        <p:blipFill>
          <a:blip r:embed="rId7"/>
          <a:stretch>
            <a:fillRect/>
          </a:stretch>
        </p:blipFill>
        <p:spPr bwMode="auto">
          <a:xfrm>
            <a:off x="11480049" y="6083686"/>
            <a:ext cx="628651" cy="774314"/>
          </a:xfrm>
          <a:prstGeom prst="rect">
            <a:avLst/>
          </a:prstGeom>
        </p:spPr>
      </p:pic>
      <p:sp>
        <p:nvSpPr>
          <p:cNvPr id="41" name="ZoneTexte 40">
            <a:extLst>
              <a:ext uri="{FF2B5EF4-FFF2-40B4-BE49-F238E27FC236}">
                <a16:creationId xmlns:a16="http://schemas.microsoft.com/office/drawing/2014/main" id="{CBA9AD24-72C1-412B-8674-DCAAFCFE008D}"/>
              </a:ext>
            </a:extLst>
          </p:cNvPr>
          <p:cNvSpPr txBox="1"/>
          <p:nvPr/>
        </p:nvSpPr>
        <p:spPr bwMode="auto">
          <a:xfrm>
            <a:off x="600994" y="4626102"/>
            <a:ext cx="9250842"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a:t>
            </a:r>
          </a:p>
          <a:p>
            <a:pPr>
              <a:defRPr/>
            </a:pPr>
            <a:r>
              <a:rPr lang="fr-FR" sz="1600" b="1" i="1" dirty="0">
                <a:hlinkClick r:id="rId8" action="ppaction://hlinksldjump"/>
              </a:rPr>
              <a:t>Consulter les alternatives</a:t>
            </a:r>
            <a:endParaRPr lang="fr-FR" sz="1600" b="1" i="1" dirty="0"/>
          </a:p>
        </p:txBody>
      </p:sp>
      <p:pic>
        <p:nvPicPr>
          <p:cNvPr id="43" name="Image 42">
            <a:extLst>
              <a:ext uri="{FF2B5EF4-FFF2-40B4-BE49-F238E27FC236}">
                <a16:creationId xmlns:a16="http://schemas.microsoft.com/office/drawing/2014/main" id="{7CF5223C-D305-4416-8D05-E8834AF0DE6C}"/>
              </a:ext>
            </a:extLst>
          </p:cNvPr>
          <p:cNvPicPr>
            <a:picLocks noChangeAspect="1"/>
          </p:cNvPicPr>
          <p:nvPr/>
        </p:nvPicPr>
        <p:blipFill>
          <a:blip r:embed="rId9"/>
          <a:stretch>
            <a:fillRect/>
          </a:stretch>
        </p:blipFill>
        <p:spPr bwMode="auto">
          <a:xfrm>
            <a:off x="244553" y="4454472"/>
            <a:ext cx="432047" cy="684362"/>
          </a:xfrm>
          <a:prstGeom prst="rect">
            <a:avLst/>
          </a:prstGeom>
        </p:spPr>
      </p:pic>
    </p:spTree>
    <p:extLst>
      <p:ext uri="{BB962C8B-B14F-4D97-AF65-F5344CB8AC3E}">
        <p14:creationId xmlns:p14="http://schemas.microsoft.com/office/powerpoint/2010/main" val="159787354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6" name="Rectangle 6">
            <a:extLst>
              <a:ext uri="{FF2B5EF4-FFF2-40B4-BE49-F238E27FC236}">
                <a16:creationId xmlns:a16="http://schemas.microsoft.com/office/drawing/2014/main" id="{8B12629D-E5C3-47AB-879F-26A1D965143D}"/>
              </a:ext>
            </a:extLst>
          </p:cNvPr>
          <p:cNvSpPr/>
          <p:nvPr/>
        </p:nvSpPr>
        <p:spPr bwMode="auto">
          <a:xfrm>
            <a:off x="0" y="66713"/>
            <a:ext cx="12191997" cy="794484"/>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smtClean="0">
                <a:solidFill>
                  <a:schemeClr val="bg1"/>
                </a:solidFill>
              </a:rPr>
              <a:t>PSEUDOEPHEDRINE-IBUPROFENE</a:t>
            </a:r>
            <a:endParaRPr lang="fr-FR" dirty="0">
              <a:solidFill>
                <a:schemeClr val="bg1"/>
              </a:solidFill>
            </a:endParaRPr>
          </a:p>
          <a:p>
            <a:pPr>
              <a:defRPr/>
            </a:pPr>
            <a:r>
              <a:rPr lang="fr-FR" b="1" dirty="0" err="1">
                <a:solidFill>
                  <a:schemeClr val="bg1"/>
                </a:solidFill>
              </a:rPr>
              <a:t>Rhinadvil</a:t>
            </a:r>
            <a:r>
              <a:rPr lang="fr-FR" b="1" dirty="0">
                <a:solidFill>
                  <a:schemeClr val="bg1"/>
                </a:solidFill>
              </a:rPr>
              <a:t> Rhume</a:t>
            </a:r>
            <a:r>
              <a:rPr lang="fr-FR" b="1" dirty="0" smtClean="0">
                <a:solidFill>
                  <a:schemeClr val="bg1"/>
                </a:solidFill>
              </a:rPr>
              <a:t>®</a:t>
            </a:r>
            <a:endParaRPr lang="fr-FR" b="1" dirty="0"/>
          </a:p>
        </p:txBody>
      </p:sp>
      <p:sp>
        <p:nvSpPr>
          <p:cNvPr id="6" name="Espace réservé du numéro de diapositive 4"/>
          <p:cNvSpPr>
            <a:spLocks noGrp="1"/>
          </p:cNvSpPr>
          <p:nvPr>
            <p:ph type="sldNum" sz="quarter" idx="12"/>
          </p:nvPr>
        </p:nvSpPr>
        <p:spPr bwMode="auto">
          <a:xfrm>
            <a:off x="8581286" y="6378431"/>
            <a:ext cx="2743200" cy="365125"/>
          </a:xfrm>
        </p:spPr>
        <p:txBody>
          <a:bodyPr/>
          <a:lstStyle/>
          <a:p>
            <a:pPr>
              <a:defRPr/>
            </a:pPr>
            <a:fld id="{F31DA9E6-9B69-BA52-993E-4D466DBFFA0C}" type="slidenum">
              <a:rPr lang="fr-FR"/>
              <a:t>160</a:t>
            </a:fld>
            <a:endParaRPr lang="fr-FR" dirty="0"/>
          </a:p>
        </p:txBody>
      </p:sp>
      <p:sp>
        <p:nvSpPr>
          <p:cNvPr id="3" name="ZoneTexte 2"/>
          <p:cNvSpPr txBox="1"/>
          <p:nvPr/>
        </p:nvSpPr>
        <p:spPr>
          <a:xfrm>
            <a:off x="658529" y="3586921"/>
            <a:ext cx="11450171" cy="1969770"/>
          </a:xfrm>
          <a:prstGeom prst="rect">
            <a:avLst/>
          </a:prstGeom>
          <a:noFill/>
        </p:spPr>
        <p:txBody>
          <a:bodyPr wrap="square" rtlCol="0">
            <a:spAutoFit/>
          </a:bodyPr>
          <a:lstStyle/>
          <a:p>
            <a:pPr algn="just">
              <a:spcAft>
                <a:spcPts val="600"/>
              </a:spcAft>
              <a:defRPr/>
            </a:pPr>
            <a:r>
              <a:rPr lang="fr-FR" sz="1600" b="1" i="1" u="sng" dirty="0"/>
              <a:t>Soulagement des symptômes de la congestion nasale associée à une </a:t>
            </a:r>
            <a:r>
              <a:rPr lang="fr-FR" sz="1600" b="1" i="1" u="sng" dirty="0" err="1"/>
              <a:t>rhinosinusite</a:t>
            </a:r>
            <a:r>
              <a:rPr lang="fr-FR" sz="1600" b="1" i="1" u="sng" dirty="0"/>
              <a:t> aigüe, présumée virale avec céphalée et/ou fièvre, chez l’adolescent (15-17 ans) et l’adulte</a:t>
            </a:r>
          </a:p>
          <a:p>
            <a:pPr algn="just">
              <a:spcAft>
                <a:spcPts val="600"/>
              </a:spcAft>
              <a:defRPr/>
            </a:pPr>
            <a:r>
              <a:rPr lang="fr-FR" sz="1600" dirty="0"/>
              <a:t>Aspiration des sécrétions nasales, mouchage, lavage des fosses nasales : les solutions de sérum physiologique ou d’eau de mer, permettent de laver et de dégager le nez efficacement. Elles peuvent être utilisées plusieurs fois par jour en fonction de l’encombrement nasal (</a:t>
            </a:r>
            <a:r>
              <a:rPr lang="fr-FR" sz="1600" dirty="0">
                <a:hlinkClick r:id="rId2"/>
              </a:rPr>
              <a:t>« Comment soigner un rhume ? » </a:t>
            </a:r>
            <a:r>
              <a:rPr lang="fr-FR" sz="1600" dirty="0"/>
              <a:t>, Vidal, décembre 2020).</a:t>
            </a:r>
          </a:p>
          <a:p>
            <a:pPr algn="just">
              <a:spcAft>
                <a:spcPts val="600"/>
              </a:spcAft>
              <a:defRPr/>
            </a:pPr>
            <a:r>
              <a:rPr lang="fr-FR" sz="1600" dirty="0">
                <a:solidFill>
                  <a:srgbClr val="191419"/>
                </a:solidFill>
              </a:rPr>
              <a:t>Traitement antipyrétique et/ou antalgique en cas de fièvre et/ou douleur </a:t>
            </a:r>
            <a:r>
              <a:rPr lang="fr-FR" sz="1600" dirty="0" smtClean="0">
                <a:solidFill>
                  <a:srgbClr val="191419"/>
                </a:solidFill>
              </a:rPr>
              <a:t>(</a:t>
            </a:r>
            <a:r>
              <a:rPr lang="fr-FR" sz="1600" b="1" dirty="0" smtClean="0">
                <a:solidFill>
                  <a:srgbClr val="191419"/>
                </a:solidFill>
              </a:rPr>
              <a:t>paracétamol </a:t>
            </a:r>
            <a:r>
              <a:rPr lang="fr-FR" sz="1600" b="1" dirty="0">
                <a:solidFill>
                  <a:srgbClr val="191419"/>
                </a:solidFill>
              </a:rPr>
              <a:t>de préférence si pas de contre-indication </a:t>
            </a:r>
            <a:r>
              <a:rPr lang="fr-FR" sz="1600" dirty="0">
                <a:solidFill>
                  <a:srgbClr val="191419"/>
                </a:solidFill>
              </a:rPr>
              <a:t>- </a:t>
            </a:r>
            <a:r>
              <a:rPr lang="fr-FR" sz="1600" dirty="0">
                <a:hlinkClick r:id="rId3"/>
              </a:rPr>
              <a:t>« Rhinopharyngite de l’adulte : quel traitement? »</a:t>
            </a:r>
            <a:r>
              <a:rPr lang="fr-FR" sz="1600" dirty="0"/>
              <a:t>, AMELI, septembre 2022</a:t>
            </a:r>
            <a:r>
              <a:rPr lang="fr-FR" sz="1600" dirty="0">
                <a:solidFill>
                  <a:srgbClr val="191419"/>
                </a:solidFill>
              </a:rPr>
              <a:t>).</a:t>
            </a:r>
          </a:p>
        </p:txBody>
      </p:sp>
      <p:sp>
        <p:nvSpPr>
          <p:cNvPr id="39" name="ZoneTexte 38"/>
          <p:cNvSpPr txBox="1"/>
          <p:nvPr/>
        </p:nvSpPr>
        <p:spPr bwMode="auto">
          <a:xfrm>
            <a:off x="630136" y="3263542"/>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2" name="Image 1"/>
          <p:cNvPicPr>
            <a:picLocks noChangeAspect="1"/>
          </p:cNvPicPr>
          <p:nvPr/>
        </p:nvPicPr>
        <p:blipFill>
          <a:blip r:embed="rId4"/>
          <a:stretch>
            <a:fillRect/>
          </a:stretch>
        </p:blipFill>
        <p:spPr>
          <a:xfrm>
            <a:off x="126080" y="3092528"/>
            <a:ext cx="432047" cy="684362"/>
          </a:xfrm>
          <a:prstGeom prst="rect">
            <a:avLst/>
          </a:prstGeom>
        </p:spPr>
      </p:pic>
      <p:sp>
        <p:nvSpPr>
          <p:cNvPr id="41" name="Rectangle 8"/>
          <p:cNvSpPr/>
          <p:nvPr/>
        </p:nvSpPr>
        <p:spPr bwMode="auto">
          <a:xfrm>
            <a:off x="0" y="908720"/>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2"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3"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4"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45"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46"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7" name="Connecteur droit 61"/>
          <p:cNvCxnSpPr>
            <a:cxnSpLocks/>
            <a:stCxn id="44"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8" name="Connecteur droit 62"/>
          <p:cNvCxnSpPr>
            <a:cxnSpLocks/>
            <a:endCxn id="43"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49"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0" name="Connecteur droit 64"/>
          <p:cNvCxnSpPr>
            <a:cxnSpLocks/>
            <a:endCxn id="44"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1" name="Connecteur droit 65"/>
          <p:cNvCxnSpPr>
            <a:cxnSpLocks/>
            <a:endCxn id="42"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2"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53"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4"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5"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6"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57"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58" name="Connecteur droit 73"/>
          <p:cNvCxnSpPr>
            <a:cxnSpLocks/>
            <a:endCxn id="6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59" name="Connecteur droit 74"/>
          <p:cNvCxnSpPr>
            <a:cxnSpLocks/>
            <a:stCxn id="57" idx="7"/>
            <a:endCxn id="6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0" name="Connecteur droit 75"/>
          <p:cNvCxnSpPr>
            <a:cxnSpLocks/>
            <a:stCxn id="57" idx="6"/>
            <a:endCxn id="56"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1"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2" name="Connecteur droit 77"/>
          <p:cNvCxnSpPr>
            <a:cxnSpLocks/>
            <a:stCxn id="55" idx="6"/>
            <a:endCxn id="57"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3" name="Connecteur droit 78"/>
          <p:cNvCxnSpPr>
            <a:cxnSpLocks/>
            <a:endCxn id="54"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6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5" name="Connecteur droit 88"/>
          <p:cNvCxnSpPr>
            <a:cxnSpLocks/>
            <a:endCxn id="53"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6" name="Connecteur droit 91"/>
          <p:cNvCxnSpPr>
            <a:cxnSpLocks/>
            <a:stCxn id="56" idx="7"/>
            <a:endCxn id="6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67" name="Connecteur droit 98"/>
          <p:cNvCxnSpPr>
            <a:cxnSpLocks/>
            <a:stCxn id="42"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68"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69" name="Connecteur droit 102"/>
          <p:cNvCxnSpPr>
            <a:cxnSpLocks/>
            <a:endCxn id="55"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70" name="Connecteur droit 104"/>
          <p:cNvCxnSpPr>
            <a:cxnSpLocks/>
            <a:endCxn id="54"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72" name="Image 71"/>
          <p:cNvPicPr>
            <a:picLocks noChangeAspect="1"/>
          </p:cNvPicPr>
          <p:nvPr/>
        </p:nvPicPr>
        <p:blipFill>
          <a:blip r:embed="rId5"/>
          <a:stretch/>
        </p:blipFill>
        <p:spPr bwMode="auto">
          <a:xfrm>
            <a:off x="10452180" y="1059985"/>
            <a:ext cx="1614485" cy="1229360"/>
          </a:xfrm>
          <a:prstGeom prst="rect">
            <a:avLst/>
          </a:prstGeom>
        </p:spPr>
      </p:pic>
      <p:sp>
        <p:nvSpPr>
          <p:cNvPr id="71" name="ZoneTexte 70"/>
          <p:cNvSpPr txBox="1"/>
          <p:nvPr/>
        </p:nvSpPr>
        <p:spPr bwMode="auto">
          <a:xfrm>
            <a:off x="3063952" y="5748862"/>
            <a:ext cx="8151133" cy="1077218"/>
          </a:xfrm>
          <a:prstGeom prst="rect">
            <a:avLst/>
          </a:prstGeom>
          <a:noFill/>
        </p:spPr>
        <p:txBody>
          <a:bodyPr wrap="square" rtlCol="0">
            <a:spAutoFit/>
          </a:bodyPr>
          <a:lstStyle/>
          <a:p>
            <a:pPr algn="just">
              <a:defRPr/>
            </a:pPr>
            <a:r>
              <a:rPr lang="fr-FR" sz="1600" dirty="0">
                <a:hlinkClick r:id="rId6"/>
              </a:rPr>
              <a:t>« Rhinopharyngite ou rhume de l’adulte : que faire et quand consulter? »</a:t>
            </a:r>
            <a:r>
              <a:rPr lang="fr-FR" sz="1600" dirty="0"/>
              <a:t>, AMELI, avril 2023</a:t>
            </a:r>
          </a:p>
          <a:p>
            <a:pPr algn="just">
              <a:defRPr/>
            </a:pPr>
            <a:r>
              <a:rPr lang="fr-FR" sz="1600" dirty="0">
                <a:hlinkClick r:id="rId3"/>
              </a:rPr>
              <a:t>« Rhinopharyngite de l’adulte : quel traitement? »</a:t>
            </a:r>
            <a:r>
              <a:rPr lang="fr-FR" sz="1600" dirty="0"/>
              <a:t>, AMELI, septembre 2022</a:t>
            </a:r>
          </a:p>
          <a:p>
            <a:pPr algn="just">
              <a:defRPr/>
            </a:pPr>
            <a:r>
              <a:rPr lang="fr-FR" sz="1600" dirty="0">
                <a:hlinkClick r:id="rId7"/>
              </a:rPr>
              <a:t>« La consultation et le traitement de la sinusite aiguë »</a:t>
            </a:r>
            <a:r>
              <a:rPr lang="fr-FR" sz="1600" dirty="0"/>
              <a:t>, AMELI, avril 2023</a:t>
            </a:r>
          </a:p>
          <a:p>
            <a:pPr algn="just">
              <a:defRPr/>
            </a:pPr>
            <a:r>
              <a:rPr lang="fr-FR" sz="1600" dirty="0">
                <a:hlinkClick r:id="rId8"/>
              </a:rPr>
              <a:t>« Sinusite aiguë : que faire et quand consulter ? »</a:t>
            </a:r>
            <a:r>
              <a:rPr lang="fr-FR" sz="1600" dirty="0"/>
              <a:t> , AMELI, avril 2023</a:t>
            </a:r>
          </a:p>
        </p:txBody>
      </p:sp>
      <p:sp>
        <p:nvSpPr>
          <p:cNvPr id="73" name="ZoneTexte 72"/>
          <p:cNvSpPr txBox="1"/>
          <p:nvPr/>
        </p:nvSpPr>
        <p:spPr bwMode="auto">
          <a:xfrm>
            <a:off x="808720" y="5750941"/>
            <a:ext cx="3406237" cy="369332"/>
          </a:xfrm>
          <a:prstGeom prst="rect">
            <a:avLst/>
          </a:prstGeom>
          <a:noFill/>
        </p:spPr>
        <p:txBody>
          <a:bodyPr wrap="square" rtlCol="0">
            <a:spAutoFit/>
          </a:bodyPr>
          <a:lstStyle/>
          <a:p>
            <a:r>
              <a:rPr lang="fr-FR" b="1" dirty="0">
                <a:solidFill>
                  <a:srgbClr val="000099"/>
                </a:solidFill>
              </a:rPr>
              <a:t>Autres sources utiles : </a:t>
            </a:r>
          </a:p>
        </p:txBody>
      </p:sp>
      <p:pic>
        <p:nvPicPr>
          <p:cNvPr id="74" name="Image 73"/>
          <p:cNvPicPr>
            <a:picLocks noChangeAspect="1"/>
          </p:cNvPicPr>
          <p:nvPr/>
        </p:nvPicPr>
        <p:blipFill>
          <a:blip r:embed="rId9"/>
          <a:stretch>
            <a:fillRect/>
          </a:stretch>
        </p:blipFill>
        <p:spPr bwMode="auto">
          <a:xfrm>
            <a:off x="103360" y="5678933"/>
            <a:ext cx="784595" cy="458203"/>
          </a:xfrm>
          <a:prstGeom prst="rect">
            <a:avLst/>
          </a:prstGeom>
        </p:spPr>
      </p:pic>
      <p:pic>
        <p:nvPicPr>
          <p:cNvPr id="75" name="Image 74">
            <a:hlinkClick r:id="rId10" action="ppaction://hlinksldjump"/>
            <a:extLst>
              <a:ext uri="{FF2B5EF4-FFF2-40B4-BE49-F238E27FC236}">
                <a16:creationId xmlns:a16="http://schemas.microsoft.com/office/drawing/2014/main" id="{B188D407-A5B8-4436-9717-5A10996A0FC6}"/>
              </a:ext>
            </a:extLst>
          </p:cNvPr>
          <p:cNvPicPr>
            <a:picLocks noChangeAspect="1"/>
          </p:cNvPicPr>
          <p:nvPr/>
        </p:nvPicPr>
        <p:blipFill>
          <a:blip r:embed="rId11"/>
          <a:stretch>
            <a:fillRect/>
          </a:stretch>
        </p:blipFill>
        <p:spPr bwMode="auto">
          <a:xfrm>
            <a:off x="11480049" y="6083686"/>
            <a:ext cx="628651" cy="774314"/>
          </a:xfrm>
          <a:prstGeom prst="rect">
            <a:avLst/>
          </a:prstGeom>
        </p:spPr>
      </p:pic>
      <p:sp>
        <p:nvSpPr>
          <p:cNvPr id="77" name="Rectangle 76">
            <a:extLst>
              <a:ext uri="{FF2B5EF4-FFF2-40B4-BE49-F238E27FC236}">
                <a16:creationId xmlns:a16="http://schemas.microsoft.com/office/drawing/2014/main" id="{F68A67AE-3643-4DCD-80D8-3BB06FC076BF}"/>
              </a:ext>
            </a:extLst>
          </p:cNvPr>
          <p:cNvSpPr/>
          <p:nvPr/>
        </p:nvSpPr>
        <p:spPr bwMode="auto">
          <a:xfrm>
            <a:off x="695487" y="1376972"/>
            <a:ext cx="9857033" cy="1815882"/>
          </a:xfrm>
          <a:prstGeom prst="rect">
            <a:avLst/>
          </a:prstGeom>
        </p:spPr>
        <p:txBody>
          <a:bodyPr wrap="square">
            <a:spAutoFit/>
          </a:bodyPr>
          <a:lstStyle/>
          <a:p>
            <a:pPr algn="just">
              <a:spcAft>
                <a:spcPts val="600"/>
              </a:spcAft>
              <a:defRPr/>
            </a:pPr>
            <a:r>
              <a:rPr lang="fr-FR" sz="1600" dirty="0"/>
              <a:t>Les décongestionnants par voie orale ou nasale (l'éphédrine, la </a:t>
            </a:r>
            <a:r>
              <a:rPr lang="fr-FR" sz="1600" dirty="0" err="1"/>
              <a:t>naphazoline</a:t>
            </a:r>
            <a:r>
              <a:rPr lang="fr-FR" sz="1600" dirty="0"/>
              <a:t>, l'</a:t>
            </a:r>
            <a:r>
              <a:rPr lang="fr-FR" sz="1600" dirty="0" err="1"/>
              <a:t>oxymétazoline</a:t>
            </a:r>
            <a:r>
              <a:rPr lang="fr-FR" sz="1600" dirty="0"/>
              <a:t>, la </a:t>
            </a:r>
            <a:r>
              <a:rPr lang="fr-FR" sz="1600" dirty="0" err="1"/>
              <a:t>phényléphrine</a:t>
            </a:r>
            <a:r>
              <a:rPr lang="fr-FR" sz="1600" dirty="0"/>
              <a:t>, la pseudoéphédrine, le </a:t>
            </a:r>
            <a:r>
              <a:rPr lang="fr-FR" sz="1600" dirty="0" err="1"/>
              <a:t>tuaminoheptane</a:t>
            </a:r>
            <a:r>
              <a:rPr lang="fr-FR" sz="1600" dirty="0"/>
              <a:t>) sont des sympathomimétiques vasoconstricteurs. Ils exposent à des troubles cardiovasculaires graves voire mortels (poussées hypertensives, accidents vasculaires cérébraux, troubles du rythme cardiaque dont fibrillations auriculaires), des colites ischémiques et des neuropathies optiques ischémiques, effets indésirables disproportionnés pour des médicaments destinés à soulager des troubles bénins et d'évolution rapidement favorable tels que ceux du rhume (</a:t>
            </a:r>
            <a:r>
              <a:rPr lang="fr-FR" sz="1600" dirty="0">
                <a:hlinkClick r:id="rId12"/>
              </a:rPr>
              <a:t>Pseudoéphédrine (au sein de gammes ombrelles </a:t>
            </a:r>
            <a:r>
              <a:rPr lang="fr-FR" sz="1600" dirty="0" err="1">
                <a:hlinkClick r:id="rId12"/>
              </a:rPr>
              <a:t>Actifed</a:t>
            </a:r>
            <a:r>
              <a:rPr lang="fr-FR" sz="1600" dirty="0">
                <a:hlinkClick r:id="rId12"/>
              </a:rPr>
              <a:t>®, </a:t>
            </a:r>
            <a:r>
              <a:rPr lang="fr-FR" sz="1600" dirty="0" err="1">
                <a:hlinkClick r:id="rId12"/>
              </a:rPr>
              <a:t>Dolirhume</a:t>
            </a:r>
            <a:r>
              <a:rPr lang="fr-FR" sz="1600" dirty="0">
                <a:hlinkClick r:id="rId12"/>
              </a:rPr>
              <a:t>®, </a:t>
            </a:r>
            <a:r>
              <a:rPr lang="fr-FR" sz="1600" dirty="0" err="1">
                <a:hlinkClick r:id="rId12"/>
              </a:rPr>
              <a:t>Humex</a:t>
            </a:r>
            <a:r>
              <a:rPr lang="fr-FR" sz="1600" dirty="0">
                <a:hlinkClick r:id="rId12"/>
              </a:rPr>
              <a:t>®, </a:t>
            </a:r>
            <a:r>
              <a:rPr lang="fr-FR" sz="1600" dirty="0" err="1">
                <a:hlinkClick r:id="rId12"/>
              </a:rPr>
              <a:t>Nurofen</a:t>
            </a:r>
            <a:r>
              <a:rPr lang="fr-FR" sz="1600" dirty="0">
                <a:hlinkClick r:id="rId12"/>
              </a:rPr>
              <a:t>®, </a:t>
            </a:r>
            <a:r>
              <a:rPr lang="fr-FR" sz="1600" dirty="0" err="1">
                <a:hlinkClick r:id="rId12"/>
              </a:rPr>
              <a:t>Rhinadvil</a:t>
            </a:r>
            <a:r>
              <a:rPr lang="fr-FR" sz="1600" dirty="0">
                <a:hlinkClick r:id="rId12"/>
              </a:rPr>
              <a:t>®) - un médicament à écarter des soins</a:t>
            </a:r>
            <a:r>
              <a:rPr lang="fr-FR" sz="1600" dirty="0"/>
              <a:t>, Prescrire – décembre 2022).</a:t>
            </a:r>
          </a:p>
        </p:txBody>
      </p:sp>
      <p:sp>
        <p:nvSpPr>
          <p:cNvPr id="78" name="ZoneTexte 77">
            <a:extLst>
              <a:ext uri="{FF2B5EF4-FFF2-40B4-BE49-F238E27FC236}">
                <a16:creationId xmlns:a16="http://schemas.microsoft.com/office/drawing/2014/main" id="{8775034B-FD56-477C-9011-05926052BA3B}"/>
              </a:ext>
            </a:extLst>
          </p:cNvPr>
          <p:cNvSpPr txBox="1"/>
          <p:nvPr/>
        </p:nvSpPr>
        <p:spPr bwMode="auto">
          <a:xfrm>
            <a:off x="742203" y="1084326"/>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 : </a:t>
            </a:r>
            <a:endParaRPr lang="fr-FR" dirty="0">
              <a:solidFill>
                <a:srgbClr val="000099"/>
              </a:solidFill>
            </a:endParaRPr>
          </a:p>
        </p:txBody>
      </p:sp>
      <p:pic>
        <p:nvPicPr>
          <p:cNvPr id="79" name="Graphique 78" descr="Avertissement">
            <a:extLst>
              <a:ext uri="{FF2B5EF4-FFF2-40B4-BE49-F238E27FC236}">
                <a16:creationId xmlns:a16="http://schemas.microsoft.com/office/drawing/2014/main" id="{991DA03D-7180-4446-B9A3-7B6E4568022A}"/>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bwMode="auto">
          <a:xfrm>
            <a:off x="231299" y="971765"/>
            <a:ext cx="510904" cy="510904"/>
          </a:xfrm>
          <a:prstGeom prst="rect">
            <a:avLst/>
          </a:prstGeom>
        </p:spPr>
      </p:pic>
    </p:spTree>
    <p:extLst>
      <p:ext uri="{BB962C8B-B14F-4D97-AF65-F5344CB8AC3E}">
        <p14:creationId xmlns:p14="http://schemas.microsoft.com/office/powerpoint/2010/main" val="84162432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(ALPHA) AMYLASE</a:t>
            </a:r>
          </a:p>
          <a:p>
            <a:pPr>
              <a:defRPr/>
            </a:pPr>
            <a:r>
              <a:rPr lang="fr-FR" b="1" dirty="0" err="1"/>
              <a:t>Megalylase</a:t>
            </a:r>
            <a:r>
              <a:rPr lang="fr-FR" b="1" dirty="0"/>
              <a:t>®, </a:t>
            </a:r>
            <a:r>
              <a:rPr lang="fr-FR" b="1" dirty="0" err="1"/>
              <a:t>Maxilase</a:t>
            </a:r>
            <a:r>
              <a:rPr lang="fr-FR" b="1" dirty="0"/>
              <a:t>® et </a:t>
            </a:r>
            <a:r>
              <a:rPr lang="fr-FR" b="1" dirty="0" err="1"/>
              <a:t>Ribamylase</a:t>
            </a:r>
            <a:r>
              <a:rPr lang="fr-FR" b="1" dirty="0"/>
              <a:t>® 200 et 3000 U, Alfa-Amylase® 200, 400, 3000 et 6000 U</a:t>
            </a:r>
            <a:r>
              <a:rPr lang="fr-FR" dirty="0"/>
              <a:t> </a:t>
            </a:r>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0748FEA-6A1E-0A19-BBB1-2DF9FC3A5643}" type="slidenum">
              <a:rPr lang="fr-FR"/>
              <a:t>161</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18" y="849147"/>
            <a:ext cx="1614486" cy="1229361"/>
          </a:xfrm>
          <a:prstGeom prst="rect">
            <a:avLst/>
          </a:prstGeom>
        </p:spPr>
      </p:pic>
      <p:sp>
        <p:nvSpPr>
          <p:cNvPr id="38" name="ZoneTexte 1"/>
          <p:cNvSpPr>
            <a:spLocks/>
          </p:cNvSpPr>
          <p:nvPr/>
        </p:nvSpPr>
        <p:spPr bwMode="auto">
          <a:xfrm>
            <a:off x="551383" y="2048374"/>
            <a:ext cx="11379388" cy="1652612"/>
          </a:xfrm>
          <a:prstGeom prst="rect">
            <a:avLst/>
          </a:prstGeom>
          <a:noFill/>
        </p:spPr>
        <p:txBody>
          <a:bodyPr wrap="square" rtlCol="0">
            <a:noAutofit/>
          </a:bodyPr>
          <a:lstStyle/>
          <a:p>
            <a:pPr algn="just">
              <a:defRPr/>
            </a:pPr>
            <a:r>
              <a:rPr lang="fr-FR" sz="1600" dirty="0">
                <a:solidFill>
                  <a:schemeClr val="tx1"/>
                </a:solidFill>
                <a:hlinkClick r:id="rId3"/>
              </a:rPr>
              <a:t>Avis CT HAS du 6/06/2023</a:t>
            </a:r>
            <a:endParaRPr sz="1600" dirty="0"/>
          </a:p>
          <a:p>
            <a:pPr algn="just">
              <a:defRPr/>
            </a:pPr>
            <a:r>
              <a:rPr lang="fr-FR" sz="1600" dirty="0"/>
              <a:t>Les résultats de l'étude Chelly (Ann </a:t>
            </a:r>
            <a:r>
              <a:rPr lang="fr-FR" sz="1600" dirty="0" err="1"/>
              <a:t>Pediatr</a:t>
            </a:r>
            <a:r>
              <a:rPr lang="fr-FR" sz="1600" dirty="0"/>
              <a:t>, 1996, 43, n°5,392-402) présenté par le laboratoire et comparant l’efficacité et la tolérance du </a:t>
            </a:r>
            <a:r>
              <a:rPr lang="fr-FR" sz="1600" dirty="0" err="1"/>
              <a:t>morniflumate</a:t>
            </a:r>
            <a:r>
              <a:rPr lang="fr-FR" sz="1600" dirty="0"/>
              <a:t> suppositoire enfant et de l’alpha-amylase sirop dans le traitement des angines de l’enfant, ne sont pas en faveur de l’alpha-amylase : une différence significative en faveur du </a:t>
            </a:r>
            <a:r>
              <a:rPr lang="fr-FR" sz="1600" dirty="0" err="1"/>
              <a:t>morniflumate</a:t>
            </a:r>
            <a:r>
              <a:rPr lang="fr-FR" sz="1600" dirty="0"/>
              <a:t> a été observée sur la réduction des douleurs pharyngées spontanées et à la déglutition évaluées par le clinicien (critère principal de jugement) après 2 jours de traitement et sur les douleurs à la déglutition après 4 jours de traitement. Tous les enfants recevaient systématiquement pendant 10 jours de l’amoxicilline à la posologie de 35 mg/kg/j.</a:t>
            </a:r>
          </a:p>
          <a:p>
            <a:pPr algn="just">
              <a:defRPr/>
            </a:pPr>
            <a:endParaRPr sz="1600" dirty="0"/>
          </a:p>
          <a:p>
            <a:pPr algn="just">
              <a:defRPr/>
            </a:pPr>
            <a:endParaRPr lang="fr-FR" sz="1600" b="1" dirty="0"/>
          </a:p>
        </p:txBody>
      </p:sp>
      <p:sp>
        <p:nvSpPr>
          <p:cNvPr id="2" name="Rectangle 1">
            <a:extLst>
              <a:ext uri="{FF2B5EF4-FFF2-40B4-BE49-F238E27FC236}">
                <a16:creationId xmlns:a16="http://schemas.microsoft.com/office/drawing/2014/main" id="{6DD6C9B0-2CC2-4F35-9284-58B164E431F0}"/>
              </a:ext>
            </a:extLst>
          </p:cNvPr>
          <p:cNvSpPr/>
          <p:nvPr/>
        </p:nvSpPr>
        <p:spPr>
          <a:xfrm>
            <a:off x="250116" y="1208399"/>
            <a:ext cx="5003293" cy="338554"/>
          </a:xfrm>
          <a:prstGeom prst="rect">
            <a:avLst/>
          </a:prstGeom>
          <a:noFill/>
          <a:ln w="19050">
            <a:solidFill>
              <a:srgbClr val="FF00FF"/>
            </a:solidFill>
          </a:ln>
        </p:spPr>
        <p:txBody>
          <a:bodyPr wrap="square" rtlCol="0">
            <a:spAutoFit/>
          </a:bodyPr>
          <a:lstStyle/>
          <a:p>
            <a:pPr algn="just"/>
            <a:r>
              <a:rPr lang="fr-FR" sz="1600" dirty="0"/>
              <a:t>Traitement d'appoint des états congestifs de l'oropharynx</a:t>
            </a:r>
          </a:p>
        </p:txBody>
      </p:sp>
      <p:sp>
        <p:nvSpPr>
          <p:cNvPr id="3" name="Rectangle 2">
            <a:extLst>
              <a:ext uri="{FF2B5EF4-FFF2-40B4-BE49-F238E27FC236}">
                <a16:creationId xmlns:a16="http://schemas.microsoft.com/office/drawing/2014/main" id="{BB8BC5F2-B7FF-49F5-8DBE-E104C31AAB24}"/>
              </a:ext>
            </a:extLst>
          </p:cNvPr>
          <p:cNvSpPr/>
          <p:nvPr/>
        </p:nvSpPr>
        <p:spPr>
          <a:xfrm>
            <a:off x="551382" y="4361921"/>
            <a:ext cx="11278668" cy="1323439"/>
          </a:xfrm>
          <a:prstGeom prst="rect">
            <a:avLst/>
          </a:prstGeom>
        </p:spPr>
        <p:txBody>
          <a:bodyPr wrap="square">
            <a:spAutoFit/>
          </a:bodyPr>
          <a:lstStyle/>
          <a:p>
            <a:pPr algn="just">
              <a:defRPr/>
            </a:pPr>
            <a:r>
              <a:rPr lang="fr-FR" sz="1600" dirty="0"/>
              <a:t>Alerte ANSM : </a:t>
            </a:r>
            <a:r>
              <a:rPr lang="fr-FR" sz="1600" dirty="0">
                <a:hlinkClick r:id="rId4"/>
              </a:rPr>
              <a:t>« Maux de gorge et médicaments à base d’alpha-amylase : l’ANSM souhaite une information renforcée sur les risques d’allergie via le conseil du pharmacien »</a:t>
            </a:r>
            <a:r>
              <a:rPr lang="fr-FR" sz="1600" dirty="0"/>
              <a:t>, Actualité ANSM, novembre 2019 - MAJ janvier 2021 : </a:t>
            </a:r>
          </a:p>
          <a:p>
            <a:pPr algn="just">
              <a:defRPr/>
            </a:pPr>
            <a:r>
              <a:rPr lang="fr-FR" sz="1600" dirty="0"/>
              <a:t>Des réactions allergiques associées à l’utilisation de ces médicaments sont connues : il s’agit essentiellement d’atteintes cutanées (urticaire, démangeaisons …) mais aussi très rarement des effets allergiques graves, pouvant se manifester par une chute de tension, des difficultés respiratoires seules ou associées à un gonflement de la face (chocs anaphylactiques). </a:t>
            </a:r>
          </a:p>
        </p:txBody>
      </p:sp>
      <p:sp>
        <p:nvSpPr>
          <p:cNvPr id="39" name="ZoneTexte 38">
            <a:extLst>
              <a:ext uri="{FF2B5EF4-FFF2-40B4-BE49-F238E27FC236}">
                <a16:creationId xmlns:a16="http://schemas.microsoft.com/office/drawing/2014/main" id="{8B3E5234-8699-436D-BDDB-62966E5D4059}"/>
              </a:ext>
            </a:extLst>
          </p:cNvPr>
          <p:cNvSpPr txBox="1"/>
          <p:nvPr/>
        </p:nvSpPr>
        <p:spPr bwMode="auto">
          <a:xfrm>
            <a:off x="551382" y="1762303"/>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D836FC09-6969-4017-8005-C692D51E394C}"/>
              </a:ext>
            </a:extLst>
          </p:cNvPr>
          <p:cNvPicPr>
            <a:picLocks noChangeAspect="1"/>
          </p:cNvPicPr>
          <p:nvPr/>
        </p:nvPicPr>
        <p:blipFill>
          <a:blip r:embed="rId5"/>
          <a:stretch>
            <a:fillRect/>
          </a:stretch>
        </p:blipFill>
        <p:spPr bwMode="auto">
          <a:xfrm>
            <a:off x="22426" y="1679761"/>
            <a:ext cx="528956" cy="596852"/>
          </a:xfrm>
          <a:prstGeom prst="rect">
            <a:avLst/>
          </a:prstGeom>
        </p:spPr>
      </p:pic>
      <p:sp>
        <p:nvSpPr>
          <p:cNvPr id="41" name="ZoneTexte 40">
            <a:extLst>
              <a:ext uri="{FF2B5EF4-FFF2-40B4-BE49-F238E27FC236}">
                <a16:creationId xmlns:a16="http://schemas.microsoft.com/office/drawing/2014/main" id="{D7E5EC6F-3ACD-4C7B-A0CF-D07E9C2EE6B9}"/>
              </a:ext>
            </a:extLst>
          </p:cNvPr>
          <p:cNvSpPr txBox="1"/>
          <p:nvPr/>
        </p:nvSpPr>
        <p:spPr bwMode="auto">
          <a:xfrm>
            <a:off x="551382" y="4064795"/>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 : </a:t>
            </a:r>
            <a:endParaRPr lang="fr-FR" dirty="0">
              <a:solidFill>
                <a:srgbClr val="000099"/>
              </a:solidFill>
            </a:endParaRPr>
          </a:p>
        </p:txBody>
      </p:sp>
      <p:pic>
        <p:nvPicPr>
          <p:cNvPr id="42" name="Graphique 41" descr="Avertissement">
            <a:extLst>
              <a:ext uri="{FF2B5EF4-FFF2-40B4-BE49-F238E27FC236}">
                <a16:creationId xmlns:a16="http://schemas.microsoft.com/office/drawing/2014/main" id="{964288DB-CC18-4E88-8ED4-803EB239562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bwMode="auto">
          <a:xfrm>
            <a:off x="40478" y="3880791"/>
            <a:ext cx="510904" cy="510904"/>
          </a:xfrm>
          <a:prstGeom prst="rect">
            <a:avLst/>
          </a:prstGeom>
        </p:spPr>
      </p:pic>
      <p:pic>
        <p:nvPicPr>
          <p:cNvPr id="43" name="Image 42">
            <a:hlinkClick r:id="rId8" action="ppaction://hlinksldjump"/>
            <a:extLst>
              <a:ext uri="{FF2B5EF4-FFF2-40B4-BE49-F238E27FC236}">
                <a16:creationId xmlns:a16="http://schemas.microsoft.com/office/drawing/2014/main" id="{7B59541A-0738-4EC3-938D-37E484A81DE5}"/>
              </a:ext>
            </a:extLst>
          </p:cNvPr>
          <p:cNvPicPr>
            <a:picLocks noChangeAspect="1"/>
          </p:cNvPicPr>
          <p:nvPr/>
        </p:nvPicPr>
        <p:blipFill>
          <a:blip r:embed="rId9"/>
          <a:stretch>
            <a:fillRect/>
          </a:stretch>
        </p:blipFill>
        <p:spPr bwMode="auto">
          <a:xfrm>
            <a:off x="11480049" y="6083686"/>
            <a:ext cx="628651" cy="774314"/>
          </a:xfrm>
          <a:prstGeom prst="rect">
            <a:avLst/>
          </a:prstGeom>
        </p:spPr>
      </p:pic>
      <p:sp>
        <p:nvSpPr>
          <p:cNvPr id="36" name="Rectangle 35">
            <a:extLst>
              <a:ext uri="{FF2B5EF4-FFF2-40B4-BE49-F238E27FC236}">
                <a16:creationId xmlns:a16="http://schemas.microsoft.com/office/drawing/2014/main" id="{7347F49C-78C4-46E6-A40C-FB98962EFA8B}"/>
              </a:ext>
            </a:extLst>
          </p:cNvPr>
          <p:cNvSpPr/>
          <p:nvPr/>
        </p:nvSpPr>
        <p:spPr>
          <a:xfrm>
            <a:off x="3783879" y="791885"/>
            <a:ext cx="4911922"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R02AX, R02AB04,</a:t>
            </a:r>
            <a:r>
              <a:rPr lang="fr-FR" sz="1600" dirty="0"/>
              <a:t> Préparation pour la gorge </a:t>
            </a:r>
          </a:p>
        </p:txBody>
      </p:sp>
    </p:spTree>
    <p:extLst>
      <p:ext uri="{BB962C8B-B14F-4D97-AF65-F5344CB8AC3E}">
        <p14:creationId xmlns:p14="http://schemas.microsoft.com/office/powerpoint/2010/main" val="223750805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 name="Rectangle 6">
            <a:extLst>
              <a:ext uri="{FF2B5EF4-FFF2-40B4-BE49-F238E27FC236}">
                <a16:creationId xmlns:a16="http://schemas.microsoft.com/office/drawing/2014/main" id="{1304516E-6400-478C-8431-832B67F9D3C8}"/>
              </a:ext>
            </a:extLst>
          </p:cNvPr>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(ALPHA) AMYLASE</a:t>
            </a:r>
          </a:p>
          <a:p>
            <a:pPr>
              <a:defRPr/>
            </a:pPr>
            <a:r>
              <a:rPr lang="fr-FR" b="1" dirty="0" err="1" smtClean="0"/>
              <a:t>Megamylase</a:t>
            </a:r>
            <a:r>
              <a:rPr lang="fr-FR" b="1" dirty="0"/>
              <a:t>®, </a:t>
            </a:r>
            <a:r>
              <a:rPr lang="fr-FR" b="1" dirty="0" err="1"/>
              <a:t>Maxilase</a:t>
            </a:r>
            <a:r>
              <a:rPr lang="fr-FR" b="1" dirty="0"/>
              <a:t>® et </a:t>
            </a:r>
            <a:r>
              <a:rPr lang="fr-FR" b="1" dirty="0" err="1"/>
              <a:t>Ribamylase</a:t>
            </a:r>
            <a:r>
              <a:rPr lang="fr-FR" b="1" dirty="0"/>
              <a:t>® 200 et 3000 U, Alfa-Amylase® 200, 400, 3000 et 6000 U</a:t>
            </a:r>
            <a:r>
              <a:rPr lang="fr-FR" dirty="0"/>
              <a:t> </a:t>
            </a:r>
          </a:p>
        </p:txBody>
      </p:sp>
      <p:sp>
        <p:nvSpPr>
          <p:cNvPr id="5" name="Rectangle 8"/>
          <p:cNvSpPr/>
          <p:nvPr/>
        </p:nvSpPr>
        <p:spPr bwMode="auto">
          <a:xfrm>
            <a:off x="0" y="802343"/>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162</a:t>
            </a:fld>
            <a:endParaRPr lang="fr-FR"/>
          </a:p>
        </p:txBody>
      </p:sp>
      <p:sp>
        <p:nvSpPr>
          <p:cNvPr id="7"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0" y="983278"/>
            <a:ext cx="10141745"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17" y="849146"/>
            <a:ext cx="1614485" cy="1229360"/>
          </a:xfrm>
          <a:prstGeom prst="rect">
            <a:avLst/>
          </a:prstGeom>
        </p:spPr>
      </p:pic>
      <p:sp>
        <p:nvSpPr>
          <p:cNvPr id="38" name="ZoneTexte 37"/>
          <p:cNvSpPr>
            <a:spLocks/>
          </p:cNvSpPr>
          <p:nvPr/>
        </p:nvSpPr>
        <p:spPr bwMode="auto">
          <a:xfrm>
            <a:off x="567978" y="1870344"/>
            <a:ext cx="11241401" cy="4278094"/>
          </a:xfrm>
          <a:prstGeom prst="rect">
            <a:avLst/>
          </a:prstGeom>
          <a:noFill/>
        </p:spPr>
        <p:txBody>
          <a:bodyPr wrap="square" rtlCol="0">
            <a:spAutoFit/>
          </a:bodyPr>
          <a:lstStyle/>
          <a:p>
            <a:pPr marL="285750" indent="-285750" algn="just">
              <a:buFont typeface="Arial" panose="020B0604020202020204" pitchFamily="34" charset="0"/>
              <a:buChar char="•"/>
              <a:defRPr/>
            </a:pPr>
            <a:r>
              <a:rPr lang="fr-FR" sz="1600" b="1" i="1" u="sng" dirty="0"/>
              <a:t>Traitement d'appoint des états congestifs de l'oropharynx</a:t>
            </a:r>
          </a:p>
          <a:p>
            <a:pPr algn="just">
              <a:defRPr/>
            </a:pPr>
            <a:endParaRPr lang="fr-FR" sz="1600" dirty="0"/>
          </a:p>
          <a:p>
            <a:pPr algn="just">
              <a:defRPr/>
            </a:pPr>
            <a:r>
              <a:rPr lang="fr-FR" sz="1600" dirty="0"/>
              <a:t>Il n’existe pas de recommandations pour l’utilisation des spécialités à visée décongestionnante dans l'angine, la rhinopharyngite et les états congestifs de la muqueuse buccale. Par conséquent, ces spécialités n’ont pas de place dans la stratégie thérapeutique. </a:t>
            </a:r>
          </a:p>
          <a:p>
            <a:pPr algn="just">
              <a:defRPr/>
            </a:pPr>
            <a:endParaRPr lang="fr-FR" sz="1600" u="none" dirty="0"/>
          </a:p>
          <a:p>
            <a:pPr algn="just">
              <a:defRPr/>
            </a:pPr>
            <a:r>
              <a:rPr lang="fr-FR" sz="1600" dirty="0">
                <a:hlinkClick r:id="rId3"/>
              </a:rPr>
              <a:t>« Alpha-amylase (</a:t>
            </a:r>
            <a:r>
              <a:rPr lang="fr-FR" sz="1600" dirty="0" err="1">
                <a:hlinkClick r:id="rId3"/>
              </a:rPr>
              <a:t>Maxilase</a:t>
            </a:r>
            <a:r>
              <a:rPr lang="fr-FR" sz="1600" dirty="0">
                <a:hlinkClick r:id="rId3"/>
              </a:rPr>
              <a:t>° ou autre) - un médicament à écarter des soins »</a:t>
            </a:r>
            <a:r>
              <a:rPr lang="fr-FR" sz="1600" dirty="0"/>
              <a:t>, Prescrire, décembre </a:t>
            </a:r>
            <a:r>
              <a:rPr lang="fr-FR" sz="1600" dirty="0" smtClean="0"/>
              <a:t>2022</a:t>
            </a:r>
            <a:endParaRPr lang="fr-FR" sz="1600" dirty="0"/>
          </a:p>
          <a:p>
            <a:pPr algn="just">
              <a:defRPr/>
            </a:pPr>
            <a:r>
              <a:rPr lang="fr-FR" sz="1600" dirty="0"/>
              <a:t>Quand un médicament semble nécessaire pour soulager les maux de gorge en complément de mesures autres que médicamenteuses telles que boire de l'eau ou sucer des confiseries, le paracétamol, en maîtrisant sa posologie, est la meilleure option.</a:t>
            </a:r>
          </a:p>
          <a:p>
            <a:pPr algn="just">
              <a:defRPr/>
            </a:pPr>
            <a:endParaRPr lang="fr-FR" sz="1600" dirty="0"/>
          </a:p>
          <a:p>
            <a:pPr algn="just">
              <a:defRPr/>
            </a:pPr>
            <a:r>
              <a:rPr lang="fr-FR" sz="1600" dirty="0">
                <a:hlinkClick r:id="rId4"/>
              </a:rPr>
              <a:t>« Mal de gorge : que faire et quand consulter ? »</a:t>
            </a:r>
            <a:r>
              <a:rPr lang="fr-FR" sz="1600" dirty="0"/>
              <a:t>, AMELI, octobre 2022 </a:t>
            </a:r>
          </a:p>
          <a:p>
            <a:pPr algn="just">
              <a:defRPr/>
            </a:pPr>
            <a:r>
              <a:rPr lang="fr-FR" sz="1600" dirty="0"/>
              <a:t>Sucez des pastilles disponibles en pharmacie ou tout simplement des bonbons : c'est la production de salive qui calme l'inflammation. Évitez la nourriture ou les boissons trop chaudes ou irritantes : préférez les aliments frais. </a:t>
            </a:r>
          </a:p>
          <a:p>
            <a:pPr algn="just">
              <a:defRPr/>
            </a:pPr>
            <a:r>
              <a:rPr lang="fr-FR" sz="1600" dirty="0"/>
              <a:t>Ne forcez pas votre voix, ne vous raclez pas la gorge, cela augmenterait la douleur. </a:t>
            </a:r>
          </a:p>
          <a:p>
            <a:pPr algn="just">
              <a:defRPr/>
            </a:pPr>
            <a:r>
              <a:rPr lang="fr-FR" sz="1600" dirty="0"/>
              <a:t>Arrêtez de fumer et n’exposez pas votre enfant à la fumée du tabac </a:t>
            </a:r>
          </a:p>
          <a:p>
            <a:pPr algn="just">
              <a:defRPr/>
            </a:pPr>
            <a:r>
              <a:rPr lang="fr-FR" sz="1600" dirty="0"/>
              <a:t>Buvez beaucoup d'eau, par petites gorgées, pour calmer la douleur et pour vous hydrater et mangez des aliments faciles à avaler.</a:t>
            </a:r>
            <a:endParaRPr lang="fr-FR" sz="1600" u="none" dirty="0"/>
          </a:p>
          <a:p>
            <a:pPr algn="just">
              <a:defRPr/>
            </a:pPr>
            <a:endParaRPr lang="fr-FR" sz="1600" u="none" dirty="0"/>
          </a:p>
          <a:p>
            <a:pPr algn="just">
              <a:defRPr/>
            </a:pPr>
            <a:endParaRPr lang="fr-FR" sz="1600" dirty="0"/>
          </a:p>
        </p:txBody>
      </p:sp>
      <p:sp>
        <p:nvSpPr>
          <p:cNvPr id="39" name="ZoneTexte 38">
            <a:extLst>
              <a:ext uri="{FF2B5EF4-FFF2-40B4-BE49-F238E27FC236}">
                <a16:creationId xmlns:a16="http://schemas.microsoft.com/office/drawing/2014/main" id="{1306CF84-926A-404E-8DE8-CE6B1EA6B033}"/>
              </a:ext>
            </a:extLst>
          </p:cNvPr>
          <p:cNvSpPr txBox="1"/>
          <p:nvPr/>
        </p:nvSpPr>
        <p:spPr bwMode="auto">
          <a:xfrm>
            <a:off x="546990" y="1437905"/>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40" name="Image 39">
            <a:extLst>
              <a:ext uri="{FF2B5EF4-FFF2-40B4-BE49-F238E27FC236}">
                <a16:creationId xmlns:a16="http://schemas.microsoft.com/office/drawing/2014/main" id="{6CF2E00B-4E6E-4694-B45A-58EBCADC7981}"/>
              </a:ext>
            </a:extLst>
          </p:cNvPr>
          <p:cNvPicPr>
            <a:picLocks noChangeAspect="1"/>
          </p:cNvPicPr>
          <p:nvPr/>
        </p:nvPicPr>
        <p:blipFill>
          <a:blip r:embed="rId5"/>
          <a:stretch>
            <a:fillRect/>
          </a:stretch>
        </p:blipFill>
        <p:spPr bwMode="auto">
          <a:xfrm>
            <a:off x="42934" y="1266891"/>
            <a:ext cx="432047" cy="684362"/>
          </a:xfrm>
          <a:prstGeom prst="rect">
            <a:avLst/>
          </a:prstGeom>
        </p:spPr>
      </p:pic>
      <p:pic>
        <p:nvPicPr>
          <p:cNvPr id="42" name="Image 41">
            <a:hlinkClick r:id="rId6" action="ppaction://hlinksldjump"/>
            <a:extLst>
              <a:ext uri="{FF2B5EF4-FFF2-40B4-BE49-F238E27FC236}">
                <a16:creationId xmlns:a16="http://schemas.microsoft.com/office/drawing/2014/main" id="{772C94DD-9852-48C4-9D09-74453AA99B36}"/>
              </a:ext>
            </a:extLst>
          </p:cNvPr>
          <p:cNvPicPr>
            <a:picLocks noChangeAspect="1"/>
          </p:cNvPicPr>
          <p:nvPr/>
        </p:nvPicPr>
        <p:blipFill>
          <a:blip r:embed="rId7"/>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11475681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Spécialités contenant de l’EUCALYPTOL</a:t>
            </a:r>
          </a:p>
          <a:p>
            <a:pPr>
              <a:defRPr/>
            </a:pPr>
            <a:r>
              <a:rPr lang="fr-FR" b="1" dirty="0" err="1"/>
              <a:t>Bronchodermine</a:t>
            </a:r>
            <a:r>
              <a:rPr lang="fr-FR" b="1" dirty="0"/>
              <a:t>® adulte, enfant, nourrisson et pommade, Essence Algérienne®, </a:t>
            </a:r>
            <a:r>
              <a:rPr lang="fr-FR" b="1" dirty="0" err="1"/>
              <a:t>Calyptol</a:t>
            </a:r>
            <a:r>
              <a:rPr lang="fr-FR" b="1" dirty="0"/>
              <a:t>® </a:t>
            </a:r>
            <a:r>
              <a:rPr lang="fr-FR" b="1" dirty="0" err="1"/>
              <a:t>inh</a:t>
            </a:r>
            <a:endParaRPr lang="fr-FR" b="1"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0748FEA-6A1E-0A19-BBB1-2DF9FC3A5643}" type="slidenum">
              <a:rPr lang="fr-FR"/>
              <a:t>163</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18" y="849147"/>
            <a:ext cx="1614486" cy="1229361"/>
          </a:xfrm>
          <a:prstGeom prst="rect">
            <a:avLst/>
          </a:prstGeom>
        </p:spPr>
      </p:pic>
      <p:sp>
        <p:nvSpPr>
          <p:cNvPr id="38" name="ZoneTexte 1"/>
          <p:cNvSpPr>
            <a:spLocks/>
          </p:cNvSpPr>
          <p:nvPr/>
        </p:nvSpPr>
        <p:spPr bwMode="auto">
          <a:xfrm>
            <a:off x="700781" y="2820119"/>
            <a:ext cx="11150260" cy="708296"/>
          </a:xfrm>
          <a:prstGeom prst="rect">
            <a:avLst/>
          </a:prstGeom>
          <a:noFill/>
        </p:spPr>
        <p:txBody>
          <a:bodyPr wrap="square" rtlCol="0">
            <a:noAutofit/>
          </a:bodyPr>
          <a:lstStyle/>
          <a:p>
            <a:pPr>
              <a:defRPr/>
            </a:pPr>
            <a:r>
              <a:rPr lang="fr-FR" sz="1600" dirty="0">
                <a:solidFill>
                  <a:schemeClr val="tx1"/>
                </a:solidFill>
                <a:hlinkClick r:id="rId3"/>
              </a:rPr>
              <a:t>Avis CT HAS 08/12/2004</a:t>
            </a:r>
            <a:r>
              <a:rPr lang="fr-FR" sz="1600" dirty="0"/>
              <a:t> </a:t>
            </a:r>
            <a:r>
              <a:rPr lang="fr-FR" sz="1600" b="1" dirty="0" err="1"/>
              <a:t>Bronchodermine</a:t>
            </a:r>
            <a:r>
              <a:rPr lang="fr-FR" sz="1600" b="1" dirty="0"/>
              <a:t>® </a:t>
            </a:r>
          </a:p>
          <a:p>
            <a:pPr>
              <a:defRPr/>
            </a:pPr>
            <a:r>
              <a:rPr lang="fr-FR" sz="1600" dirty="0">
                <a:hlinkClick r:id="rId4"/>
              </a:rPr>
              <a:t>Avis CT HAS 08/12/2004</a:t>
            </a:r>
            <a:r>
              <a:rPr lang="fr-FR" sz="1600" dirty="0"/>
              <a:t> </a:t>
            </a:r>
            <a:r>
              <a:rPr lang="fr-FR" sz="1600" b="1" dirty="0" err="1"/>
              <a:t>Calyptol</a:t>
            </a:r>
            <a:r>
              <a:rPr lang="fr-FR" sz="1600" b="1" dirty="0"/>
              <a:t>® </a:t>
            </a:r>
            <a:endParaRPr sz="1600" dirty="0">
              <a:solidFill>
                <a:schemeClr val="tx1"/>
              </a:solidFill>
            </a:endParaRPr>
          </a:p>
        </p:txBody>
      </p:sp>
      <p:sp>
        <p:nvSpPr>
          <p:cNvPr id="2" name="Rectangle 1">
            <a:extLst>
              <a:ext uri="{FF2B5EF4-FFF2-40B4-BE49-F238E27FC236}">
                <a16:creationId xmlns:a16="http://schemas.microsoft.com/office/drawing/2014/main" id="{B53FA654-4913-47B4-91CA-273CEDF3EA40}"/>
              </a:ext>
            </a:extLst>
          </p:cNvPr>
          <p:cNvSpPr/>
          <p:nvPr/>
        </p:nvSpPr>
        <p:spPr>
          <a:xfrm>
            <a:off x="700780" y="1243351"/>
            <a:ext cx="8712954" cy="1077218"/>
          </a:xfrm>
          <a:prstGeom prst="rect">
            <a:avLst/>
          </a:prstGeom>
          <a:noFill/>
          <a:ln w="19050">
            <a:solidFill>
              <a:srgbClr val="FF00FF"/>
            </a:solidFill>
          </a:ln>
        </p:spPr>
        <p:txBody>
          <a:bodyPr wrap="square" rtlCol="0">
            <a:spAutoFit/>
          </a:bodyPr>
          <a:lstStyle/>
          <a:p>
            <a:pPr algn="just"/>
            <a:r>
              <a:rPr lang="fr-FR" sz="1600" b="1" dirty="0" err="1"/>
              <a:t>Bronchodermine</a:t>
            </a:r>
            <a:r>
              <a:rPr lang="fr-FR" sz="1600" b="1" dirty="0"/>
              <a:t>® : </a:t>
            </a:r>
          </a:p>
          <a:p>
            <a:pPr lvl="1" algn="just"/>
            <a:r>
              <a:rPr lang="fr-FR" sz="1600" dirty="0"/>
              <a:t>Traitement d'appoint des affections bronchiques aiguës bénignes.</a:t>
            </a:r>
          </a:p>
          <a:p>
            <a:pPr algn="just"/>
            <a:r>
              <a:rPr lang="fr-FR" sz="1600" b="1" dirty="0" err="1"/>
              <a:t>Calyptol</a:t>
            </a:r>
            <a:r>
              <a:rPr lang="fr-FR" sz="1600" b="1" dirty="0"/>
              <a:t>® et Essence Algérienne® :</a:t>
            </a:r>
          </a:p>
          <a:p>
            <a:pPr lvl="1" algn="just"/>
            <a:r>
              <a:rPr lang="fr-FR" sz="1600" dirty="0"/>
              <a:t>Traitement d’appoint des états congestifs des voies aériennes supérieures (à partir de 12 ans)</a:t>
            </a:r>
          </a:p>
        </p:txBody>
      </p:sp>
      <p:sp>
        <p:nvSpPr>
          <p:cNvPr id="3" name="Rectangle 2">
            <a:extLst>
              <a:ext uri="{FF2B5EF4-FFF2-40B4-BE49-F238E27FC236}">
                <a16:creationId xmlns:a16="http://schemas.microsoft.com/office/drawing/2014/main" id="{B883313F-144E-4ECB-99BC-F3A9C985FE58}"/>
              </a:ext>
            </a:extLst>
          </p:cNvPr>
          <p:cNvSpPr/>
          <p:nvPr/>
        </p:nvSpPr>
        <p:spPr>
          <a:xfrm>
            <a:off x="705953" y="4640370"/>
            <a:ext cx="11114573" cy="830997"/>
          </a:xfrm>
          <a:prstGeom prst="rect">
            <a:avLst/>
          </a:prstGeom>
        </p:spPr>
        <p:txBody>
          <a:bodyPr wrap="square">
            <a:spAutoFit/>
          </a:bodyPr>
          <a:lstStyle/>
          <a:p>
            <a:pPr algn="just">
              <a:defRPr/>
            </a:pPr>
            <a:r>
              <a:rPr lang="fr-FR" sz="1600" dirty="0"/>
              <a:t>En raison de la présence de dérivés terpéniques (</a:t>
            </a:r>
            <a:r>
              <a:rPr lang="fr-FR" sz="1600" dirty="0" err="1"/>
              <a:t>cinéole</a:t>
            </a:r>
            <a:r>
              <a:rPr lang="fr-FR" sz="1600" dirty="0"/>
              <a:t>, huile essentielle de pin) et en cas de non-respect des doses préconisées, des états d’agitation ou de confusion peuvent être observés chez le sujet âgé ainsi que des convulsions chez l'enfant et le nourrisson. Des troubles digestifs (nausées, vomissements) ont été décrits.</a:t>
            </a:r>
          </a:p>
        </p:txBody>
      </p:sp>
      <p:sp>
        <p:nvSpPr>
          <p:cNvPr id="39" name="ZoneTexte 38">
            <a:extLst>
              <a:ext uri="{FF2B5EF4-FFF2-40B4-BE49-F238E27FC236}">
                <a16:creationId xmlns:a16="http://schemas.microsoft.com/office/drawing/2014/main" id="{53248D2F-EC19-41F1-BE16-36009FF3A5CB}"/>
              </a:ext>
            </a:extLst>
          </p:cNvPr>
          <p:cNvSpPr txBox="1"/>
          <p:nvPr/>
        </p:nvSpPr>
        <p:spPr bwMode="auto">
          <a:xfrm>
            <a:off x="700780" y="4339812"/>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 : </a:t>
            </a:r>
            <a:endParaRPr lang="fr-FR" dirty="0">
              <a:solidFill>
                <a:srgbClr val="000099"/>
              </a:solidFill>
            </a:endParaRPr>
          </a:p>
        </p:txBody>
      </p:sp>
      <p:pic>
        <p:nvPicPr>
          <p:cNvPr id="40" name="Graphique 39" descr="Avertissement">
            <a:extLst>
              <a:ext uri="{FF2B5EF4-FFF2-40B4-BE49-F238E27FC236}">
                <a16:creationId xmlns:a16="http://schemas.microsoft.com/office/drawing/2014/main" id="{E68D5165-B2B8-4D9E-A743-B71D98C15B9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bwMode="auto">
          <a:xfrm>
            <a:off x="189876" y="4155808"/>
            <a:ext cx="510904" cy="510904"/>
          </a:xfrm>
          <a:prstGeom prst="rect">
            <a:avLst/>
          </a:prstGeom>
        </p:spPr>
      </p:pic>
      <p:sp>
        <p:nvSpPr>
          <p:cNvPr id="41" name="Rectangle 40">
            <a:extLst>
              <a:ext uri="{FF2B5EF4-FFF2-40B4-BE49-F238E27FC236}">
                <a16:creationId xmlns:a16="http://schemas.microsoft.com/office/drawing/2014/main" id="{52DC91E7-0725-4AD6-B92B-7CC7A8739E60}"/>
              </a:ext>
            </a:extLst>
          </p:cNvPr>
          <p:cNvSpPr/>
          <p:nvPr/>
        </p:nvSpPr>
        <p:spPr>
          <a:xfrm>
            <a:off x="705361" y="5929828"/>
            <a:ext cx="10648440" cy="830997"/>
          </a:xfrm>
          <a:prstGeom prst="rect">
            <a:avLst/>
          </a:prstGeom>
        </p:spPr>
        <p:txBody>
          <a:bodyPr wrap="square">
            <a:spAutoFit/>
          </a:bodyPr>
          <a:lstStyle/>
          <a:p>
            <a:pPr algn="just">
              <a:defRPr/>
            </a:pPr>
            <a:r>
              <a:rPr lang="fr-FR" sz="1600" dirty="0">
                <a:hlinkClick r:id="rId7"/>
              </a:rPr>
              <a:t>« Comment calmer la toux et quand consulter ?»</a:t>
            </a:r>
            <a:r>
              <a:rPr lang="fr-FR" sz="1600" dirty="0"/>
              <a:t>, AMELI, septembre 2022</a:t>
            </a:r>
          </a:p>
          <a:p>
            <a:pPr algn="just">
              <a:defRPr/>
            </a:pPr>
            <a:r>
              <a:rPr lang="fr-FR" sz="1600" dirty="0"/>
              <a:t>Il n'existe pas, à ce jour, de recommandation scientifique préconisant l'emploi de médicaments expectorants ou fluidifiants (qui facilitent l'émission de crachats).</a:t>
            </a:r>
          </a:p>
        </p:txBody>
      </p:sp>
      <p:sp>
        <p:nvSpPr>
          <p:cNvPr id="42" name="ZoneTexte 41">
            <a:extLst>
              <a:ext uri="{FF2B5EF4-FFF2-40B4-BE49-F238E27FC236}">
                <a16:creationId xmlns:a16="http://schemas.microsoft.com/office/drawing/2014/main" id="{8EACD0F1-1D53-48AF-AEF9-50769AC5ACA9}"/>
              </a:ext>
            </a:extLst>
          </p:cNvPr>
          <p:cNvSpPr txBox="1"/>
          <p:nvPr/>
        </p:nvSpPr>
        <p:spPr bwMode="auto">
          <a:xfrm>
            <a:off x="705360" y="5617400"/>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3" name="Image 42">
            <a:extLst>
              <a:ext uri="{FF2B5EF4-FFF2-40B4-BE49-F238E27FC236}">
                <a16:creationId xmlns:a16="http://schemas.microsoft.com/office/drawing/2014/main" id="{0D86BE9A-1208-4C8F-A63B-2503FFC0F238}"/>
              </a:ext>
            </a:extLst>
          </p:cNvPr>
          <p:cNvPicPr>
            <a:picLocks noChangeAspect="1"/>
          </p:cNvPicPr>
          <p:nvPr/>
        </p:nvPicPr>
        <p:blipFill>
          <a:blip r:embed="rId8"/>
          <a:stretch>
            <a:fillRect/>
          </a:stretch>
        </p:blipFill>
        <p:spPr bwMode="auto">
          <a:xfrm>
            <a:off x="0" y="5567714"/>
            <a:ext cx="784595" cy="458203"/>
          </a:xfrm>
          <a:prstGeom prst="rect">
            <a:avLst/>
          </a:prstGeom>
        </p:spPr>
      </p:pic>
      <p:sp>
        <p:nvSpPr>
          <p:cNvPr id="44" name="ZoneTexte 43">
            <a:extLst>
              <a:ext uri="{FF2B5EF4-FFF2-40B4-BE49-F238E27FC236}">
                <a16:creationId xmlns:a16="http://schemas.microsoft.com/office/drawing/2014/main" id="{148E034C-9FC9-4504-80D0-C0770FD84A3A}"/>
              </a:ext>
            </a:extLst>
          </p:cNvPr>
          <p:cNvSpPr txBox="1"/>
          <p:nvPr/>
        </p:nvSpPr>
        <p:spPr bwMode="auto">
          <a:xfrm>
            <a:off x="700780" y="2525873"/>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5" name="Image 44">
            <a:extLst>
              <a:ext uri="{FF2B5EF4-FFF2-40B4-BE49-F238E27FC236}">
                <a16:creationId xmlns:a16="http://schemas.microsoft.com/office/drawing/2014/main" id="{27B4701D-7291-4AF0-8098-72C00D99911D}"/>
              </a:ext>
            </a:extLst>
          </p:cNvPr>
          <p:cNvPicPr>
            <a:picLocks noChangeAspect="1"/>
          </p:cNvPicPr>
          <p:nvPr/>
        </p:nvPicPr>
        <p:blipFill>
          <a:blip r:embed="rId9"/>
          <a:stretch>
            <a:fillRect/>
          </a:stretch>
        </p:blipFill>
        <p:spPr bwMode="auto">
          <a:xfrm>
            <a:off x="65727" y="2451540"/>
            <a:ext cx="528956" cy="596852"/>
          </a:xfrm>
          <a:prstGeom prst="rect">
            <a:avLst/>
          </a:prstGeom>
        </p:spPr>
      </p:pic>
      <p:sp>
        <p:nvSpPr>
          <p:cNvPr id="46" name="Rectangle 45">
            <a:extLst>
              <a:ext uri="{FF2B5EF4-FFF2-40B4-BE49-F238E27FC236}">
                <a16:creationId xmlns:a16="http://schemas.microsoft.com/office/drawing/2014/main" id="{812DB8F7-6800-42BE-BC3D-27B760366C7F}"/>
              </a:ext>
            </a:extLst>
          </p:cNvPr>
          <p:cNvSpPr/>
          <p:nvPr/>
        </p:nvSpPr>
        <p:spPr>
          <a:xfrm>
            <a:off x="700781" y="3316705"/>
            <a:ext cx="11063201" cy="830997"/>
          </a:xfrm>
          <a:prstGeom prst="rect">
            <a:avLst/>
          </a:prstGeom>
        </p:spPr>
        <p:txBody>
          <a:bodyPr wrap="square">
            <a:spAutoFit/>
          </a:bodyPr>
          <a:lstStyle/>
          <a:p>
            <a:pPr algn="just"/>
            <a:r>
              <a:rPr lang="fr-FR" sz="1600" dirty="0"/>
              <a:t>Compte tenu du rapport efficacité/effets indésirables non établi de cette spécialité dans le traitement d’une affection sans caractère habituel de gravité et de l’absence de place dans la stratégie thérapeutique, cette spécialité ne présente pas d’intérêt en termes de santé publique.</a:t>
            </a:r>
          </a:p>
        </p:txBody>
      </p:sp>
      <p:pic>
        <p:nvPicPr>
          <p:cNvPr id="47" name="Image 46">
            <a:hlinkClick r:id="rId10" action="ppaction://hlinksldjump"/>
            <a:extLst>
              <a:ext uri="{FF2B5EF4-FFF2-40B4-BE49-F238E27FC236}">
                <a16:creationId xmlns:a16="http://schemas.microsoft.com/office/drawing/2014/main" id="{34EDEFCD-3F8C-4B41-AB05-45C0F58EB8B4}"/>
              </a:ext>
            </a:extLst>
          </p:cNvPr>
          <p:cNvPicPr>
            <a:picLocks noChangeAspect="1"/>
          </p:cNvPicPr>
          <p:nvPr/>
        </p:nvPicPr>
        <p:blipFill>
          <a:blip r:embed="rId11"/>
          <a:stretch>
            <a:fillRect/>
          </a:stretch>
        </p:blipFill>
        <p:spPr bwMode="auto">
          <a:xfrm>
            <a:off x="11480049" y="6083686"/>
            <a:ext cx="628651" cy="774314"/>
          </a:xfrm>
          <a:prstGeom prst="rect">
            <a:avLst/>
          </a:prstGeom>
        </p:spPr>
      </p:pic>
      <p:sp>
        <p:nvSpPr>
          <p:cNvPr id="48" name="Rectangle 47">
            <a:extLst>
              <a:ext uri="{FF2B5EF4-FFF2-40B4-BE49-F238E27FC236}">
                <a16:creationId xmlns:a16="http://schemas.microsoft.com/office/drawing/2014/main" id="{B0E20C92-FE85-4E49-AC72-50DB81048397}"/>
              </a:ext>
            </a:extLst>
          </p:cNvPr>
          <p:cNvSpPr/>
          <p:nvPr/>
        </p:nvSpPr>
        <p:spPr>
          <a:xfrm>
            <a:off x="761655" y="822586"/>
            <a:ext cx="10215759"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R01AX30</a:t>
            </a:r>
            <a:r>
              <a:rPr lang="fr-FR" sz="1600" dirty="0"/>
              <a:t> Décongestionnants et autres préparations à usage topique / R05X, autres associations anti-rhume</a:t>
            </a:r>
          </a:p>
        </p:txBody>
      </p:sp>
    </p:spTree>
    <p:extLst>
      <p:ext uri="{BB962C8B-B14F-4D97-AF65-F5344CB8AC3E}">
        <p14:creationId xmlns:p14="http://schemas.microsoft.com/office/powerpoint/2010/main" val="355335518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MEGLUMINE/POLYSORBATE</a:t>
            </a:r>
          </a:p>
          <a:p>
            <a:pPr>
              <a:defRPr/>
            </a:pPr>
            <a:r>
              <a:rPr lang="en-US" b="1" dirty="0" err="1"/>
              <a:t>Fluisedal</a:t>
            </a:r>
            <a:r>
              <a:rPr lang="en-US" b="1" dirty="0"/>
              <a:t>® SS </a:t>
            </a:r>
            <a:r>
              <a:rPr lang="en-US" b="1" dirty="0" err="1"/>
              <a:t>Prometh</a:t>
            </a:r>
            <a:r>
              <a:rPr lang="en-US" b="1" dirty="0"/>
              <a:t> </a:t>
            </a:r>
            <a:r>
              <a:rPr lang="en-US" b="1" dirty="0" err="1"/>
              <a:t>sirop</a:t>
            </a:r>
            <a:endParaRPr lang="fr-FR" dirty="0"/>
          </a:p>
        </p:txBody>
      </p:sp>
      <p:sp>
        <p:nvSpPr>
          <p:cNvPr id="5" name="Rectangle 8"/>
          <p:cNvSpPr/>
          <p:nvPr/>
        </p:nvSpPr>
        <p:spPr bwMode="auto">
          <a:xfrm>
            <a:off x="0" y="765402"/>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0748FEA-6A1E-0A19-BBB1-2DF9FC3A5643}" type="slidenum">
              <a:rPr lang="fr-FR"/>
              <a:t>164</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1" y="1445095"/>
            <a:ext cx="10141746"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18" y="849147"/>
            <a:ext cx="1614486" cy="1229361"/>
          </a:xfrm>
          <a:prstGeom prst="rect">
            <a:avLst/>
          </a:prstGeom>
        </p:spPr>
      </p:pic>
      <p:sp>
        <p:nvSpPr>
          <p:cNvPr id="38" name="ZoneTexte 1"/>
          <p:cNvSpPr>
            <a:spLocks/>
          </p:cNvSpPr>
          <p:nvPr/>
        </p:nvSpPr>
        <p:spPr bwMode="auto">
          <a:xfrm>
            <a:off x="856202" y="2483605"/>
            <a:ext cx="10693771" cy="828877"/>
          </a:xfrm>
          <a:prstGeom prst="rect">
            <a:avLst/>
          </a:prstGeom>
          <a:noFill/>
        </p:spPr>
        <p:txBody>
          <a:bodyPr wrap="square" rtlCol="0">
            <a:noAutofit/>
          </a:bodyPr>
          <a:lstStyle/>
          <a:p>
            <a:pPr algn="just">
              <a:defRPr/>
            </a:pPr>
            <a:r>
              <a:rPr lang="fr-FR" sz="1600" dirty="0">
                <a:solidFill>
                  <a:schemeClr val="tx1"/>
                </a:solidFill>
                <a:hlinkClick r:id="rId3"/>
              </a:rPr>
              <a:t>Avis CT HAS du 25/05/2005</a:t>
            </a:r>
            <a:endParaRPr sz="1600" dirty="0">
              <a:solidFill>
                <a:schemeClr val="tx1"/>
              </a:solidFill>
            </a:endParaRPr>
          </a:p>
          <a:p>
            <a:pPr algn="just">
              <a:defRPr/>
            </a:pPr>
            <a:r>
              <a:rPr lang="fr-FR" sz="1600" dirty="0"/>
              <a:t>Compte tenu du rapport efficacité / effets indésirables non établi et de l’absence de place dans la stratégie thérapeutique, ces spécialités n’ont pas d’intérêt en termes de santé publique.</a:t>
            </a:r>
          </a:p>
          <a:p>
            <a:pPr algn="just">
              <a:defRPr/>
            </a:pPr>
            <a:endParaRPr sz="1600" b="1" dirty="0"/>
          </a:p>
        </p:txBody>
      </p:sp>
      <p:sp>
        <p:nvSpPr>
          <p:cNvPr id="3" name="Rectangle 2">
            <a:extLst>
              <a:ext uri="{FF2B5EF4-FFF2-40B4-BE49-F238E27FC236}">
                <a16:creationId xmlns:a16="http://schemas.microsoft.com/office/drawing/2014/main" id="{E794204B-513F-48EA-AE5B-D8FA9EB0AB92}"/>
              </a:ext>
            </a:extLst>
          </p:cNvPr>
          <p:cNvSpPr/>
          <p:nvPr/>
        </p:nvSpPr>
        <p:spPr>
          <a:xfrm>
            <a:off x="305982" y="1445095"/>
            <a:ext cx="5304657" cy="338554"/>
          </a:xfrm>
          <a:prstGeom prst="rect">
            <a:avLst/>
          </a:prstGeom>
          <a:noFill/>
          <a:ln w="19050">
            <a:solidFill>
              <a:srgbClr val="FF00FF"/>
            </a:solidFill>
          </a:ln>
        </p:spPr>
        <p:txBody>
          <a:bodyPr wrap="square" rtlCol="0">
            <a:spAutoFit/>
          </a:bodyPr>
          <a:lstStyle/>
          <a:p>
            <a:pPr algn="just"/>
            <a:r>
              <a:rPr lang="fr-FR" sz="1600" dirty="0"/>
              <a:t>Traitement d'appoint des troubles de la sécrétion bronchique</a:t>
            </a:r>
          </a:p>
        </p:txBody>
      </p:sp>
      <p:sp>
        <p:nvSpPr>
          <p:cNvPr id="39" name="Rectangle 38">
            <a:extLst>
              <a:ext uri="{FF2B5EF4-FFF2-40B4-BE49-F238E27FC236}">
                <a16:creationId xmlns:a16="http://schemas.microsoft.com/office/drawing/2014/main" id="{098B4171-9D05-48FE-BF7D-D0CE980ED5F8}"/>
              </a:ext>
            </a:extLst>
          </p:cNvPr>
          <p:cNvSpPr/>
          <p:nvPr/>
        </p:nvSpPr>
        <p:spPr>
          <a:xfrm>
            <a:off x="879064" y="4560914"/>
            <a:ext cx="10670909" cy="830997"/>
          </a:xfrm>
          <a:prstGeom prst="rect">
            <a:avLst/>
          </a:prstGeom>
        </p:spPr>
        <p:txBody>
          <a:bodyPr wrap="square">
            <a:spAutoFit/>
          </a:bodyPr>
          <a:lstStyle/>
          <a:p>
            <a:pPr algn="just">
              <a:defRPr/>
            </a:pPr>
            <a:r>
              <a:rPr lang="fr-FR" sz="1600" dirty="0">
                <a:hlinkClick r:id="rId4"/>
              </a:rPr>
              <a:t>« Comment calmer la toux et quand consulter ?»</a:t>
            </a:r>
            <a:r>
              <a:rPr lang="fr-FR" sz="1600" dirty="0"/>
              <a:t>, AMELI, septembre 2022</a:t>
            </a:r>
          </a:p>
          <a:p>
            <a:pPr algn="just">
              <a:defRPr/>
            </a:pPr>
            <a:r>
              <a:rPr lang="fr-FR" sz="1600" dirty="0"/>
              <a:t>Il n'existe pas, à ce jour, de recommandation scientifique préconisant l'emploi de médicaments expectorants ou fluidifiants (qui facilitent l'émission de crachats).</a:t>
            </a:r>
          </a:p>
        </p:txBody>
      </p:sp>
      <p:sp>
        <p:nvSpPr>
          <p:cNvPr id="40" name="ZoneTexte 39">
            <a:extLst>
              <a:ext uri="{FF2B5EF4-FFF2-40B4-BE49-F238E27FC236}">
                <a16:creationId xmlns:a16="http://schemas.microsoft.com/office/drawing/2014/main" id="{3C1B0FC4-ECAF-493C-B834-1D43670F2671}"/>
              </a:ext>
            </a:extLst>
          </p:cNvPr>
          <p:cNvSpPr txBox="1"/>
          <p:nvPr/>
        </p:nvSpPr>
        <p:spPr bwMode="auto">
          <a:xfrm>
            <a:off x="856202" y="4264432"/>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1" name="Image 40">
            <a:extLst>
              <a:ext uri="{FF2B5EF4-FFF2-40B4-BE49-F238E27FC236}">
                <a16:creationId xmlns:a16="http://schemas.microsoft.com/office/drawing/2014/main" id="{16AF65B8-3818-408F-8AC1-A6A0C05F6BAA}"/>
              </a:ext>
            </a:extLst>
          </p:cNvPr>
          <p:cNvPicPr>
            <a:picLocks noChangeAspect="1"/>
          </p:cNvPicPr>
          <p:nvPr/>
        </p:nvPicPr>
        <p:blipFill>
          <a:blip r:embed="rId5"/>
          <a:stretch>
            <a:fillRect/>
          </a:stretch>
        </p:blipFill>
        <p:spPr bwMode="auto">
          <a:xfrm>
            <a:off x="150842" y="4214746"/>
            <a:ext cx="784595" cy="458203"/>
          </a:xfrm>
          <a:prstGeom prst="rect">
            <a:avLst/>
          </a:prstGeom>
        </p:spPr>
      </p:pic>
      <p:sp>
        <p:nvSpPr>
          <p:cNvPr id="42" name="ZoneTexte 41">
            <a:extLst>
              <a:ext uri="{FF2B5EF4-FFF2-40B4-BE49-F238E27FC236}">
                <a16:creationId xmlns:a16="http://schemas.microsoft.com/office/drawing/2014/main" id="{1E2EF5B5-E0C4-4FAC-8A2B-3C8AFABE6053}"/>
              </a:ext>
            </a:extLst>
          </p:cNvPr>
          <p:cNvSpPr txBox="1"/>
          <p:nvPr/>
        </p:nvSpPr>
        <p:spPr bwMode="auto">
          <a:xfrm>
            <a:off x="857287" y="2170030"/>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3" name="Image 42">
            <a:extLst>
              <a:ext uri="{FF2B5EF4-FFF2-40B4-BE49-F238E27FC236}">
                <a16:creationId xmlns:a16="http://schemas.microsoft.com/office/drawing/2014/main" id="{468C1410-52FF-482F-9488-5234CCB1FED6}"/>
              </a:ext>
            </a:extLst>
          </p:cNvPr>
          <p:cNvPicPr>
            <a:picLocks noChangeAspect="1"/>
          </p:cNvPicPr>
          <p:nvPr/>
        </p:nvPicPr>
        <p:blipFill>
          <a:blip r:embed="rId6"/>
          <a:stretch>
            <a:fillRect/>
          </a:stretch>
        </p:blipFill>
        <p:spPr bwMode="auto">
          <a:xfrm>
            <a:off x="222234" y="2095697"/>
            <a:ext cx="528956" cy="596852"/>
          </a:xfrm>
          <a:prstGeom prst="rect">
            <a:avLst/>
          </a:prstGeom>
        </p:spPr>
      </p:pic>
      <p:pic>
        <p:nvPicPr>
          <p:cNvPr id="44" name="Image 43">
            <a:hlinkClick r:id="rId7" action="ppaction://hlinksldjump"/>
            <a:extLst>
              <a:ext uri="{FF2B5EF4-FFF2-40B4-BE49-F238E27FC236}">
                <a16:creationId xmlns:a16="http://schemas.microsoft.com/office/drawing/2014/main" id="{93F0E572-4C28-42A8-A79B-6243192E3A69}"/>
              </a:ext>
            </a:extLst>
          </p:cNvPr>
          <p:cNvPicPr>
            <a:picLocks noChangeAspect="1"/>
          </p:cNvPicPr>
          <p:nvPr/>
        </p:nvPicPr>
        <p:blipFill>
          <a:blip r:embed="rId8"/>
          <a:stretch>
            <a:fillRect/>
          </a:stretch>
        </p:blipFill>
        <p:spPr bwMode="auto">
          <a:xfrm>
            <a:off x="11480049" y="6083686"/>
            <a:ext cx="628651" cy="774314"/>
          </a:xfrm>
          <a:prstGeom prst="rect">
            <a:avLst/>
          </a:prstGeom>
        </p:spPr>
      </p:pic>
      <p:sp>
        <p:nvSpPr>
          <p:cNvPr id="2" name="Rectangle 1">
            <a:extLst>
              <a:ext uri="{FF2B5EF4-FFF2-40B4-BE49-F238E27FC236}">
                <a16:creationId xmlns:a16="http://schemas.microsoft.com/office/drawing/2014/main" id="{027F1E0B-C075-4F3D-BFD5-F2F9DEB8AB23}"/>
              </a:ext>
            </a:extLst>
          </p:cNvPr>
          <p:cNvSpPr/>
          <p:nvPr/>
        </p:nvSpPr>
        <p:spPr>
          <a:xfrm>
            <a:off x="3025780" y="765402"/>
            <a:ext cx="6096000" cy="338554"/>
          </a:xfrm>
          <a:prstGeom prst="rect">
            <a:avLst/>
          </a:prstGeom>
        </p:spPr>
        <p:txBody>
          <a:bodyPr>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R05CA10, Expectorants, sauf associations aux antitussifs</a:t>
            </a:r>
            <a:endParaRPr lang="fr-FR" sz="1600" dirty="0"/>
          </a:p>
        </p:txBody>
      </p:sp>
    </p:spTree>
    <p:extLst>
      <p:ext uri="{BB962C8B-B14F-4D97-AF65-F5344CB8AC3E}">
        <p14:creationId xmlns:p14="http://schemas.microsoft.com/office/powerpoint/2010/main" val="61938737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NIAOULI/GRINDELIA/GELSEMIUM</a:t>
            </a:r>
          </a:p>
          <a:p>
            <a:pPr>
              <a:defRPr/>
            </a:pPr>
            <a:r>
              <a:rPr lang="fr-FR" b="1" dirty="0" err="1"/>
              <a:t>Coquelusedal</a:t>
            </a:r>
            <a:r>
              <a:rPr lang="fr-FR" b="1" dirty="0"/>
              <a:t>® adulte, enfant et nourrisson </a:t>
            </a:r>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0748FEA-6A1E-0A19-BBB1-2DF9FC3A5643}" type="slidenum">
              <a:rPr lang="fr-FR"/>
              <a:t>165</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18" y="849147"/>
            <a:ext cx="1614486" cy="1229361"/>
          </a:xfrm>
          <a:prstGeom prst="rect">
            <a:avLst/>
          </a:prstGeom>
        </p:spPr>
      </p:pic>
      <p:sp>
        <p:nvSpPr>
          <p:cNvPr id="38" name="ZoneTexte 1"/>
          <p:cNvSpPr>
            <a:spLocks/>
          </p:cNvSpPr>
          <p:nvPr/>
        </p:nvSpPr>
        <p:spPr bwMode="auto">
          <a:xfrm>
            <a:off x="705749" y="3763735"/>
            <a:ext cx="11360917" cy="1193171"/>
          </a:xfrm>
          <a:prstGeom prst="rect">
            <a:avLst/>
          </a:prstGeom>
          <a:noFill/>
        </p:spPr>
        <p:txBody>
          <a:bodyPr wrap="square" rtlCol="0">
            <a:noAutofit/>
          </a:bodyPr>
          <a:lstStyle/>
          <a:p>
            <a:pPr algn="just">
              <a:defRPr/>
            </a:pPr>
            <a:r>
              <a:rPr lang="fr-FR" sz="1600" dirty="0"/>
              <a:t>Des risques de convulsions chez le nourrisson et d'agitation et de confusion chez le sujet âgé sont existant en raison de la présence de terpènes et en cas de non respect des doses préconisées. </a:t>
            </a:r>
          </a:p>
          <a:p>
            <a:pPr algn="just">
              <a:defRPr/>
            </a:pPr>
            <a:r>
              <a:rPr lang="fr-FR" sz="1600" dirty="0"/>
              <a:t>En raison de la voie d’administration, une irritation rectale peut être observée. Elle est d'autant plus fréquente et intense que la durée de traitement est prolongée, le rythme d'administration et la posologie élevés.</a:t>
            </a:r>
            <a:endParaRPr sz="1600" dirty="0"/>
          </a:p>
        </p:txBody>
      </p:sp>
      <p:sp>
        <p:nvSpPr>
          <p:cNvPr id="2" name="Rectangle 1">
            <a:extLst>
              <a:ext uri="{FF2B5EF4-FFF2-40B4-BE49-F238E27FC236}">
                <a16:creationId xmlns:a16="http://schemas.microsoft.com/office/drawing/2014/main" id="{4F23B6CB-E8BD-4CFD-B116-60782836DC70}"/>
              </a:ext>
            </a:extLst>
          </p:cNvPr>
          <p:cNvSpPr/>
          <p:nvPr/>
        </p:nvSpPr>
        <p:spPr>
          <a:xfrm>
            <a:off x="408175" y="1329972"/>
            <a:ext cx="5687824" cy="338554"/>
          </a:xfrm>
          <a:prstGeom prst="rect">
            <a:avLst/>
          </a:prstGeom>
          <a:noFill/>
          <a:ln w="19050">
            <a:solidFill>
              <a:srgbClr val="FF00FF"/>
            </a:solidFill>
          </a:ln>
        </p:spPr>
        <p:txBody>
          <a:bodyPr wrap="square" rtlCol="0">
            <a:spAutoFit/>
          </a:bodyPr>
          <a:lstStyle/>
          <a:p>
            <a:pPr algn="just"/>
            <a:r>
              <a:rPr lang="fr-FR" sz="1600" dirty="0"/>
              <a:t>Traitement d'appoint des affections bronchiques aiguës bénignes</a:t>
            </a:r>
          </a:p>
        </p:txBody>
      </p:sp>
      <p:sp>
        <p:nvSpPr>
          <p:cNvPr id="3" name="Rectangle 2">
            <a:extLst>
              <a:ext uri="{FF2B5EF4-FFF2-40B4-BE49-F238E27FC236}">
                <a16:creationId xmlns:a16="http://schemas.microsoft.com/office/drawing/2014/main" id="{51CE7778-F727-4362-9B59-678E137C8217}"/>
              </a:ext>
            </a:extLst>
          </p:cNvPr>
          <p:cNvSpPr/>
          <p:nvPr/>
        </p:nvSpPr>
        <p:spPr>
          <a:xfrm>
            <a:off x="705749" y="2255333"/>
            <a:ext cx="11393300" cy="861774"/>
          </a:xfrm>
          <a:prstGeom prst="rect">
            <a:avLst/>
          </a:prstGeom>
        </p:spPr>
        <p:txBody>
          <a:bodyPr wrap="square">
            <a:spAutoFit/>
          </a:bodyPr>
          <a:lstStyle/>
          <a:p>
            <a:pPr algn="just">
              <a:defRPr/>
            </a:pPr>
            <a:r>
              <a:rPr lang="fr-FR" sz="1600" dirty="0">
                <a:hlinkClick r:id="rId3"/>
              </a:rPr>
              <a:t>Avis CT HAS 22/06/2005</a:t>
            </a:r>
            <a:endParaRPr lang="fr-FR" sz="1600" dirty="0"/>
          </a:p>
          <a:p>
            <a:pPr algn="just">
              <a:defRPr/>
            </a:pPr>
            <a:r>
              <a:rPr lang="fr-FR" sz="1600" dirty="0"/>
              <a:t>Compte tenu du rapport efficacité / effets indésirables non établi et de l’absence de place dans la stratégie thérapeutique, ces spécialités n’ont pas d’intérêt en termes de santé publique.</a:t>
            </a:r>
            <a:endParaRPr lang="fr-FR" sz="1600" b="1" dirty="0"/>
          </a:p>
        </p:txBody>
      </p:sp>
      <p:sp>
        <p:nvSpPr>
          <p:cNvPr id="39" name="ZoneTexte 38">
            <a:extLst>
              <a:ext uri="{FF2B5EF4-FFF2-40B4-BE49-F238E27FC236}">
                <a16:creationId xmlns:a16="http://schemas.microsoft.com/office/drawing/2014/main" id="{A08A68B1-54AC-40F2-A7E7-2E8A73990F95}"/>
              </a:ext>
            </a:extLst>
          </p:cNvPr>
          <p:cNvSpPr txBox="1"/>
          <p:nvPr/>
        </p:nvSpPr>
        <p:spPr bwMode="auto">
          <a:xfrm>
            <a:off x="705749" y="1818287"/>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B246012A-7EF1-4FC0-A9E8-328979FBDC85}"/>
              </a:ext>
            </a:extLst>
          </p:cNvPr>
          <p:cNvPicPr>
            <a:picLocks noChangeAspect="1"/>
          </p:cNvPicPr>
          <p:nvPr/>
        </p:nvPicPr>
        <p:blipFill>
          <a:blip r:embed="rId4"/>
          <a:stretch>
            <a:fillRect/>
          </a:stretch>
        </p:blipFill>
        <p:spPr bwMode="auto">
          <a:xfrm>
            <a:off x="70696" y="1743954"/>
            <a:ext cx="528956" cy="596852"/>
          </a:xfrm>
          <a:prstGeom prst="rect">
            <a:avLst/>
          </a:prstGeom>
        </p:spPr>
      </p:pic>
      <p:sp>
        <p:nvSpPr>
          <p:cNvPr id="41" name="ZoneTexte 40">
            <a:extLst>
              <a:ext uri="{FF2B5EF4-FFF2-40B4-BE49-F238E27FC236}">
                <a16:creationId xmlns:a16="http://schemas.microsoft.com/office/drawing/2014/main" id="{1447C001-A151-400D-99F3-E9C0C84DFF98}"/>
              </a:ext>
            </a:extLst>
          </p:cNvPr>
          <p:cNvSpPr txBox="1"/>
          <p:nvPr/>
        </p:nvSpPr>
        <p:spPr bwMode="auto">
          <a:xfrm>
            <a:off x="705749" y="3477936"/>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 : </a:t>
            </a:r>
            <a:endParaRPr lang="fr-FR" dirty="0">
              <a:solidFill>
                <a:srgbClr val="000099"/>
              </a:solidFill>
            </a:endParaRPr>
          </a:p>
        </p:txBody>
      </p:sp>
      <p:pic>
        <p:nvPicPr>
          <p:cNvPr id="42" name="Graphique 41" descr="Avertissement">
            <a:extLst>
              <a:ext uri="{FF2B5EF4-FFF2-40B4-BE49-F238E27FC236}">
                <a16:creationId xmlns:a16="http://schemas.microsoft.com/office/drawing/2014/main" id="{6187A20F-F4C2-4C6A-B002-A1AE3483B8F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bwMode="auto">
          <a:xfrm>
            <a:off x="194845" y="3293932"/>
            <a:ext cx="510904" cy="510904"/>
          </a:xfrm>
          <a:prstGeom prst="rect">
            <a:avLst/>
          </a:prstGeom>
        </p:spPr>
      </p:pic>
      <p:sp>
        <p:nvSpPr>
          <p:cNvPr id="45" name="ZoneTexte 44">
            <a:extLst>
              <a:ext uri="{FF2B5EF4-FFF2-40B4-BE49-F238E27FC236}">
                <a16:creationId xmlns:a16="http://schemas.microsoft.com/office/drawing/2014/main" id="{4E6DD6BF-5F99-4EBB-B9BE-F158148F3B87}"/>
              </a:ext>
            </a:extLst>
          </p:cNvPr>
          <p:cNvSpPr txBox="1"/>
          <p:nvPr/>
        </p:nvSpPr>
        <p:spPr bwMode="auto">
          <a:xfrm>
            <a:off x="705749" y="5134473"/>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46" name="Image 45">
            <a:extLst>
              <a:ext uri="{FF2B5EF4-FFF2-40B4-BE49-F238E27FC236}">
                <a16:creationId xmlns:a16="http://schemas.microsoft.com/office/drawing/2014/main" id="{F8A2F30D-D464-4F10-AC74-FDB00688963B}"/>
              </a:ext>
            </a:extLst>
          </p:cNvPr>
          <p:cNvPicPr>
            <a:picLocks noChangeAspect="1"/>
          </p:cNvPicPr>
          <p:nvPr/>
        </p:nvPicPr>
        <p:blipFill>
          <a:blip r:embed="rId7"/>
          <a:stretch>
            <a:fillRect/>
          </a:stretch>
        </p:blipFill>
        <p:spPr bwMode="auto">
          <a:xfrm>
            <a:off x="201693" y="4963459"/>
            <a:ext cx="432047" cy="684362"/>
          </a:xfrm>
          <a:prstGeom prst="rect">
            <a:avLst/>
          </a:prstGeom>
        </p:spPr>
      </p:pic>
      <p:sp>
        <p:nvSpPr>
          <p:cNvPr id="47" name="Rectangle 46">
            <a:extLst>
              <a:ext uri="{FF2B5EF4-FFF2-40B4-BE49-F238E27FC236}">
                <a16:creationId xmlns:a16="http://schemas.microsoft.com/office/drawing/2014/main" id="{BF204673-72D9-4B18-B63D-55C39A631B27}"/>
              </a:ext>
            </a:extLst>
          </p:cNvPr>
          <p:cNvSpPr/>
          <p:nvPr/>
        </p:nvSpPr>
        <p:spPr>
          <a:xfrm>
            <a:off x="705749" y="5467848"/>
            <a:ext cx="11226306" cy="830997"/>
          </a:xfrm>
          <a:prstGeom prst="rect">
            <a:avLst/>
          </a:prstGeom>
        </p:spPr>
        <p:txBody>
          <a:bodyPr wrap="square">
            <a:spAutoFit/>
          </a:bodyPr>
          <a:lstStyle/>
          <a:p>
            <a:pPr algn="just">
              <a:defRPr/>
            </a:pPr>
            <a:r>
              <a:rPr lang="fr-FR" sz="1600" dirty="0">
                <a:hlinkClick r:id="rId8"/>
              </a:rPr>
              <a:t>« Comment calmer la toux et quand consulter ?»</a:t>
            </a:r>
            <a:r>
              <a:rPr lang="fr-FR" sz="1600" dirty="0"/>
              <a:t>, AMELI, septembre 2022</a:t>
            </a:r>
          </a:p>
          <a:p>
            <a:pPr algn="just">
              <a:defRPr/>
            </a:pPr>
            <a:r>
              <a:rPr lang="fr-FR" sz="1600" dirty="0"/>
              <a:t>Il n'existe pas, à ce jour, de recommandation scientifique préconisant l'emploi de médicaments expectorants ou fluidifiants (qui facilitent l'émission de crachats).</a:t>
            </a:r>
          </a:p>
        </p:txBody>
      </p:sp>
      <p:sp>
        <p:nvSpPr>
          <p:cNvPr id="36" name="Rectangle 35">
            <a:extLst>
              <a:ext uri="{FF2B5EF4-FFF2-40B4-BE49-F238E27FC236}">
                <a16:creationId xmlns:a16="http://schemas.microsoft.com/office/drawing/2014/main" id="{54C69D3C-4D95-4113-AF87-9740787C7AC6}"/>
              </a:ext>
            </a:extLst>
          </p:cNvPr>
          <p:cNvSpPr/>
          <p:nvPr/>
        </p:nvSpPr>
        <p:spPr>
          <a:xfrm>
            <a:off x="6355137" y="1224090"/>
            <a:ext cx="4080987" cy="584775"/>
          </a:xfrm>
          <a:prstGeom prst="rect">
            <a:avLst/>
          </a:prstGeom>
        </p:spPr>
        <p:txBody>
          <a:bodyPr wrap="square">
            <a:spAutoFit/>
          </a:bodyPr>
          <a:lstStyle/>
          <a:p>
            <a:pPr algn="ctr">
              <a:defRPr/>
            </a:pPr>
            <a:r>
              <a:rPr lang="fr-FR" sz="1600" b="1" dirty="0"/>
              <a:t>Depuis 2000, les spécialités enfant et nourrisson ne contiennent plus de Niaouli</a:t>
            </a:r>
          </a:p>
        </p:txBody>
      </p:sp>
      <p:pic>
        <p:nvPicPr>
          <p:cNvPr id="48" name="Image 47">
            <a:hlinkClick r:id="rId9" action="ppaction://hlinksldjump"/>
            <a:extLst>
              <a:ext uri="{FF2B5EF4-FFF2-40B4-BE49-F238E27FC236}">
                <a16:creationId xmlns:a16="http://schemas.microsoft.com/office/drawing/2014/main" id="{28C9AEA5-C93B-4917-B912-CDAE815CAF77}"/>
              </a:ext>
            </a:extLst>
          </p:cNvPr>
          <p:cNvPicPr>
            <a:picLocks noChangeAspect="1"/>
          </p:cNvPicPr>
          <p:nvPr/>
        </p:nvPicPr>
        <p:blipFill>
          <a:blip r:embed="rId10"/>
          <a:stretch>
            <a:fillRect/>
          </a:stretch>
        </p:blipFill>
        <p:spPr bwMode="auto">
          <a:xfrm>
            <a:off x="11480049" y="6083686"/>
            <a:ext cx="628651" cy="774314"/>
          </a:xfrm>
          <a:prstGeom prst="rect">
            <a:avLst/>
          </a:prstGeom>
        </p:spPr>
      </p:pic>
      <p:sp>
        <p:nvSpPr>
          <p:cNvPr id="43" name="Rectangle 42">
            <a:extLst>
              <a:ext uri="{FF2B5EF4-FFF2-40B4-BE49-F238E27FC236}">
                <a16:creationId xmlns:a16="http://schemas.microsoft.com/office/drawing/2014/main" id="{D97A17AF-081F-4D53-98BC-A2055A96F1C3}"/>
              </a:ext>
            </a:extLst>
          </p:cNvPr>
          <p:cNvSpPr/>
          <p:nvPr/>
        </p:nvSpPr>
        <p:spPr>
          <a:xfrm>
            <a:off x="3991647" y="814696"/>
            <a:ext cx="4334841"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R05X, Autres associations anti-rhume</a:t>
            </a:r>
            <a:endParaRPr lang="fr-FR" sz="1600" dirty="0"/>
          </a:p>
        </p:txBody>
      </p:sp>
    </p:spTree>
    <p:extLst>
      <p:ext uri="{BB962C8B-B14F-4D97-AF65-F5344CB8AC3E}">
        <p14:creationId xmlns:p14="http://schemas.microsoft.com/office/powerpoint/2010/main" val="333888058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CARBOCISTEINE</a:t>
            </a:r>
          </a:p>
          <a:p>
            <a:pPr>
              <a:defRPr/>
            </a:pPr>
            <a:r>
              <a:rPr lang="fr-FR" sz="1400" b="1" dirty="0" err="1"/>
              <a:t>Broncathiol</a:t>
            </a:r>
            <a:r>
              <a:rPr lang="fr-FR" sz="1400" b="1" dirty="0"/>
              <a:t>®, </a:t>
            </a:r>
            <a:r>
              <a:rPr lang="fr-FR" sz="1400" b="1" dirty="0" err="1"/>
              <a:t>Bronchokod</a:t>
            </a:r>
            <a:r>
              <a:rPr lang="fr-FR" sz="1400" b="1" dirty="0"/>
              <a:t>®, </a:t>
            </a:r>
            <a:r>
              <a:rPr lang="fr-FR" sz="1400" b="1" dirty="0" err="1"/>
              <a:t>Medibronc</a:t>
            </a:r>
            <a:r>
              <a:rPr lang="fr-FR" sz="1400" b="1" dirty="0"/>
              <a:t>®, </a:t>
            </a:r>
            <a:r>
              <a:rPr lang="fr-FR" sz="1400" b="1" dirty="0" err="1"/>
              <a:t>Dimotapp</a:t>
            </a:r>
            <a:r>
              <a:rPr lang="fr-FR" sz="1400" b="1" dirty="0"/>
              <a:t>®, </a:t>
            </a:r>
            <a:r>
              <a:rPr lang="fr-FR" sz="1400" b="1" dirty="0" err="1"/>
              <a:t>Humex</a:t>
            </a:r>
            <a:r>
              <a:rPr lang="fr-FR" sz="1400" b="1" dirty="0"/>
              <a:t>®, </a:t>
            </a:r>
            <a:r>
              <a:rPr lang="fr-FR" sz="1400" b="1" dirty="0" err="1"/>
              <a:t>Rhinathiol</a:t>
            </a:r>
            <a:r>
              <a:rPr lang="fr-FR" sz="1400" b="1" dirty="0"/>
              <a:t> carbo®, </a:t>
            </a:r>
            <a:r>
              <a:rPr lang="fr-FR" sz="1400" b="1" dirty="0" err="1"/>
              <a:t>Muciclar</a:t>
            </a:r>
            <a:r>
              <a:rPr lang="fr-FR" sz="1400" b="1" dirty="0"/>
              <a:t>® 2% et 5% et spécialités génériques </a:t>
            </a:r>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0748FEA-6A1E-0A19-BBB1-2DF9FC3A5643}" type="slidenum">
              <a:rPr lang="fr-FR"/>
              <a:t>166</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18" y="849147"/>
            <a:ext cx="1614486" cy="1229361"/>
          </a:xfrm>
          <a:prstGeom prst="rect">
            <a:avLst/>
          </a:prstGeom>
        </p:spPr>
      </p:pic>
      <p:sp>
        <p:nvSpPr>
          <p:cNvPr id="38" name="ZoneTexte 1"/>
          <p:cNvSpPr>
            <a:spLocks/>
          </p:cNvSpPr>
          <p:nvPr/>
        </p:nvSpPr>
        <p:spPr bwMode="auto">
          <a:xfrm>
            <a:off x="600989" y="2566734"/>
            <a:ext cx="11349135" cy="757934"/>
          </a:xfrm>
          <a:prstGeom prst="rect">
            <a:avLst/>
          </a:prstGeom>
          <a:noFill/>
        </p:spPr>
        <p:txBody>
          <a:bodyPr wrap="square" rtlCol="0">
            <a:noAutofit/>
          </a:bodyPr>
          <a:lstStyle/>
          <a:p>
            <a:pPr algn="just">
              <a:defRPr/>
            </a:pPr>
            <a:r>
              <a:rPr lang="fr-FR" sz="1600" dirty="0">
                <a:solidFill>
                  <a:schemeClr val="tx1"/>
                </a:solidFill>
                <a:hlinkClick r:id="rId3"/>
              </a:rPr>
              <a:t>Avis CT </a:t>
            </a:r>
            <a:r>
              <a:rPr lang="fr-FR" sz="1600" dirty="0">
                <a:hlinkClick r:id="rId3"/>
              </a:rPr>
              <a:t>HAS du 22/06/2005</a:t>
            </a:r>
            <a:endParaRPr sz="1600" dirty="0"/>
          </a:p>
          <a:p>
            <a:pPr algn="just">
              <a:defRPr/>
            </a:pPr>
            <a:r>
              <a:rPr lang="fr-FR" sz="1600" dirty="0"/>
              <a:t>Compte tenu du rapport efficacité / effets indésirables non établi et de l’absence de place dans la stratégie thérapeutique, ces spécialités n’ont pas d’intérêt en termes de santé publique.</a:t>
            </a:r>
            <a:endParaRPr sz="1600" b="1" dirty="0"/>
          </a:p>
        </p:txBody>
      </p:sp>
      <p:sp>
        <p:nvSpPr>
          <p:cNvPr id="2" name="Rectangle 1">
            <a:extLst>
              <a:ext uri="{FF2B5EF4-FFF2-40B4-BE49-F238E27FC236}">
                <a16:creationId xmlns:a16="http://schemas.microsoft.com/office/drawing/2014/main" id="{DAEC4DED-24CE-4EB4-BD77-6EF12BB28BDA}"/>
              </a:ext>
            </a:extLst>
          </p:cNvPr>
          <p:cNvSpPr/>
          <p:nvPr/>
        </p:nvSpPr>
        <p:spPr>
          <a:xfrm>
            <a:off x="301019" y="1261364"/>
            <a:ext cx="9282084" cy="584775"/>
          </a:xfrm>
          <a:prstGeom prst="rect">
            <a:avLst/>
          </a:prstGeom>
          <a:noFill/>
          <a:ln w="19050">
            <a:solidFill>
              <a:srgbClr val="FF00FF"/>
            </a:solidFill>
          </a:ln>
        </p:spPr>
        <p:txBody>
          <a:bodyPr wrap="square" rtlCol="0">
            <a:spAutoFit/>
          </a:bodyPr>
          <a:lstStyle/>
          <a:p>
            <a:pPr algn="just"/>
            <a:r>
              <a:rPr lang="fr-FR" sz="1600" dirty="0"/>
              <a:t>Traitement des troubles de la sécrétion bronchique, notamment au cours des affections bronchiques aiguës : bronchite aiguë et épisode aigu des bronchopneumopathies chroniques.</a:t>
            </a:r>
          </a:p>
        </p:txBody>
      </p:sp>
      <p:sp>
        <p:nvSpPr>
          <p:cNvPr id="39" name="ZoneTexte 38">
            <a:extLst>
              <a:ext uri="{FF2B5EF4-FFF2-40B4-BE49-F238E27FC236}">
                <a16:creationId xmlns:a16="http://schemas.microsoft.com/office/drawing/2014/main" id="{D3AEA55A-15E8-427D-8BEC-975BFCB0BA1F}"/>
              </a:ext>
            </a:extLst>
          </p:cNvPr>
          <p:cNvSpPr txBox="1"/>
          <p:nvPr/>
        </p:nvSpPr>
        <p:spPr bwMode="auto">
          <a:xfrm>
            <a:off x="600990" y="3705723"/>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40" name="Image 39">
            <a:extLst>
              <a:ext uri="{FF2B5EF4-FFF2-40B4-BE49-F238E27FC236}">
                <a16:creationId xmlns:a16="http://schemas.microsoft.com/office/drawing/2014/main" id="{2FC6DA93-765D-43D9-9C26-BA5BBF96A9D1}"/>
              </a:ext>
            </a:extLst>
          </p:cNvPr>
          <p:cNvPicPr>
            <a:picLocks noChangeAspect="1"/>
          </p:cNvPicPr>
          <p:nvPr/>
        </p:nvPicPr>
        <p:blipFill>
          <a:blip r:embed="rId4"/>
          <a:stretch>
            <a:fillRect/>
          </a:stretch>
        </p:blipFill>
        <p:spPr bwMode="auto">
          <a:xfrm>
            <a:off x="96934" y="3534709"/>
            <a:ext cx="432047" cy="684362"/>
          </a:xfrm>
          <a:prstGeom prst="rect">
            <a:avLst/>
          </a:prstGeom>
        </p:spPr>
      </p:pic>
      <p:sp>
        <p:nvSpPr>
          <p:cNvPr id="3" name="Rectangle 2">
            <a:extLst>
              <a:ext uri="{FF2B5EF4-FFF2-40B4-BE49-F238E27FC236}">
                <a16:creationId xmlns:a16="http://schemas.microsoft.com/office/drawing/2014/main" id="{555A5647-B270-4BF9-A232-1489CE724942}"/>
              </a:ext>
            </a:extLst>
          </p:cNvPr>
          <p:cNvSpPr/>
          <p:nvPr/>
        </p:nvSpPr>
        <p:spPr>
          <a:xfrm>
            <a:off x="600990" y="4000917"/>
            <a:ext cx="11331064" cy="1569660"/>
          </a:xfrm>
          <a:prstGeom prst="rect">
            <a:avLst/>
          </a:prstGeom>
        </p:spPr>
        <p:txBody>
          <a:bodyPr wrap="square">
            <a:spAutoFit/>
          </a:bodyPr>
          <a:lstStyle/>
          <a:p>
            <a:pPr algn="just">
              <a:defRPr/>
            </a:pPr>
            <a:r>
              <a:rPr lang="fr-FR" sz="1600" dirty="0">
                <a:hlinkClick r:id="rId5"/>
              </a:rPr>
              <a:t>« Comment calmer la toux et quand consulter ?»</a:t>
            </a:r>
            <a:r>
              <a:rPr lang="fr-FR" sz="1600" dirty="0"/>
              <a:t>, AMELI, septembre 2022</a:t>
            </a:r>
          </a:p>
          <a:p>
            <a:pPr algn="just">
              <a:defRPr/>
            </a:pPr>
            <a:r>
              <a:rPr lang="fr-FR" sz="1600" dirty="0"/>
              <a:t>Il n'existe pas, à ce jour, de recommandation scientifique préconisant l'emploi de médicaments expectorants ou fluidifiants (qui facilitent l'émission de crachats).</a:t>
            </a:r>
          </a:p>
          <a:p>
            <a:pPr algn="just">
              <a:defRPr/>
            </a:pPr>
            <a:endParaRPr lang="en-US" sz="1600" dirty="0"/>
          </a:p>
          <a:p>
            <a:pPr algn="just">
              <a:defRPr/>
            </a:pPr>
            <a:r>
              <a:rPr lang="en-US" sz="1600" b="1" dirty="0"/>
              <a:t>Revue Cochrane : </a:t>
            </a:r>
            <a:r>
              <a:rPr lang="en-US" sz="1600" dirty="0">
                <a:hlinkClick r:id="rId6"/>
              </a:rPr>
              <a:t>“Mucolytic agents versus placebo for chronic bronchitis or </a:t>
            </a:r>
            <a:r>
              <a:rPr lang="en-US" sz="1600" dirty="0" err="1">
                <a:hlinkClick r:id="rId6"/>
              </a:rPr>
              <a:t>chronicobstructive</a:t>
            </a:r>
            <a:r>
              <a:rPr lang="en-US" sz="1600" dirty="0">
                <a:hlinkClick r:id="rId6"/>
              </a:rPr>
              <a:t> pulmonary disease (Review)”, Poole P et al, Cochrane Library, 2020</a:t>
            </a:r>
            <a:endParaRPr lang="en-US" sz="1600" dirty="0"/>
          </a:p>
        </p:txBody>
      </p:sp>
      <p:sp>
        <p:nvSpPr>
          <p:cNvPr id="41" name="ZoneTexte 40">
            <a:extLst>
              <a:ext uri="{FF2B5EF4-FFF2-40B4-BE49-F238E27FC236}">
                <a16:creationId xmlns:a16="http://schemas.microsoft.com/office/drawing/2014/main" id="{21445DDB-4427-4B81-AC40-7CD6D3931EA0}"/>
              </a:ext>
            </a:extLst>
          </p:cNvPr>
          <p:cNvSpPr txBox="1"/>
          <p:nvPr/>
        </p:nvSpPr>
        <p:spPr bwMode="auto">
          <a:xfrm>
            <a:off x="600989" y="2196440"/>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2" name="Image 41">
            <a:extLst>
              <a:ext uri="{FF2B5EF4-FFF2-40B4-BE49-F238E27FC236}">
                <a16:creationId xmlns:a16="http://schemas.microsoft.com/office/drawing/2014/main" id="{AE293494-39C9-4D39-8CF1-6BCE2C58CCCF}"/>
              </a:ext>
            </a:extLst>
          </p:cNvPr>
          <p:cNvPicPr>
            <a:picLocks noChangeAspect="1"/>
          </p:cNvPicPr>
          <p:nvPr/>
        </p:nvPicPr>
        <p:blipFill>
          <a:blip r:embed="rId7"/>
          <a:stretch>
            <a:fillRect/>
          </a:stretch>
        </p:blipFill>
        <p:spPr bwMode="auto">
          <a:xfrm>
            <a:off x="70696" y="1978833"/>
            <a:ext cx="528956" cy="596852"/>
          </a:xfrm>
          <a:prstGeom prst="rect">
            <a:avLst/>
          </a:prstGeom>
        </p:spPr>
      </p:pic>
      <p:pic>
        <p:nvPicPr>
          <p:cNvPr id="43" name="Image 42">
            <a:hlinkClick r:id="rId8" action="ppaction://hlinksldjump"/>
            <a:extLst>
              <a:ext uri="{FF2B5EF4-FFF2-40B4-BE49-F238E27FC236}">
                <a16:creationId xmlns:a16="http://schemas.microsoft.com/office/drawing/2014/main" id="{8C3EF75B-4D1D-483D-8B19-1A5B2DF0A7B2}"/>
              </a:ext>
            </a:extLst>
          </p:cNvPr>
          <p:cNvPicPr>
            <a:picLocks noChangeAspect="1"/>
          </p:cNvPicPr>
          <p:nvPr/>
        </p:nvPicPr>
        <p:blipFill>
          <a:blip r:embed="rId9"/>
          <a:stretch>
            <a:fillRect/>
          </a:stretch>
        </p:blipFill>
        <p:spPr bwMode="auto">
          <a:xfrm>
            <a:off x="11480049" y="6083686"/>
            <a:ext cx="628651" cy="774314"/>
          </a:xfrm>
          <a:prstGeom prst="rect">
            <a:avLst/>
          </a:prstGeom>
        </p:spPr>
      </p:pic>
      <p:sp>
        <p:nvSpPr>
          <p:cNvPr id="44" name="Rectangle 43">
            <a:extLst>
              <a:ext uri="{FF2B5EF4-FFF2-40B4-BE49-F238E27FC236}">
                <a16:creationId xmlns:a16="http://schemas.microsoft.com/office/drawing/2014/main" id="{A5CA63E7-BF3A-43A6-8386-0E472B15815E}"/>
              </a:ext>
            </a:extLst>
          </p:cNvPr>
          <p:cNvSpPr/>
          <p:nvPr/>
        </p:nvSpPr>
        <p:spPr bwMode="auto">
          <a:xfrm>
            <a:off x="3025780" y="765402"/>
            <a:ext cx="6096000" cy="338554"/>
          </a:xfrm>
          <a:prstGeom prst="rect">
            <a:avLst/>
          </a:prstGeom>
        </p:spPr>
        <p:txBody>
          <a:bodyPr>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R05CB03, Expectorants, sauf associations aux antitussifs</a:t>
            </a:r>
            <a:endParaRPr lang="fr-FR" sz="1600" dirty="0"/>
          </a:p>
        </p:txBody>
      </p:sp>
    </p:spTree>
    <p:extLst>
      <p:ext uri="{BB962C8B-B14F-4D97-AF65-F5344CB8AC3E}">
        <p14:creationId xmlns:p14="http://schemas.microsoft.com/office/powerpoint/2010/main" val="129020884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AMBROXOL</a:t>
            </a:r>
          </a:p>
          <a:p>
            <a:pPr>
              <a:defRPr/>
            </a:pPr>
            <a:r>
              <a:rPr lang="fr-FR" b="1" dirty="0" err="1"/>
              <a:t>Surbronc</a:t>
            </a:r>
            <a:r>
              <a:rPr lang="fr-FR" b="1" dirty="0"/>
              <a:t>® et </a:t>
            </a:r>
            <a:r>
              <a:rPr lang="fr-FR" b="1" dirty="0" err="1"/>
              <a:t>Vicks</a:t>
            </a:r>
            <a:r>
              <a:rPr lang="fr-FR" b="1" dirty="0"/>
              <a:t> </a:t>
            </a:r>
            <a:r>
              <a:rPr lang="fr-FR" b="1" dirty="0" err="1"/>
              <a:t>expec</a:t>
            </a:r>
            <a:r>
              <a:rPr lang="fr-FR" b="1" dirty="0"/>
              <a:t> </a:t>
            </a:r>
            <a:r>
              <a:rPr lang="fr-FR" b="1" dirty="0" err="1"/>
              <a:t>ambroxol</a:t>
            </a:r>
            <a:r>
              <a:rPr lang="fr-FR" b="1" dirty="0"/>
              <a:t>® 0,6% </a:t>
            </a:r>
            <a:r>
              <a:rPr lang="fr-FR" b="1" dirty="0" err="1"/>
              <a:t>buv</a:t>
            </a:r>
            <a:r>
              <a:rPr lang="fr-FR" b="1" dirty="0"/>
              <a:t> et 30 mg </a:t>
            </a:r>
            <a:r>
              <a:rPr lang="fr-FR" b="1" dirty="0" err="1"/>
              <a:t>cpr</a:t>
            </a:r>
            <a:r>
              <a:rPr lang="fr-FR" b="1" dirty="0"/>
              <a:t>, </a:t>
            </a:r>
            <a:r>
              <a:rPr lang="fr-FR" b="1" dirty="0" err="1"/>
              <a:t>Muxol</a:t>
            </a:r>
            <a:r>
              <a:rPr lang="fr-FR" b="1" dirty="0"/>
              <a:t>® 30 mg </a:t>
            </a:r>
            <a:r>
              <a:rPr lang="fr-FR" b="1" dirty="0" err="1"/>
              <a:t>cpr</a:t>
            </a:r>
            <a:r>
              <a:rPr lang="fr-FR" b="1" dirty="0"/>
              <a:t>, </a:t>
            </a:r>
            <a:r>
              <a:rPr lang="fr-FR" b="1" dirty="0" err="1"/>
              <a:t>Lysopaine</a:t>
            </a:r>
            <a:r>
              <a:rPr lang="fr-FR" b="1" dirty="0"/>
              <a:t>®</a:t>
            </a:r>
            <a:endParaRPr lang="fr-FR" dirty="0"/>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0748FEA-6A1E-0A19-BBB1-2DF9FC3A5643}" type="slidenum">
              <a:rPr lang="fr-FR"/>
              <a:t>167</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1" y="983279"/>
            <a:ext cx="10141746"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18" y="849147"/>
            <a:ext cx="1614486" cy="1229361"/>
          </a:xfrm>
          <a:prstGeom prst="rect">
            <a:avLst/>
          </a:prstGeom>
        </p:spPr>
      </p:pic>
      <p:sp>
        <p:nvSpPr>
          <p:cNvPr id="38" name="ZoneTexte 1"/>
          <p:cNvSpPr>
            <a:spLocks/>
          </p:cNvSpPr>
          <p:nvPr/>
        </p:nvSpPr>
        <p:spPr bwMode="auto">
          <a:xfrm>
            <a:off x="620024" y="2582596"/>
            <a:ext cx="11703569" cy="559005"/>
          </a:xfrm>
          <a:prstGeom prst="rect">
            <a:avLst/>
          </a:prstGeom>
          <a:noFill/>
        </p:spPr>
        <p:txBody>
          <a:bodyPr wrap="square" rtlCol="0">
            <a:noAutofit/>
          </a:bodyPr>
          <a:lstStyle/>
          <a:p>
            <a:pPr algn="just">
              <a:defRPr/>
            </a:pPr>
            <a:r>
              <a:rPr lang="fr-FR" sz="1600" dirty="0">
                <a:solidFill>
                  <a:schemeClr val="tx1"/>
                </a:solidFill>
                <a:hlinkClick r:id="rId3"/>
              </a:rPr>
              <a:t>Avis CT HAS du 05/09/2001</a:t>
            </a:r>
            <a:endParaRPr lang="fr-FR" sz="1600" dirty="0">
              <a:solidFill>
                <a:schemeClr val="tx1"/>
              </a:solidFill>
            </a:endParaRPr>
          </a:p>
          <a:p>
            <a:pPr algn="just">
              <a:defRPr/>
            </a:pPr>
            <a:r>
              <a:rPr lang="fr-FR" sz="1600" dirty="0"/>
              <a:t>Le rapport efficacité / effets indésirables de ces spécialités est faible. </a:t>
            </a:r>
          </a:p>
          <a:p>
            <a:pPr algn="just">
              <a:defRPr/>
            </a:pPr>
            <a:r>
              <a:rPr lang="fr-FR" sz="1600" dirty="0"/>
              <a:t>Il existe des alternatives médicamenteuses ou non médicamenteuses à ces spécialités</a:t>
            </a:r>
            <a:endParaRPr lang="fr-FR" sz="1600" b="1" dirty="0"/>
          </a:p>
        </p:txBody>
      </p:sp>
      <p:sp>
        <p:nvSpPr>
          <p:cNvPr id="2" name="Rectangle 1">
            <a:extLst>
              <a:ext uri="{FF2B5EF4-FFF2-40B4-BE49-F238E27FC236}">
                <a16:creationId xmlns:a16="http://schemas.microsoft.com/office/drawing/2014/main" id="{43DF341D-748C-4B70-864B-F54628F07B97}"/>
              </a:ext>
            </a:extLst>
          </p:cNvPr>
          <p:cNvSpPr/>
          <p:nvPr/>
        </p:nvSpPr>
        <p:spPr>
          <a:xfrm>
            <a:off x="227201" y="1210098"/>
            <a:ext cx="9570635" cy="646331"/>
          </a:xfrm>
          <a:prstGeom prst="rect">
            <a:avLst/>
          </a:prstGeom>
          <a:noFill/>
          <a:ln w="19050">
            <a:solidFill>
              <a:srgbClr val="FF00FF"/>
            </a:solidFill>
          </a:ln>
        </p:spPr>
        <p:txBody>
          <a:bodyPr wrap="square" rtlCol="0">
            <a:spAutoFit/>
          </a:bodyPr>
          <a:lstStyle/>
          <a:p>
            <a:pPr algn="just"/>
            <a:r>
              <a:rPr lang="fr-FR" sz="1600" dirty="0"/>
              <a:t>Traitement des troubles de la sécrétion bronchique de l’adulte, notamment au cours des affections bronchiques aiguës et des épisodes aigus des bronchopneumopathies chroniques</a:t>
            </a:r>
          </a:p>
        </p:txBody>
      </p:sp>
      <p:sp>
        <p:nvSpPr>
          <p:cNvPr id="3" name="Rectangle 2">
            <a:extLst>
              <a:ext uri="{FF2B5EF4-FFF2-40B4-BE49-F238E27FC236}">
                <a16:creationId xmlns:a16="http://schemas.microsoft.com/office/drawing/2014/main" id="{EF88B69B-7F9A-486C-8C45-4EA3B3EB34BD}"/>
              </a:ext>
            </a:extLst>
          </p:cNvPr>
          <p:cNvSpPr/>
          <p:nvPr/>
        </p:nvSpPr>
        <p:spPr>
          <a:xfrm>
            <a:off x="609169" y="3822388"/>
            <a:ext cx="11102933" cy="830997"/>
          </a:xfrm>
          <a:prstGeom prst="rect">
            <a:avLst/>
          </a:prstGeom>
        </p:spPr>
        <p:txBody>
          <a:bodyPr wrap="square">
            <a:spAutoFit/>
          </a:bodyPr>
          <a:lstStyle/>
          <a:p>
            <a:pPr algn="just">
              <a:defRPr/>
            </a:pPr>
            <a:r>
              <a:rPr lang="fr-FR" sz="1600" dirty="0"/>
              <a:t>L'</a:t>
            </a:r>
            <a:r>
              <a:rPr lang="fr-FR" sz="1600" dirty="0" err="1"/>
              <a:t>ambroxol</a:t>
            </a:r>
            <a:r>
              <a:rPr lang="fr-FR" sz="1600" dirty="0"/>
              <a:t> mucolytique autorisé dans la toux ou les maux de gorge, n'ont pas d'efficacité clinique démontrée au-delà de celle d'un placebo, et ils exposent à des réactions anaphylactiques et à des réactions cutanées graves, parfois mortelles, telles que des érythèmes polymorphes, des syndromes de Stevens-Johnson et des syndromes de Lyell </a:t>
            </a:r>
            <a:r>
              <a:rPr lang="fr-FR" sz="1600" dirty="0" smtClean="0">
                <a:hlinkClick r:id="rId4"/>
              </a:rPr>
              <a:t>Prescrire, décembre 2022</a:t>
            </a:r>
            <a:endParaRPr lang="fr-FR" sz="1600" dirty="0"/>
          </a:p>
        </p:txBody>
      </p:sp>
      <p:sp>
        <p:nvSpPr>
          <p:cNvPr id="39" name="ZoneTexte 38">
            <a:extLst>
              <a:ext uri="{FF2B5EF4-FFF2-40B4-BE49-F238E27FC236}">
                <a16:creationId xmlns:a16="http://schemas.microsoft.com/office/drawing/2014/main" id="{FDD13D9C-2E62-44E2-806F-E456EE06D2E4}"/>
              </a:ext>
            </a:extLst>
          </p:cNvPr>
          <p:cNvSpPr txBox="1"/>
          <p:nvPr/>
        </p:nvSpPr>
        <p:spPr bwMode="auto">
          <a:xfrm>
            <a:off x="620024" y="3507921"/>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 : </a:t>
            </a:r>
            <a:endParaRPr lang="fr-FR" dirty="0">
              <a:solidFill>
                <a:srgbClr val="000099"/>
              </a:solidFill>
            </a:endParaRPr>
          </a:p>
        </p:txBody>
      </p:sp>
      <p:pic>
        <p:nvPicPr>
          <p:cNvPr id="40" name="Graphique 39" descr="Avertissement">
            <a:extLst>
              <a:ext uri="{FF2B5EF4-FFF2-40B4-BE49-F238E27FC236}">
                <a16:creationId xmlns:a16="http://schemas.microsoft.com/office/drawing/2014/main" id="{99F096CF-09BC-49D0-BE2A-7A909A99ECB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bwMode="auto">
          <a:xfrm>
            <a:off x="109120" y="3323917"/>
            <a:ext cx="510904" cy="510904"/>
          </a:xfrm>
          <a:prstGeom prst="rect">
            <a:avLst/>
          </a:prstGeom>
        </p:spPr>
      </p:pic>
      <p:sp>
        <p:nvSpPr>
          <p:cNvPr id="41" name="ZoneTexte 40">
            <a:extLst>
              <a:ext uri="{FF2B5EF4-FFF2-40B4-BE49-F238E27FC236}">
                <a16:creationId xmlns:a16="http://schemas.microsoft.com/office/drawing/2014/main" id="{58942BCE-BB5A-4600-A66C-B91123B14B16}"/>
              </a:ext>
            </a:extLst>
          </p:cNvPr>
          <p:cNvSpPr txBox="1"/>
          <p:nvPr/>
        </p:nvSpPr>
        <p:spPr bwMode="auto">
          <a:xfrm>
            <a:off x="620024" y="2285470"/>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2" name="Image 41">
            <a:extLst>
              <a:ext uri="{FF2B5EF4-FFF2-40B4-BE49-F238E27FC236}">
                <a16:creationId xmlns:a16="http://schemas.microsoft.com/office/drawing/2014/main" id="{9C73402A-6B82-46B7-9E29-2C28C7CEAB8A}"/>
              </a:ext>
            </a:extLst>
          </p:cNvPr>
          <p:cNvPicPr>
            <a:picLocks noChangeAspect="1"/>
          </p:cNvPicPr>
          <p:nvPr/>
        </p:nvPicPr>
        <p:blipFill>
          <a:blip r:embed="rId7"/>
          <a:stretch>
            <a:fillRect/>
          </a:stretch>
        </p:blipFill>
        <p:spPr bwMode="auto">
          <a:xfrm>
            <a:off x="21091" y="2195321"/>
            <a:ext cx="528956" cy="596852"/>
          </a:xfrm>
          <a:prstGeom prst="rect">
            <a:avLst/>
          </a:prstGeom>
        </p:spPr>
      </p:pic>
      <p:sp>
        <p:nvSpPr>
          <p:cNvPr id="43" name="ZoneTexte 42">
            <a:extLst>
              <a:ext uri="{FF2B5EF4-FFF2-40B4-BE49-F238E27FC236}">
                <a16:creationId xmlns:a16="http://schemas.microsoft.com/office/drawing/2014/main" id="{BD8BD5A6-8EF2-495D-A915-A7490D33DB93}"/>
              </a:ext>
            </a:extLst>
          </p:cNvPr>
          <p:cNvSpPr txBox="1"/>
          <p:nvPr/>
        </p:nvSpPr>
        <p:spPr bwMode="auto">
          <a:xfrm>
            <a:off x="610872" y="4735561"/>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44" name="Image 43">
            <a:extLst>
              <a:ext uri="{FF2B5EF4-FFF2-40B4-BE49-F238E27FC236}">
                <a16:creationId xmlns:a16="http://schemas.microsoft.com/office/drawing/2014/main" id="{A68D44F4-376A-49EC-8B21-523B2E7731BB}"/>
              </a:ext>
            </a:extLst>
          </p:cNvPr>
          <p:cNvPicPr>
            <a:picLocks noChangeAspect="1"/>
          </p:cNvPicPr>
          <p:nvPr/>
        </p:nvPicPr>
        <p:blipFill>
          <a:blip r:embed="rId8"/>
          <a:stretch>
            <a:fillRect/>
          </a:stretch>
        </p:blipFill>
        <p:spPr bwMode="auto">
          <a:xfrm>
            <a:off x="106816" y="4564547"/>
            <a:ext cx="432047" cy="684362"/>
          </a:xfrm>
          <a:prstGeom prst="rect">
            <a:avLst/>
          </a:prstGeom>
        </p:spPr>
      </p:pic>
      <p:sp>
        <p:nvSpPr>
          <p:cNvPr id="45" name="Rectangle 44">
            <a:extLst>
              <a:ext uri="{FF2B5EF4-FFF2-40B4-BE49-F238E27FC236}">
                <a16:creationId xmlns:a16="http://schemas.microsoft.com/office/drawing/2014/main" id="{F385A8E4-F1C2-404D-9366-A7F5061D1AAF}"/>
              </a:ext>
            </a:extLst>
          </p:cNvPr>
          <p:cNvSpPr/>
          <p:nvPr/>
        </p:nvSpPr>
        <p:spPr bwMode="auto">
          <a:xfrm>
            <a:off x="610872" y="5030755"/>
            <a:ext cx="11013137" cy="1738938"/>
          </a:xfrm>
          <a:prstGeom prst="rect">
            <a:avLst/>
          </a:prstGeom>
        </p:spPr>
        <p:txBody>
          <a:bodyPr wrap="square">
            <a:spAutoFit/>
          </a:bodyPr>
          <a:lstStyle/>
          <a:p>
            <a:pPr algn="just">
              <a:defRPr/>
            </a:pPr>
            <a:r>
              <a:rPr lang="fr-FR" sz="1600" dirty="0">
                <a:hlinkClick r:id="rId9"/>
              </a:rPr>
              <a:t>« Comment calmer la toux et quand consulter ?»</a:t>
            </a:r>
            <a:r>
              <a:rPr lang="fr-FR" sz="1600" dirty="0"/>
              <a:t>, AMELI, septembre 2022</a:t>
            </a:r>
          </a:p>
          <a:p>
            <a:pPr algn="just">
              <a:defRPr/>
            </a:pPr>
            <a:r>
              <a:rPr lang="fr-FR" sz="1600" dirty="0"/>
              <a:t>Il n'existe pas, à ce jour, de recommandation scientifique préconisant l'emploi de médicaments expectorants ou fluidifiants (qui facilitent l'émission de crachats).</a:t>
            </a:r>
          </a:p>
          <a:p>
            <a:pPr algn="just">
              <a:defRPr/>
            </a:pPr>
            <a:endParaRPr lang="en-US" sz="1100" dirty="0"/>
          </a:p>
          <a:p>
            <a:pPr algn="just">
              <a:defRPr/>
            </a:pPr>
            <a:r>
              <a:rPr lang="en-US" sz="1600" b="1" dirty="0"/>
              <a:t>Revue Cochrane : </a:t>
            </a:r>
            <a:r>
              <a:rPr lang="en-US" sz="1600" dirty="0">
                <a:hlinkClick r:id="rId10"/>
              </a:rPr>
              <a:t>“Mucolytic agents versus placebo for chronic bronchitis or </a:t>
            </a:r>
            <a:r>
              <a:rPr lang="en-US" sz="1600" dirty="0" err="1">
                <a:hlinkClick r:id="rId10"/>
              </a:rPr>
              <a:t>chronicobstructive</a:t>
            </a:r>
            <a:r>
              <a:rPr lang="en-US" sz="1600" dirty="0">
                <a:hlinkClick r:id="rId10"/>
              </a:rPr>
              <a:t> pulmonary disease (Review)”, Poole P et al, Cochrane Library, 2020</a:t>
            </a:r>
            <a:endParaRPr lang="en-US" sz="1600" dirty="0"/>
          </a:p>
          <a:p>
            <a:pPr algn="just">
              <a:defRPr/>
            </a:pPr>
            <a:endParaRPr lang="en-US" sz="1600" b="1" dirty="0"/>
          </a:p>
        </p:txBody>
      </p:sp>
      <p:pic>
        <p:nvPicPr>
          <p:cNvPr id="46" name="Image 45">
            <a:hlinkClick r:id="rId11" action="ppaction://hlinksldjump"/>
            <a:extLst>
              <a:ext uri="{FF2B5EF4-FFF2-40B4-BE49-F238E27FC236}">
                <a16:creationId xmlns:a16="http://schemas.microsoft.com/office/drawing/2014/main" id="{DE73CB60-3094-48DD-A62B-69DF34608382}"/>
              </a:ext>
            </a:extLst>
          </p:cNvPr>
          <p:cNvPicPr>
            <a:picLocks noChangeAspect="1"/>
          </p:cNvPicPr>
          <p:nvPr/>
        </p:nvPicPr>
        <p:blipFill>
          <a:blip r:embed="rId12"/>
          <a:stretch>
            <a:fillRect/>
          </a:stretch>
        </p:blipFill>
        <p:spPr bwMode="auto">
          <a:xfrm>
            <a:off x="11480049" y="6083686"/>
            <a:ext cx="628651" cy="774314"/>
          </a:xfrm>
          <a:prstGeom prst="rect">
            <a:avLst/>
          </a:prstGeom>
        </p:spPr>
      </p:pic>
      <p:sp>
        <p:nvSpPr>
          <p:cNvPr id="47" name="Rectangle 46">
            <a:extLst>
              <a:ext uri="{FF2B5EF4-FFF2-40B4-BE49-F238E27FC236}">
                <a16:creationId xmlns:a16="http://schemas.microsoft.com/office/drawing/2014/main" id="{0A10D71A-9221-433E-AE81-C3787C08A579}"/>
              </a:ext>
            </a:extLst>
          </p:cNvPr>
          <p:cNvSpPr/>
          <p:nvPr/>
        </p:nvSpPr>
        <p:spPr bwMode="auto">
          <a:xfrm>
            <a:off x="579854" y="810605"/>
            <a:ext cx="10546847"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R05CB06, Expectorants, sauf associations aux antitussifs / R02AD05 et R02AA06,  Préparations pour la gorge</a:t>
            </a:r>
            <a:endParaRPr lang="fr-FR" sz="1600" dirty="0"/>
          </a:p>
        </p:txBody>
      </p:sp>
    </p:spTree>
    <p:extLst>
      <p:ext uri="{BB962C8B-B14F-4D97-AF65-F5344CB8AC3E}">
        <p14:creationId xmlns:p14="http://schemas.microsoft.com/office/powerpoint/2010/main" val="332009323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2035725"/>
            <a:ext cx="12192000" cy="181365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solidFill>
                  <a:schemeClr val="bg1"/>
                </a:solidFill>
              </a:rPr>
              <a:t>Organes sensoriels</a:t>
            </a:r>
            <a:endParaRPr sz="2400" dirty="0">
              <a:solidFill>
                <a:schemeClr val="bg1"/>
              </a:solidFill>
            </a:endParaRPr>
          </a:p>
        </p:txBody>
      </p:sp>
      <p:sp>
        <p:nvSpPr>
          <p:cNvPr id="5" name="Rectangle 8"/>
          <p:cNvSpPr/>
          <p:nvPr/>
        </p:nvSpPr>
        <p:spPr bwMode="auto">
          <a:xfrm>
            <a:off x="0" y="3906199"/>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168</a:t>
            </a:fld>
            <a:endParaRPr lang="fr-FR" dirty="0"/>
          </a:p>
        </p:txBody>
      </p:sp>
      <p:pic>
        <p:nvPicPr>
          <p:cNvPr id="37" name="Image 36"/>
          <p:cNvPicPr>
            <a:picLocks noChangeAspect="1"/>
          </p:cNvPicPr>
          <p:nvPr/>
        </p:nvPicPr>
        <p:blipFill>
          <a:blip r:embed="rId2"/>
          <a:stretch/>
        </p:blipFill>
        <p:spPr bwMode="auto">
          <a:xfrm>
            <a:off x="3660731" y="163269"/>
            <a:ext cx="1614488" cy="1229363"/>
          </a:xfrm>
          <a:prstGeom prst="rect">
            <a:avLst/>
          </a:prstGeom>
        </p:spPr>
      </p:pic>
      <p:pic>
        <p:nvPicPr>
          <p:cNvPr id="2" name="Image 1">
            <a:extLst>
              <a:ext uri="{FF2B5EF4-FFF2-40B4-BE49-F238E27FC236}">
                <a16:creationId xmlns:a16="http://schemas.microsoft.com/office/drawing/2014/main" id="{185F1A6C-405D-43AF-B1AA-A03923B7253E}"/>
              </a:ext>
            </a:extLst>
          </p:cNvPr>
          <p:cNvPicPr>
            <a:picLocks noChangeAspect="1"/>
          </p:cNvPicPr>
          <p:nvPr/>
        </p:nvPicPr>
        <p:blipFill>
          <a:blip r:embed="rId3"/>
          <a:stretch>
            <a:fillRect/>
          </a:stretch>
        </p:blipFill>
        <p:spPr>
          <a:xfrm>
            <a:off x="5615709" y="394182"/>
            <a:ext cx="2633700" cy="609653"/>
          </a:xfrm>
          <a:prstGeom prst="rect">
            <a:avLst/>
          </a:prstGeom>
        </p:spPr>
      </p:pic>
      <p:sp>
        <p:nvSpPr>
          <p:cNvPr id="3" name="ZoneTexte 2">
            <a:extLst>
              <a:ext uri="{FF2B5EF4-FFF2-40B4-BE49-F238E27FC236}">
                <a16:creationId xmlns:a16="http://schemas.microsoft.com/office/drawing/2014/main" id="{5872841C-CF69-4496-B089-816380F0641B}"/>
              </a:ext>
            </a:extLst>
          </p:cNvPr>
          <p:cNvSpPr txBox="1"/>
          <p:nvPr/>
        </p:nvSpPr>
        <p:spPr>
          <a:xfrm>
            <a:off x="636105" y="5053479"/>
            <a:ext cx="11400183" cy="646331"/>
          </a:xfrm>
          <a:prstGeom prst="rect">
            <a:avLst/>
          </a:prstGeom>
          <a:noFill/>
        </p:spPr>
        <p:txBody>
          <a:bodyPr wrap="square" numCol="2" rtlCol="0">
            <a:spAutoFit/>
          </a:bodyPr>
          <a:lstStyle/>
          <a:p>
            <a:pPr marL="285750" indent="-285750">
              <a:buFontTx/>
              <a:buChar char="-"/>
            </a:pPr>
            <a:endParaRPr lang="fr-FR" dirty="0"/>
          </a:p>
          <a:p>
            <a:pPr marL="285750" indent="-285750">
              <a:buFontTx/>
              <a:buChar char="-"/>
            </a:pPr>
            <a:endParaRPr lang="fr-FR" dirty="0"/>
          </a:p>
        </p:txBody>
      </p:sp>
      <p:sp>
        <p:nvSpPr>
          <p:cNvPr id="9" name="ZoneTexte 8">
            <a:extLst>
              <a:ext uri="{FF2B5EF4-FFF2-40B4-BE49-F238E27FC236}">
                <a16:creationId xmlns:a16="http://schemas.microsoft.com/office/drawing/2014/main" id="{15565049-32F3-4BC2-AD05-2F51D30F8B4B}"/>
              </a:ext>
            </a:extLst>
          </p:cNvPr>
          <p:cNvSpPr txBox="1"/>
          <p:nvPr/>
        </p:nvSpPr>
        <p:spPr bwMode="auto">
          <a:xfrm>
            <a:off x="298174" y="4492469"/>
            <a:ext cx="11904651" cy="923330"/>
          </a:xfrm>
          <a:prstGeom prst="rect">
            <a:avLst/>
          </a:prstGeom>
          <a:noFill/>
        </p:spPr>
        <p:txBody>
          <a:bodyPr wrap="square" numCol="2" rtlCol="0">
            <a:spAutoFit/>
          </a:bodyPr>
          <a:lstStyle/>
          <a:p>
            <a:pPr marL="285750" indent="-285750">
              <a:buFontTx/>
              <a:buChar char="-"/>
            </a:pPr>
            <a:r>
              <a:rPr lang="fr-FR" dirty="0"/>
              <a:t>Médicaments ophtalmologiques</a:t>
            </a:r>
          </a:p>
          <a:p>
            <a:pPr marL="285750" indent="-285750">
              <a:buFontTx/>
              <a:buChar char="-"/>
            </a:pPr>
            <a:endParaRPr lang="fr-FR" dirty="0"/>
          </a:p>
          <a:p>
            <a:pPr marL="285750" indent="-285750">
              <a:buFontTx/>
              <a:buChar char="-"/>
            </a:pPr>
            <a:endParaRPr lang="fr-FR" dirty="0"/>
          </a:p>
        </p:txBody>
      </p:sp>
      <p:pic>
        <p:nvPicPr>
          <p:cNvPr id="10" name="Image 9">
            <a:hlinkClick r:id="rId4" action="ppaction://hlinksldjump"/>
            <a:extLst>
              <a:ext uri="{FF2B5EF4-FFF2-40B4-BE49-F238E27FC236}">
                <a16:creationId xmlns:a16="http://schemas.microsoft.com/office/drawing/2014/main" id="{A1FF2883-8837-4058-97AC-C585BF876941}"/>
              </a:ext>
            </a:extLst>
          </p:cNvPr>
          <p:cNvPicPr>
            <a:picLocks noChangeAspect="1"/>
          </p:cNvPicPr>
          <p:nvPr/>
        </p:nvPicPr>
        <p:blipFill>
          <a:blip r:embed="rId5"/>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98784937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CICLOSPORINE</a:t>
            </a:r>
          </a:p>
          <a:p>
            <a:pPr>
              <a:defRPr/>
            </a:pPr>
            <a:r>
              <a:rPr lang="fr-FR" b="1" dirty="0" err="1"/>
              <a:t>Ikervis</a:t>
            </a:r>
            <a:r>
              <a:rPr lang="fr-FR" b="1" dirty="0"/>
              <a:t>® 1mg collyre</a:t>
            </a:r>
          </a:p>
        </p:txBody>
      </p:sp>
      <p:sp>
        <p:nvSpPr>
          <p:cNvPr id="5" name="Rectangle 8"/>
          <p:cNvSpPr/>
          <p:nvPr/>
        </p:nvSpPr>
        <p:spPr bwMode="auto">
          <a:xfrm>
            <a:off x="0" y="802344"/>
            <a:ext cx="12191998" cy="45717"/>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0748FEA-6A1E-0A19-BBB1-2DF9FC3A5643}" type="slidenum">
              <a:rPr lang="fr-FR"/>
              <a:t>169</a:t>
            </a:fld>
            <a:endParaRPr lang="fr-FR"/>
          </a:p>
        </p:txBody>
      </p:sp>
      <p:sp>
        <p:nvSpPr>
          <p:cNvPr id="7" name="Organigramme : Connecteur 56"/>
          <p:cNvSpPr/>
          <p:nvPr/>
        </p:nvSpPr>
        <p:spPr bwMode="auto">
          <a:xfrm>
            <a:off x="11161091" y="177257"/>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5"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9"/>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7"/>
            <a:ext cx="591389" cy="1065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9" y="283857"/>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3" y="493626"/>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5" y="29700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5" y="534097"/>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5"/>
            <a:ext cx="121032" cy="1225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2"/>
            <a:ext cx="32889" cy="168662"/>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6"/>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7" y="15058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9" y="413298"/>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1" y="163058"/>
            <a:ext cx="865710" cy="9412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4"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7"/>
            <a:ext cx="214731" cy="16858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1" y="507429"/>
            <a:ext cx="397692" cy="9949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3" y="311275"/>
            <a:ext cx="121032" cy="122550"/>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3" y="68931"/>
            <a:ext cx="179572" cy="188256"/>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4"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5" y="257187"/>
            <a:ext cx="246564" cy="267305"/>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4" y="221269"/>
            <a:ext cx="183675" cy="50115"/>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0" y="154065"/>
            <a:ext cx="268939" cy="226850"/>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8" y="313908"/>
            <a:ext cx="160175" cy="12695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4" y="244716"/>
            <a:ext cx="384102" cy="16461"/>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1" y="983279"/>
            <a:ext cx="10141746" cy="461664"/>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18" y="849147"/>
            <a:ext cx="1614486" cy="1229361"/>
          </a:xfrm>
          <a:prstGeom prst="rect">
            <a:avLst/>
          </a:prstGeom>
        </p:spPr>
      </p:pic>
      <p:sp>
        <p:nvSpPr>
          <p:cNvPr id="2" name="Rectangle 1">
            <a:extLst>
              <a:ext uri="{FF2B5EF4-FFF2-40B4-BE49-F238E27FC236}">
                <a16:creationId xmlns:a16="http://schemas.microsoft.com/office/drawing/2014/main" id="{FF5A4C03-70B9-44F6-825B-6B435A6E7943}"/>
              </a:ext>
            </a:extLst>
          </p:cNvPr>
          <p:cNvSpPr/>
          <p:nvPr/>
        </p:nvSpPr>
        <p:spPr>
          <a:xfrm>
            <a:off x="227201" y="1287773"/>
            <a:ext cx="9935974" cy="584775"/>
          </a:xfrm>
          <a:prstGeom prst="rect">
            <a:avLst/>
          </a:prstGeom>
          <a:noFill/>
          <a:ln w="19050">
            <a:solidFill>
              <a:srgbClr val="FF00FF"/>
            </a:solidFill>
          </a:ln>
        </p:spPr>
        <p:txBody>
          <a:bodyPr wrap="square" rtlCol="0">
            <a:spAutoFit/>
          </a:bodyPr>
          <a:lstStyle/>
          <a:p>
            <a:pPr algn="just"/>
            <a:r>
              <a:rPr lang="fr-FR" sz="1600" dirty="0"/>
              <a:t>- Traitement de la kératite sévère chez des patients adultes présentant une sécheresse oculaire qui ne s’améliore pas malgré l’instillation de substituts lacrymaux</a:t>
            </a:r>
          </a:p>
        </p:txBody>
      </p:sp>
      <p:sp>
        <p:nvSpPr>
          <p:cNvPr id="41" name="ZoneTexte 40">
            <a:extLst>
              <a:ext uri="{FF2B5EF4-FFF2-40B4-BE49-F238E27FC236}">
                <a16:creationId xmlns:a16="http://schemas.microsoft.com/office/drawing/2014/main" id="{F4C6E4E9-1326-4B67-A2AE-399FA9B8207E}"/>
              </a:ext>
            </a:extLst>
          </p:cNvPr>
          <p:cNvSpPr txBox="1"/>
          <p:nvPr/>
        </p:nvSpPr>
        <p:spPr bwMode="auto">
          <a:xfrm>
            <a:off x="720178" y="2580725"/>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2" name="Image 41">
            <a:extLst>
              <a:ext uri="{FF2B5EF4-FFF2-40B4-BE49-F238E27FC236}">
                <a16:creationId xmlns:a16="http://schemas.microsoft.com/office/drawing/2014/main" id="{354A0229-F562-45E3-8296-88BA9232B733}"/>
              </a:ext>
            </a:extLst>
          </p:cNvPr>
          <p:cNvPicPr>
            <a:picLocks noChangeAspect="1"/>
          </p:cNvPicPr>
          <p:nvPr/>
        </p:nvPicPr>
        <p:blipFill>
          <a:blip r:embed="rId3"/>
          <a:stretch>
            <a:fillRect/>
          </a:stretch>
        </p:blipFill>
        <p:spPr bwMode="auto">
          <a:xfrm>
            <a:off x="121245" y="2490576"/>
            <a:ext cx="528956" cy="596852"/>
          </a:xfrm>
          <a:prstGeom prst="rect">
            <a:avLst/>
          </a:prstGeom>
        </p:spPr>
      </p:pic>
      <p:pic>
        <p:nvPicPr>
          <p:cNvPr id="40" name="Image 39">
            <a:hlinkClick r:id="rId4" action="ppaction://hlinksldjump"/>
            <a:extLst>
              <a:ext uri="{FF2B5EF4-FFF2-40B4-BE49-F238E27FC236}">
                <a16:creationId xmlns:a16="http://schemas.microsoft.com/office/drawing/2014/main" id="{AEA81036-2819-459B-A232-BB5D0ABA9EFA}"/>
              </a:ext>
            </a:extLst>
          </p:cNvPr>
          <p:cNvPicPr>
            <a:picLocks noChangeAspect="1"/>
          </p:cNvPicPr>
          <p:nvPr/>
        </p:nvPicPr>
        <p:blipFill>
          <a:blip r:embed="rId5"/>
          <a:stretch>
            <a:fillRect/>
          </a:stretch>
        </p:blipFill>
        <p:spPr bwMode="auto">
          <a:xfrm>
            <a:off x="11480049" y="6083686"/>
            <a:ext cx="628651" cy="774314"/>
          </a:xfrm>
          <a:prstGeom prst="rect">
            <a:avLst/>
          </a:prstGeom>
        </p:spPr>
      </p:pic>
      <p:sp>
        <p:nvSpPr>
          <p:cNvPr id="38" name="Rectangle 37">
            <a:extLst>
              <a:ext uri="{FF2B5EF4-FFF2-40B4-BE49-F238E27FC236}">
                <a16:creationId xmlns:a16="http://schemas.microsoft.com/office/drawing/2014/main" id="{AD073BC3-5A09-41BB-8B3E-64568C823781}"/>
              </a:ext>
            </a:extLst>
          </p:cNvPr>
          <p:cNvSpPr/>
          <p:nvPr/>
        </p:nvSpPr>
        <p:spPr>
          <a:xfrm>
            <a:off x="4010010" y="844779"/>
            <a:ext cx="4969630"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S01XA18,</a:t>
            </a:r>
            <a:r>
              <a:rPr lang="fr-FR" sz="1600" dirty="0"/>
              <a:t> Autres médicaments ophtalmiques</a:t>
            </a:r>
          </a:p>
        </p:txBody>
      </p:sp>
      <p:sp>
        <p:nvSpPr>
          <p:cNvPr id="39" name="Rectangle 38">
            <a:extLst>
              <a:ext uri="{FF2B5EF4-FFF2-40B4-BE49-F238E27FC236}">
                <a16:creationId xmlns:a16="http://schemas.microsoft.com/office/drawing/2014/main" id="{899ACF38-C1C5-4119-AD21-A6A4A5E3CFB8}"/>
              </a:ext>
            </a:extLst>
          </p:cNvPr>
          <p:cNvSpPr/>
          <p:nvPr/>
        </p:nvSpPr>
        <p:spPr>
          <a:xfrm>
            <a:off x="776198" y="2951019"/>
            <a:ext cx="10438887" cy="1200329"/>
          </a:xfrm>
          <a:prstGeom prst="rect">
            <a:avLst/>
          </a:prstGeom>
        </p:spPr>
        <p:txBody>
          <a:bodyPr wrap="square">
            <a:spAutoFit/>
          </a:bodyPr>
          <a:lstStyle/>
          <a:p>
            <a:r>
              <a:rPr lang="fr-FR" dirty="0">
                <a:solidFill>
                  <a:srgbClr val="000000"/>
                </a:solidFill>
                <a:latin typeface="Calibri" panose="020F0502020204030204" pitchFamily="34" charset="0"/>
                <a:hlinkClick r:id="rId6"/>
              </a:rPr>
              <a:t>Avis CT HAS 31/08/2022</a:t>
            </a:r>
            <a:endParaRPr lang="fr-FR" dirty="0"/>
          </a:p>
          <a:p>
            <a:r>
              <a:rPr lang="fr-FR" dirty="0">
                <a:solidFill>
                  <a:srgbClr val="000000"/>
                </a:solidFill>
                <a:latin typeface="Calibri" panose="020F0502020204030204" pitchFamily="34" charset="0"/>
              </a:rPr>
              <a:t>Absence de démonstration  d’une supériorité d’IKERVIS (ciclosporine) par rapport au placebo chez des  patients ayant une kératite sévère en lien avec une sécheresse oculaire qui ne s’améliore  pas malgré l’instillation de substituts lacrymaux. (études SANSIKA et  SICCANOVE)</a:t>
            </a:r>
            <a:endParaRPr lang="fr-FR" dirty="0"/>
          </a:p>
        </p:txBody>
      </p:sp>
    </p:spTree>
    <p:extLst>
      <p:ext uri="{BB962C8B-B14F-4D97-AF65-F5344CB8AC3E}">
        <p14:creationId xmlns:p14="http://schemas.microsoft.com/office/powerpoint/2010/main" val="1637375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t>Traitement local d’appoint des affections de la cavité buccale </a:t>
            </a:r>
          </a:p>
          <a:p>
            <a:pPr algn="ctr"/>
            <a:r>
              <a:rPr lang="fr-FR" b="1" dirty="0"/>
              <a:t>et soins postopératoires en stomatologie</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17</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36" name="ZoneTexte 35">
            <a:extLst>
              <a:ext uri="{FF2B5EF4-FFF2-40B4-BE49-F238E27FC236}">
                <a16:creationId xmlns:a16="http://schemas.microsoft.com/office/drawing/2014/main" id="{92181C45-2F56-4CB6-8481-7C0C871F6761}"/>
              </a:ext>
            </a:extLst>
          </p:cNvPr>
          <p:cNvSpPr txBox="1"/>
          <p:nvPr/>
        </p:nvSpPr>
        <p:spPr bwMode="auto">
          <a:xfrm>
            <a:off x="386261" y="1094498"/>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38" name="Image 37">
            <a:extLst>
              <a:ext uri="{FF2B5EF4-FFF2-40B4-BE49-F238E27FC236}">
                <a16:creationId xmlns:a16="http://schemas.microsoft.com/office/drawing/2014/main" id="{A123D487-1705-473F-BD08-23864EE9E47B}"/>
              </a:ext>
            </a:extLst>
          </p:cNvPr>
          <p:cNvPicPr>
            <a:picLocks noChangeAspect="1"/>
          </p:cNvPicPr>
          <p:nvPr/>
        </p:nvPicPr>
        <p:blipFill>
          <a:blip r:embed="rId4"/>
          <a:stretch>
            <a:fillRect/>
          </a:stretch>
        </p:blipFill>
        <p:spPr bwMode="auto">
          <a:xfrm>
            <a:off x="29820" y="922868"/>
            <a:ext cx="432047" cy="684362"/>
          </a:xfrm>
          <a:prstGeom prst="rect">
            <a:avLst/>
          </a:prstGeom>
        </p:spPr>
      </p:pic>
      <p:sp>
        <p:nvSpPr>
          <p:cNvPr id="39" name="ZoneTexte 1">
            <a:extLst>
              <a:ext uri="{FF2B5EF4-FFF2-40B4-BE49-F238E27FC236}">
                <a16:creationId xmlns:a16="http://schemas.microsoft.com/office/drawing/2014/main" id="{5154D96D-A82C-4FD2-A2F1-18302A7C09AF}"/>
              </a:ext>
            </a:extLst>
          </p:cNvPr>
          <p:cNvSpPr txBox="1"/>
          <p:nvPr/>
        </p:nvSpPr>
        <p:spPr bwMode="auto">
          <a:xfrm>
            <a:off x="356190" y="1620078"/>
            <a:ext cx="11307205" cy="5101397"/>
          </a:xfrm>
          <a:prstGeom prst="rect">
            <a:avLst/>
          </a:prstGeom>
          <a:noFill/>
        </p:spPr>
        <p:txBody>
          <a:bodyPr wrap="square" rtlCol="0">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marL="285750" indent="-285750" algn="just">
              <a:buFont typeface="Arial" panose="020B0604020202020204" pitchFamily="34" charset="0"/>
              <a:buChar char="•"/>
            </a:pPr>
            <a:r>
              <a:rPr lang="fr-FR" sz="1600" b="1" i="1" u="sng" dirty="0"/>
              <a:t>Traitement local d’appoint des affections de la cavité buccale et soins postopératoires en stomatologie</a:t>
            </a:r>
          </a:p>
          <a:p>
            <a:pPr algn="just"/>
            <a:endParaRPr lang="fr-FR" sz="1600" b="1" i="1" u="sng" dirty="0"/>
          </a:p>
          <a:p>
            <a:pPr algn="just"/>
            <a:r>
              <a:rPr lang="fr-FR" sz="1600" dirty="0"/>
              <a:t>Les moyens thérapeutiques disponibles sont : </a:t>
            </a:r>
          </a:p>
          <a:p>
            <a:pPr marL="285750" indent="-285750" algn="just">
              <a:buFontTx/>
              <a:buChar char="-"/>
            </a:pPr>
            <a:r>
              <a:rPr lang="fr-FR" sz="1600" dirty="0"/>
              <a:t>les traitements mécaniques (détartrage supra-gingival et détartrage-surfaçage) ;</a:t>
            </a:r>
          </a:p>
          <a:p>
            <a:pPr marL="285750" indent="-285750" algn="just">
              <a:buFontTx/>
              <a:buChar char="-"/>
            </a:pPr>
            <a:r>
              <a:rPr lang="fr-FR" sz="1600" dirty="0"/>
              <a:t>les traitements médicamenteux (antibiotiques, antiseptiques) ;</a:t>
            </a:r>
          </a:p>
          <a:p>
            <a:pPr marL="285750" indent="-285750" algn="just">
              <a:buFontTx/>
              <a:buChar char="-"/>
            </a:pPr>
            <a:r>
              <a:rPr lang="fr-FR" sz="1600" dirty="0"/>
              <a:t>les traitements chirurgicaux. </a:t>
            </a:r>
          </a:p>
          <a:p>
            <a:pPr algn="just"/>
            <a:endParaRPr lang="fr-FR" sz="1100" dirty="0"/>
          </a:p>
          <a:p>
            <a:pPr algn="just"/>
            <a:r>
              <a:rPr lang="fr-FR" sz="1600" dirty="0"/>
              <a:t>L’élimination de la plaque bactérienne de la région </a:t>
            </a:r>
            <a:r>
              <a:rPr lang="fr-FR" sz="1600" dirty="0" err="1"/>
              <a:t>dento</a:t>
            </a:r>
            <a:r>
              <a:rPr lang="fr-FR" sz="1600" dirty="0"/>
              <a:t>-gingivale est la méthode la plus efficace pour prévenir gingivites et parodontites. La prévention passe d’abord par des mesures d’hygiène (brossage et utilisation des accessoires </a:t>
            </a:r>
            <a:r>
              <a:rPr lang="fr-FR" sz="1600" dirty="0" err="1"/>
              <a:t>interdentaires</a:t>
            </a:r>
            <a:r>
              <a:rPr lang="fr-FR" sz="1600" dirty="0"/>
              <a:t>). </a:t>
            </a:r>
          </a:p>
          <a:p>
            <a:pPr algn="just"/>
            <a:endParaRPr lang="fr-FR" sz="1600" dirty="0"/>
          </a:p>
          <a:p>
            <a:pPr algn="just"/>
            <a:r>
              <a:rPr lang="fr-FR" sz="1600" dirty="0"/>
              <a:t>Des antibactériens spécifiques peuvent être utilisés, les antibiotiques ont leur place dans le traitement des parodontites à progression rapide, en complément de débridements mécaniques. Les antiseptiques utilisés sont la chlorhexidine, l’iode et les ammoniums quaternaires. Le choix d’un antiseptique tiendra compte de son spectre d’activité antimicrobienne, de sa tolérance et du temps de contact nécessaire à son efficacité.</a:t>
            </a:r>
          </a:p>
          <a:p>
            <a:pPr algn="just"/>
            <a:endParaRPr lang="fr-FR" sz="1050" dirty="0"/>
          </a:p>
          <a:p>
            <a:pPr algn="just"/>
            <a:r>
              <a:rPr lang="fr-FR" sz="1600" dirty="0"/>
              <a:t>Selon les experts, l’efficacité antiseptique des bains de bouche (en particulier ceux à base de </a:t>
            </a:r>
            <a:r>
              <a:rPr lang="fr-FR" sz="1600" dirty="0" err="1"/>
              <a:t>chlorhexidine</a:t>
            </a:r>
            <a:r>
              <a:rPr lang="fr-FR" sz="1600" dirty="0"/>
              <a:t>) n’est plus à démontrer. Cependant, il existe des alternatives thérapeutiques non médicamenteuses reconnues comme traitement de base de la prévention de la formation de la plaque et de l’apparition des affections parodontales, à savoir les moyens mécaniques. </a:t>
            </a:r>
            <a:r>
              <a:rPr lang="fr-FR" sz="1600" b="1" dirty="0"/>
              <a:t>Ceci devrait limiter l’usage des bains de bouche aux périodes postopératoires où la douleur peut constituer un obstacle à l’utilisation des moyens mécaniques. </a:t>
            </a:r>
            <a:r>
              <a:rPr lang="fr-FR" sz="1600" dirty="0"/>
              <a:t>Dans ce cas, le rôle des bains de bouche n’est que d’assurer l’hygiène buccale, mais en aucun cas, un simple rinçage ne peut remplacer les techniques d’hygiène mécanique (expertise INSERM). </a:t>
            </a:r>
            <a:endParaRPr lang="fr-FR" sz="1400" dirty="0"/>
          </a:p>
        </p:txBody>
      </p:sp>
      <p:pic>
        <p:nvPicPr>
          <p:cNvPr id="40" name="Image 39">
            <a:hlinkClick r:id="rId5" action="ppaction://hlinksldjump"/>
            <a:extLst>
              <a:ext uri="{FF2B5EF4-FFF2-40B4-BE49-F238E27FC236}">
                <a16:creationId xmlns:a16="http://schemas.microsoft.com/office/drawing/2014/main" id="{2E578C67-7561-4210-9006-E5E10E4DF46E}"/>
              </a:ext>
            </a:extLst>
          </p:cNvPr>
          <p:cNvPicPr>
            <a:picLocks noChangeAspect="1"/>
          </p:cNvPicPr>
          <p:nvPr/>
        </p:nvPicPr>
        <p:blipFill>
          <a:blip r:embed="rId6"/>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410104382"/>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9" name="Rectangle 6">
            <a:extLst>
              <a:ext uri="{FF2B5EF4-FFF2-40B4-BE49-F238E27FC236}">
                <a16:creationId xmlns:a16="http://schemas.microsoft.com/office/drawing/2014/main" id="{8F076A51-44DF-457D-81EC-6D0790419780}"/>
              </a:ext>
            </a:extLst>
          </p:cNvPr>
          <p:cNvSpPr/>
          <p:nvPr/>
        </p:nvSpPr>
        <p:spPr bwMode="auto">
          <a:xfrm>
            <a:off x="0" y="66713"/>
            <a:ext cx="12191998" cy="669369"/>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CICLOSPORINE</a:t>
            </a:r>
          </a:p>
          <a:p>
            <a:pPr>
              <a:defRPr/>
            </a:pPr>
            <a:r>
              <a:rPr lang="fr-FR" b="1" dirty="0" err="1"/>
              <a:t>Ikervis</a:t>
            </a:r>
            <a:r>
              <a:rPr lang="fr-FR" b="1" dirty="0"/>
              <a:t>® 1mg collyre</a:t>
            </a:r>
          </a:p>
        </p:txBody>
      </p:sp>
      <p:sp>
        <p:nvSpPr>
          <p:cNvPr id="5" name="Rectangle 8"/>
          <p:cNvSpPr/>
          <p:nvPr/>
        </p:nvSpPr>
        <p:spPr bwMode="auto">
          <a:xfrm>
            <a:off x="0" y="802343"/>
            <a:ext cx="12191997" cy="4571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F31DA9E6-9B69-BA52-993E-4D466DBFFA0C}" type="slidenum">
              <a:rPr lang="fr-FR"/>
              <a:t>170</a:t>
            </a:fld>
            <a:endParaRPr lang="fr-FR"/>
          </a:p>
        </p:txBody>
      </p:sp>
      <p:sp>
        <p:nvSpPr>
          <p:cNvPr id="7" name="Organigramme : Connecteur 56"/>
          <p:cNvSpPr/>
          <p:nvPr/>
        </p:nvSpPr>
        <p:spPr bwMode="auto">
          <a:xfrm>
            <a:off x="11161090" y="177256"/>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4"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2" y="439967"/>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6" y="955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6" y="177256"/>
            <a:ext cx="591388" cy="10659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08" y="283856"/>
            <a:ext cx="397692"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2" y="493625"/>
            <a:ext cx="286731" cy="10025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4" y="29700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4" y="534096"/>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8" y="337944"/>
            <a:ext cx="121032" cy="12254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1"/>
            <a:ext cx="32888" cy="168661"/>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5"/>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6" y="15058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7" y="413298"/>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1"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198" y="413298"/>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0" y="163057"/>
            <a:ext cx="865710" cy="94126"/>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6" y="229617"/>
            <a:ext cx="608663" cy="2169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0" y="526725"/>
            <a:ext cx="286731" cy="3897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1" y="270336"/>
            <a:ext cx="214731" cy="16857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0" y="507429"/>
            <a:ext cx="397692" cy="99498"/>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2" y="311274"/>
            <a:ext cx="121032" cy="122549"/>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2" y="68931"/>
            <a:ext cx="179571" cy="188255"/>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3" y="520578"/>
            <a:ext cx="229554" cy="425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4" y="257186"/>
            <a:ext cx="246564" cy="26730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3" y="221268"/>
            <a:ext cx="183674" cy="50114"/>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79" y="154064"/>
            <a:ext cx="268938" cy="226849"/>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37" y="313907"/>
            <a:ext cx="160174" cy="12695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3" y="244715"/>
            <a:ext cx="384102" cy="16461"/>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17" y="849146"/>
            <a:ext cx="1614485" cy="1229360"/>
          </a:xfrm>
          <a:prstGeom prst="rect">
            <a:avLst/>
          </a:prstGeom>
        </p:spPr>
      </p:pic>
      <p:sp>
        <p:nvSpPr>
          <p:cNvPr id="38" name="ZoneTexte 37"/>
          <p:cNvSpPr>
            <a:spLocks/>
          </p:cNvSpPr>
          <p:nvPr/>
        </p:nvSpPr>
        <p:spPr bwMode="auto">
          <a:xfrm>
            <a:off x="227200" y="1709174"/>
            <a:ext cx="8175174" cy="369332"/>
          </a:xfrm>
          <a:prstGeom prst="rect">
            <a:avLst/>
          </a:prstGeom>
          <a:noFill/>
        </p:spPr>
        <p:txBody>
          <a:bodyPr wrap="square" rtlCol="0">
            <a:spAutoFit/>
          </a:bodyPr>
          <a:lstStyle/>
          <a:p>
            <a:pPr>
              <a:defRPr/>
            </a:pPr>
            <a:r>
              <a:rPr lang="fr-FR" b="1" dirty="0"/>
              <a:t>Les recommandations proposées par </a:t>
            </a:r>
            <a:r>
              <a:rPr lang="fr-FR" b="1" dirty="0">
                <a:hlinkClick r:id="rId3"/>
              </a:rPr>
              <a:t>l’International Dry Eye Workshop en 2017</a:t>
            </a:r>
            <a:endParaRPr lang="fr-FR" b="1" dirty="0"/>
          </a:p>
        </p:txBody>
      </p:sp>
      <p:sp>
        <p:nvSpPr>
          <p:cNvPr id="41" name="ZoneTexte 40">
            <a:extLst>
              <a:ext uri="{FF2B5EF4-FFF2-40B4-BE49-F238E27FC236}">
                <a16:creationId xmlns:a16="http://schemas.microsoft.com/office/drawing/2014/main" id="{5DC41502-BCF4-46D5-9532-0C08683DDE22}"/>
              </a:ext>
            </a:extLst>
          </p:cNvPr>
          <p:cNvSpPr txBox="1"/>
          <p:nvPr/>
        </p:nvSpPr>
        <p:spPr bwMode="auto">
          <a:xfrm>
            <a:off x="546993" y="1122291"/>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42" name="Image 41">
            <a:extLst>
              <a:ext uri="{FF2B5EF4-FFF2-40B4-BE49-F238E27FC236}">
                <a16:creationId xmlns:a16="http://schemas.microsoft.com/office/drawing/2014/main" id="{4B7EF550-916B-482B-84B6-6B049A171A3D}"/>
              </a:ext>
            </a:extLst>
          </p:cNvPr>
          <p:cNvPicPr>
            <a:picLocks noChangeAspect="1"/>
          </p:cNvPicPr>
          <p:nvPr/>
        </p:nvPicPr>
        <p:blipFill>
          <a:blip r:embed="rId4"/>
          <a:stretch>
            <a:fillRect/>
          </a:stretch>
        </p:blipFill>
        <p:spPr bwMode="auto">
          <a:xfrm>
            <a:off x="42937" y="951277"/>
            <a:ext cx="432047" cy="684362"/>
          </a:xfrm>
          <a:prstGeom prst="rect">
            <a:avLst/>
          </a:prstGeom>
        </p:spPr>
      </p:pic>
      <p:graphicFrame>
        <p:nvGraphicFramePr>
          <p:cNvPr id="43" name="Tableau 42">
            <a:extLst>
              <a:ext uri="{FF2B5EF4-FFF2-40B4-BE49-F238E27FC236}">
                <a16:creationId xmlns:a16="http://schemas.microsoft.com/office/drawing/2014/main" id="{6BE3D057-2CEA-425F-B872-2C5877E1189D}"/>
              </a:ext>
            </a:extLst>
          </p:cNvPr>
          <p:cNvGraphicFramePr>
            <a:graphicFrameLocks noGrp="1"/>
          </p:cNvGraphicFramePr>
          <p:nvPr>
            <p:extLst>
              <p:ext uri="{D42A27DB-BD31-4B8C-83A1-F6EECF244321}">
                <p14:modId xmlns:p14="http://schemas.microsoft.com/office/powerpoint/2010/main" val="67672146"/>
              </p:ext>
            </p:extLst>
          </p:nvPr>
        </p:nvGraphicFramePr>
        <p:xfrm>
          <a:off x="258960" y="2289687"/>
          <a:ext cx="11483728" cy="3769360"/>
        </p:xfrm>
        <a:graphic>
          <a:graphicData uri="http://schemas.openxmlformats.org/drawingml/2006/table">
            <a:tbl>
              <a:tblPr firstRow="1" bandRow="1">
                <a:tableStyleId>{B4AE4C86-4DC9-BC7B-D060-910E18D26822}</a:tableStyleId>
              </a:tblPr>
              <a:tblGrid>
                <a:gridCol w="2870932">
                  <a:extLst>
                    <a:ext uri="{9D8B030D-6E8A-4147-A177-3AD203B41FA5}">
                      <a16:colId xmlns:a16="http://schemas.microsoft.com/office/drawing/2014/main" val="3123572334"/>
                    </a:ext>
                  </a:extLst>
                </a:gridCol>
                <a:gridCol w="2870932">
                  <a:extLst>
                    <a:ext uri="{9D8B030D-6E8A-4147-A177-3AD203B41FA5}">
                      <a16:colId xmlns:a16="http://schemas.microsoft.com/office/drawing/2014/main" val="639483938"/>
                    </a:ext>
                  </a:extLst>
                </a:gridCol>
                <a:gridCol w="2870932">
                  <a:extLst>
                    <a:ext uri="{9D8B030D-6E8A-4147-A177-3AD203B41FA5}">
                      <a16:colId xmlns:a16="http://schemas.microsoft.com/office/drawing/2014/main" val="1700760223"/>
                    </a:ext>
                  </a:extLst>
                </a:gridCol>
                <a:gridCol w="2870932">
                  <a:extLst>
                    <a:ext uri="{9D8B030D-6E8A-4147-A177-3AD203B41FA5}">
                      <a16:colId xmlns:a16="http://schemas.microsoft.com/office/drawing/2014/main" val="3338603671"/>
                    </a:ext>
                  </a:extLst>
                </a:gridCol>
              </a:tblGrid>
              <a:tr h="370840">
                <a:tc>
                  <a:txBody>
                    <a:bodyPr/>
                    <a:lstStyle/>
                    <a:p>
                      <a:r>
                        <a:rPr lang="fr-FR" sz="1600" dirty="0"/>
                        <a:t>Niveau 1</a:t>
                      </a:r>
                    </a:p>
                  </a:txBody>
                  <a:tcPr/>
                </a:tc>
                <a:tc>
                  <a:txBody>
                    <a:bodyPr/>
                    <a:lstStyle/>
                    <a:p>
                      <a:r>
                        <a:rPr lang="fr-FR" sz="1600" dirty="0"/>
                        <a:t>Niveau 2</a:t>
                      </a:r>
                    </a:p>
                  </a:txBody>
                  <a:tcPr/>
                </a:tc>
                <a:tc>
                  <a:txBody>
                    <a:bodyPr/>
                    <a:lstStyle/>
                    <a:p>
                      <a:r>
                        <a:rPr lang="fr-FR" sz="1600" dirty="0"/>
                        <a:t>Niveau 3</a:t>
                      </a:r>
                    </a:p>
                  </a:txBody>
                  <a:tcPr/>
                </a:tc>
                <a:tc>
                  <a:txBody>
                    <a:bodyPr/>
                    <a:lstStyle/>
                    <a:p>
                      <a:r>
                        <a:rPr lang="fr-FR" sz="1600" dirty="0"/>
                        <a:t>Niveau 4</a:t>
                      </a:r>
                    </a:p>
                  </a:txBody>
                  <a:tcPr/>
                </a:tc>
                <a:extLst>
                  <a:ext uri="{0D108BD9-81ED-4DB2-BD59-A6C34878D82A}">
                    <a16:rowId xmlns:a16="http://schemas.microsoft.com/office/drawing/2014/main" val="903195029"/>
                  </a:ext>
                </a:extLst>
              </a:tr>
              <a:tr h="370840">
                <a:tc>
                  <a:txBody>
                    <a:bodyPr/>
                    <a:lstStyle/>
                    <a:p>
                      <a:pPr>
                        <a:defRPr/>
                      </a:pPr>
                      <a:r>
                        <a:rPr lang="fr-FR" sz="1600" dirty="0"/>
                        <a:t>• Education et modification des habitudes alimentaires et environnementales, incluant l’élimination potentielle des traitements systémiques et topiques mis en cause, </a:t>
                      </a:r>
                    </a:p>
                    <a:p>
                      <a:pPr>
                        <a:spcBef>
                          <a:spcPts val="600"/>
                        </a:spcBef>
                        <a:defRPr/>
                      </a:pPr>
                      <a:r>
                        <a:rPr lang="fr-FR" sz="1600" dirty="0"/>
                        <a:t>• Lubrifiants oculaires (substituts lacrymaux) de différents types, </a:t>
                      </a:r>
                    </a:p>
                    <a:p>
                      <a:pPr>
                        <a:defRPr/>
                      </a:pPr>
                      <a:r>
                        <a:rPr lang="fr-FR" sz="1600" dirty="0"/>
                        <a:t>• Hygiène de la paupière et compresses de différentes sortes. </a:t>
                      </a:r>
                    </a:p>
                    <a:p>
                      <a:endParaRPr lang="fr-FR" sz="1600" dirty="0"/>
                    </a:p>
                  </a:txBody>
                  <a:tcPr/>
                </a:tc>
                <a:tc>
                  <a:txBody>
                    <a:bodyPr/>
                    <a:lstStyle/>
                    <a:p>
                      <a:pPr>
                        <a:defRPr/>
                      </a:pPr>
                      <a:r>
                        <a:rPr lang="fr-FR" sz="1600" dirty="0"/>
                        <a:t>si N1  insuffisants, ajouter : </a:t>
                      </a:r>
                    </a:p>
                    <a:p>
                      <a:pPr>
                        <a:spcBef>
                          <a:spcPts val="600"/>
                        </a:spcBef>
                        <a:defRPr/>
                      </a:pPr>
                      <a:r>
                        <a:rPr lang="fr-FR" sz="1600" dirty="0"/>
                        <a:t>• Anti-inflammatoires dont la ciclosporine topique et les corticoïdes par voie locale à courte durée, </a:t>
                      </a:r>
                    </a:p>
                    <a:p>
                      <a:pPr>
                        <a:spcBef>
                          <a:spcPts val="600"/>
                        </a:spcBef>
                        <a:defRPr/>
                      </a:pPr>
                      <a:r>
                        <a:rPr lang="fr-FR" sz="1600" dirty="0"/>
                        <a:t>• Tétracyclines (</a:t>
                      </a:r>
                      <a:r>
                        <a:rPr lang="fr-FR" sz="1600" dirty="0" err="1"/>
                        <a:t>meibomite</a:t>
                      </a:r>
                      <a:r>
                        <a:rPr lang="fr-FR" sz="1600" dirty="0"/>
                        <a:t>, rosacée), </a:t>
                      </a:r>
                    </a:p>
                    <a:p>
                      <a:pPr>
                        <a:spcBef>
                          <a:spcPts val="600"/>
                        </a:spcBef>
                        <a:defRPr/>
                      </a:pPr>
                      <a:r>
                        <a:rPr lang="fr-FR" sz="1600" dirty="0"/>
                        <a:t>• Bouchons </a:t>
                      </a:r>
                      <a:r>
                        <a:rPr lang="fr-FR" sz="1600" dirty="0" err="1"/>
                        <a:t>méatiques</a:t>
                      </a:r>
                      <a:r>
                        <a:rPr lang="fr-FR" sz="1600" dirty="0"/>
                        <a:t>, </a:t>
                      </a:r>
                    </a:p>
                    <a:p>
                      <a:pPr>
                        <a:spcBef>
                          <a:spcPts val="600"/>
                        </a:spcBef>
                        <a:defRPr/>
                      </a:pPr>
                      <a:r>
                        <a:rPr lang="fr-FR" sz="1600" dirty="0"/>
                        <a:t>• </a:t>
                      </a:r>
                      <a:r>
                        <a:rPr lang="fr-FR" sz="1600" dirty="0" err="1"/>
                        <a:t>Sécrétagogue</a:t>
                      </a:r>
                      <a:r>
                        <a:rPr lang="fr-FR" sz="1600" dirty="0"/>
                        <a:t> topiques (ex : </a:t>
                      </a:r>
                      <a:r>
                        <a:rPr lang="fr-FR" sz="1600" dirty="0" err="1"/>
                        <a:t>rébamipide</a:t>
                      </a:r>
                      <a:r>
                        <a:rPr lang="fr-FR" sz="1600" dirty="0"/>
                        <a:t> et </a:t>
                      </a:r>
                      <a:r>
                        <a:rPr lang="fr-FR" sz="1600" dirty="0" err="1"/>
                        <a:t>diquafosol</a:t>
                      </a:r>
                      <a:r>
                        <a:rPr lang="fr-FR" sz="1600" dirty="0"/>
                        <a:t> ; non disponibles en France), </a:t>
                      </a:r>
                    </a:p>
                    <a:p>
                      <a:pPr>
                        <a:spcBef>
                          <a:spcPts val="600"/>
                        </a:spcBef>
                        <a:defRPr/>
                      </a:pPr>
                      <a:r>
                        <a:rPr lang="fr-FR" sz="1600" dirty="0"/>
                        <a:t>• Lunettes à chambre humide. </a:t>
                      </a:r>
                    </a:p>
                  </a:txBody>
                  <a:tcPr/>
                </a:tc>
                <a:tc>
                  <a:txBody>
                    <a:bodyPr/>
                    <a:lstStyle/>
                    <a:p>
                      <a:pPr>
                        <a:spcBef>
                          <a:spcPts val="600"/>
                        </a:spcBef>
                        <a:defRPr/>
                      </a:pPr>
                      <a:r>
                        <a:rPr lang="fr-FR" sz="1600" dirty="0"/>
                        <a:t>si N2 insuffisants, ajouter : </a:t>
                      </a:r>
                    </a:p>
                    <a:p>
                      <a:pPr>
                        <a:spcBef>
                          <a:spcPts val="600"/>
                        </a:spcBef>
                        <a:defRPr/>
                      </a:pPr>
                      <a:r>
                        <a:rPr lang="fr-FR" sz="1600" dirty="0"/>
                        <a:t>• </a:t>
                      </a:r>
                      <a:r>
                        <a:rPr lang="fr-FR" sz="1600" dirty="0" err="1"/>
                        <a:t>Sécrétagogues</a:t>
                      </a:r>
                      <a:r>
                        <a:rPr lang="fr-FR" sz="1600" dirty="0"/>
                        <a:t> oraux (ex : pilocarpine) </a:t>
                      </a:r>
                    </a:p>
                    <a:p>
                      <a:pPr>
                        <a:spcBef>
                          <a:spcPts val="600"/>
                        </a:spcBef>
                        <a:defRPr/>
                      </a:pPr>
                      <a:r>
                        <a:rPr lang="fr-FR" sz="1600" dirty="0"/>
                        <a:t>• Sérum autologue, </a:t>
                      </a:r>
                    </a:p>
                    <a:p>
                      <a:pPr>
                        <a:spcBef>
                          <a:spcPts val="600"/>
                        </a:spcBef>
                        <a:defRPr/>
                      </a:pPr>
                      <a:r>
                        <a:rPr lang="fr-FR" sz="1600" dirty="0"/>
                        <a:t>• Lentilles de contact/verres scléraux. </a:t>
                      </a:r>
                    </a:p>
                    <a:p>
                      <a:endParaRPr lang="fr-FR" sz="1600" dirty="0"/>
                    </a:p>
                  </a:txBody>
                  <a:tcPr/>
                </a:tc>
                <a:tc>
                  <a:txBody>
                    <a:bodyPr/>
                    <a:lstStyle/>
                    <a:p>
                      <a:pPr>
                        <a:spcBef>
                          <a:spcPts val="600"/>
                        </a:spcBef>
                        <a:defRPr/>
                      </a:pPr>
                      <a:r>
                        <a:rPr lang="fr-FR" sz="1600" dirty="0"/>
                        <a:t>si N3 insuffisants, ajouter : </a:t>
                      </a:r>
                    </a:p>
                    <a:p>
                      <a:pPr>
                        <a:spcBef>
                          <a:spcPts val="600"/>
                        </a:spcBef>
                        <a:defRPr/>
                      </a:pPr>
                      <a:r>
                        <a:rPr lang="fr-FR" sz="1600" dirty="0"/>
                        <a:t>• Corticoïdes par voie locale à longue durée (hors AMM), </a:t>
                      </a:r>
                    </a:p>
                    <a:p>
                      <a:pPr>
                        <a:spcBef>
                          <a:spcPts val="600"/>
                        </a:spcBef>
                        <a:defRPr/>
                      </a:pPr>
                      <a:r>
                        <a:rPr lang="fr-FR" sz="1600" dirty="0"/>
                        <a:t>• Occlusion lacrymale permanente, </a:t>
                      </a:r>
                    </a:p>
                    <a:p>
                      <a:pPr>
                        <a:spcBef>
                          <a:spcPts val="600"/>
                        </a:spcBef>
                        <a:defRPr/>
                      </a:pPr>
                      <a:r>
                        <a:rPr lang="fr-FR" sz="1600" dirty="0"/>
                        <a:t>• Chirurgie (dont greffe de membrane amniotique)</a:t>
                      </a:r>
                    </a:p>
                    <a:p>
                      <a:endParaRPr lang="fr-FR" sz="1600" dirty="0"/>
                    </a:p>
                  </a:txBody>
                  <a:tcPr/>
                </a:tc>
                <a:extLst>
                  <a:ext uri="{0D108BD9-81ED-4DB2-BD59-A6C34878D82A}">
                    <a16:rowId xmlns:a16="http://schemas.microsoft.com/office/drawing/2014/main" val="3444437322"/>
                  </a:ext>
                </a:extLst>
              </a:tr>
            </a:tbl>
          </a:graphicData>
        </a:graphic>
      </p:graphicFrame>
      <p:pic>
        <p:nvPicPr>
          <p:cNvPr id="40" name="Image 39">
            <a:hlinkClick r:id="rId5" action="ppaction://hlinksldjump"/>
            <a:extLst>
              <a:ext uri="{FF2B5EF4-FFF2-40B4-BE49-F238E27FC236}">
                <a16:creationId xmlns:a16="http://schemas.microsoft.com/office/drawing/2014/main" id="{148AD479-0711-4C92-B80E-A8F9169DA339}"/>
              </a:ext>
            </a:extLst>
          </p:cNvPr>
          <p:cNvPicPr>
            <a:picLocks noChangeAspect="1"/>
          </p:cNvPicPr>
          <p:nvPr/>
        </p:nvPicPr>
        <p:blipFill>
          <a:blip r:embed="rId6"/>
          <a:stretch>
            <a:fillRect/>
          </a:stretch>
        </p:blipFill>
        <p:spPr bwMode="auto">
          <a:xfrm>
            <a:off x="11480049" y="6083686"/>
            <a:ext cx="628651" cy="774314"/>
          </a:xfrm>
          <a:prstGeom prst="rect">
            <a:avLst/>
          </a:prstGeom>
        </p:spPr>
      </p:pic>
      <p:sp>
        <p:nvSpPr>
          <p:cNvPr id="2" name="Rectangle 1">
            <a:extLst>
              <a:ext uri="{FF2B5EF4-FFF2-40B4-BE49-F238E27FC236}">
                <a16:creationId xmlns:a16="http://schemas.microsoft.com/office/drawing/2014/main" id="{D48F6F14-4CC0-4ECE-854D-5F1288DA5E06}"/>
              </a:ext>
            </a:extLst>
          </p:cNvPr>
          <p:cNvSpPr/>
          <p:nvPr/>
        </p:nvSpPr>
        <p:spPr>
          <a:xfrm>
            <a:off x="152973" y="6012251"/>
            <a:ext cx="11161086" cy="307777"/>
          </a:xfrm>
          <a:prstGeom prst="rect">
            <a:avLst/>
          </a:prstGeom>
        </p:spPr>
        <p:txBody>
          <a:bodyPr wrap="square">
            <a:spAutoFit/>
          </a:bodyPr>
          <a:lstStyle/>
          <a:p>
            <a:r>
              <a:rPr lang="fr-FR" sz="1400" i="1" dirty="0"/>
              <a:t>Jones L, </a:t>
            </a:r>
            <a:r>
              <a:rPr lang="fr-FR" sz="1400" i="1" dirty="0" err="1"/>
              <a:t>Downie</a:t>
            </a:r>
            <a:r>
              <a:rPr lang="fr-FR" sz="1400" i="1" dirty="0"/>
              <a:t> LE, </a:t>
            </a:r>
            <a:r>
              <a:rPr lang="fr-FR" sz="1400" i="1" dirty="0" err="1"/>
              <a:t>Korb</a:t>
            </a:r>
            <a:r>
              <a:rPr lang="fr-FR" sz="1400" i="1" dirty="0"/>
              <a:t> D, Benitez-</a:t>
            </a:r>
            <a:r>
              <a:rPr lang="fr-FR" sz="1400" i="1" dirty="0" err="1"/>
              <a:t>del</a:t>
            </a:r>
            <a:r>
              <a:rPr lang="fr-FR" sz="1400" i="1" dirty="0"/>
              <a:t>-Castillo JM, Dana R, Deng SX, et al. TFOS DEWS II Management and </a:t>
            </a:r>
            <a:r>
              <a:rPr lang="fr-FR" sz="1400" i="1" dirty="0" err="1"/>
              <a:t>Therapy</a:t>
            </a:r>
            <a:r>
              <a:rPr lang="fr-FR" sz="1400" i="1" dirty="0"/>
              <a:t> report. </a:t>
            </a:r>
            <a:r>
              <a:rPr lang="fr-FR" sz="1400" i="1" dirty="0" err="1"/>
              <a:t>Ocul</a:t>
            </a:r>
            <a:r>
              <a:rPr lang="fr-FR" sz="1400" i="1" dirty="0"/>
              <a:t> Surf 2017;15:575-628</a:t>
            </a:r>
          </a:p>
        </p:txBody>
      </p:sp>
    </p:spTree>
    <p:extLst>
      <p:ext uri="{BB962C8B-B14F-4D97-AF65-F5344CB8AC3E}">
        <p14:creationId xmlns:p14="http://schemas.microsoft.com/office/powerpoint/2010/main" val="409962491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76152"/>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b="1" dirty="0">
                <a:solidFill>
                  <a:schemeClr val="bg1"/>
                </a:solidFill>
                <a:ea typeface="Tahoma" panose="020B0604030504040204" pitchFamily="34" charset="0"/>
                <a:cs typeface="Tahoma" panose="020B0604030504040204" pitchFamily="34" charset="0"/>
              </a:rPr>
              <a:t>Des questions ? </a:t>
            </a:r>
            <a:endParaRPr sz="2400" b="1" dirty="0">
              <a:solidFill>
                <a:schemeClr val="bg1"/>
              </a:solidFill>
            </a:endParaRP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171</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Rectangle 1"/>
          <p:cNvSpPr/>
          <p:nvPr/>
        </p:nvSpPr>
        <p:spPr>
          <a:xfrm>
            <a:off x="350661" y="1463830"/>
            <a:ext cx="11083179" cy="1077218"/>
          </a:xfrm>
          <a:prstGeom prst="rect">
            <a:avLst/>
          </a:prstGeom>
        </p:spPr>
        <p:txBody>
          <a:bodyPr wrap="square">
            <a:spAutoFit/>
          </a:bodyPr>
          <a:lstStyle/>
          <a:p>
            <a:pPr algn="just"/>
            <a:endParaRPr lang="fr-FR" sz="1600" dirty="0">
              <a:highlight>
                <a:srgbClr val="FFFF00"/>
              </a:highlight>
            </a:endParaRPr>
          </a:p>
          <a:p>
            <a:pPr algn="just"/>
            <a:endParaRPr lang="fr-FR" sz="1600" dirty="0">
              <a:highlight>
                <a:srgbClr val="FFFFFF"/>
              </a:highlight>
            </a:endParaRPr>
          </a:p>
          <a:p>
            <a:pPr algn="just"/>
            <a:endParaRPr lang="fr-FR" sz="1600" dirty="0"/>
          </a:p>
          <a:p>
            <a:pPr algn="just"/>
            <a:endParaRPr lang="fr-FR" sz="1600" dirty="0"/>
          </a:p>
        </p:txBody>
      </p:sp>
      <p:pic>
        <p:nvPicPr>
          <p:cNvPr id="35" name="Image 34">
            <a:hlinkClick r:id="rId3" action="ppaction://hlinksldjump"/>
            <a:extLst>
              <a:ext uri="{FF2B5EF4-FFF2-40B4-BE49-F238E27FC236}">
                <a16:creationId xmlns:a16="http://schemas.microsoft.com/office/drawing/2014/main" id="{F15D94AD-F358-43B9-A881-21200C115235}"/>
              </a:ext>
            </a:extLst>
          </p:cNvPr>
          <p:cNvPicPr>
            <a:picLocks noChangeAspect="1"/>
          </p:cNvPicPr>
          <p:nvPr/>
        </p:nvPicPr>
        <p:blipFill>
          <a:blip r:embed="rId4"/>
          <a:stretch>
            <a:fillRect/>
          </a:stretch>
        </p:blipFill>
        <p:spPr bwMode="auto">
          <a:xfrm>
            <a:off x="11480049" y="6083686"/>
            <a:ext cx="628651" cy="774314"/>
          </a:xfrm>
          <a:prstGeom prst="rect">
            <a:avLst/>
          </a:prstGeom>
        </p:spPr>
      </p:pic>
      <p:sp>
        <p:nvSpPr>
          <p:cNvPr id="38" name="Rectangle 6">
            <a:extLst>
              <a:ext uri="{FF2B5EF4-FFF2-40B4-BE49-F238E27FC236}">
                <a16:creationId xmlns:a16="http://schemas.microsoft.com/office/drawing/2014/main" id="{6B865CCF-EB1A-4C09-9E04-7F05D8DD1151}"/>
              </a:ext>
            </a:extLst>
          </p:cNvPr>
          <p:cNvSpPr/>
          <p:nvPr/>
        </p:nvSpPr>
        <p:spPr bwMode="auto">
          <a:xfrm>
            <a:off x="0" y="2801620"/>
            <a:ext cx="12202825" cy="1636112"/>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Pour toute question ou demande d’information complémentaire,</a:t>
            </a:r>
          </a:p>
          <a:p>
            <a:pPr lvl="1" algn="ctr">
              <a:defRPr/>
            </a:pPr>
            <a:endParaRPr lang="fr-FR" dirty="0"/>
          </a:p>
          <a:p>
            <a:pPr algn="ctr">
              <a:defRPr/>
            </a:pPr>
            <a:r>
              <a:rPr lang="fr-FR" sz="4400" dirty="0">
                <a:solidFill>
                  <a:schemeClr val="bg1"/>
                </a:solidFill>
                <a:effectLst>
                  <a:outerShdw blurRad="38100" dist="38100" dir="2700000" algn="tl">
                    <a:srgbClr val="000000">
                      <a:alpha val="43137"/>
                    </a:srgbClr>
                  </a:outerShdw>
                </a:effectLst>
                <a:latin typeface="Konnect Bold" panose="00000800000000000000" pitchFamily="50" charset="0"/>
              </a:rPr>
              <a:t>Contacter votre OMEDIT </a:t>
            </a:r>
          </a:p>
        </p:txBody>
      </p:sp>
      <p:sp>
        <p:nvSpPr>
          <p:cNvPr id="39" name="Rectangle 8">
            <a:extLst>
              <a:ext uri="{FF2B5EF4-FFF2-40B4-BE49-F238E27FC236}">
                <a16:creationId xmlns:a16="http://schemas.microsoft.com/office/drawing/2014/main" id="{6D6ED45C-CB44-4686-B487-518168CFE6B0}"/>
              </a:ext>
            </a:extLst>
          </p:cNvPr>
          <p:cNvSpPr/>
          <p:nvPr/>
        </p:nvSpPr>
        <p:spPr bwMode="auto">
          <a:xfrm>
            <a:off x="10825" y="4494603"/>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extLst>
      <p:ext uri="{BB962C8B-B14F-4D97-AF65-F5344CB8AC3E}">
        <p14:creationId xmlns:p14="http://schemas.microsoft.com/office/powerpoint/2010/main" val="68724049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76152"/>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b="1" dirty="0">
                <a:solidFill>
                  <a:schemeClr val="bg1"/>
                </a:solidFill>
                <a:ea typeface="Tahoma" panose="020B0604030504040204" pitchFamily="34" charset="0"/>
                <a:cs typeface="Tahoma" panose="020B0604030504040204" pitchFamily="34" charset="0"/>
              </a:rPr>
              <a:t>Annexes</a:t>
            </a:r>
            <a:endParaRPr sz="2400" b="1" dirty="0">
              <a:solidFill>
                <a:schemeClr val="bg1"/>
              </a:solidFill>
            </a:endParaRP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172</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Rectangle 1"/>
          <p:cNvSpPr/>
          <p:nvPr/>
        </p:nvSpPr>
        <p:spPr>
          <a:xfrm>
            <a:off x="350661" y="1463830"/>
            <a:ext cx="11083179" cy="1077218"/>
          </a:xfrm>
          <a:prstGeom prst="rect">
            <a:avLst/>
          </a:prstGeom>
        </p:spPr>
        <p:txBody>
          <a:bodyPr wrap="square">
            <a:spAutoFit/>
          </a:bodyPr>
          <a:lstStyle/>
          <a:p>
            <a:pPr algn="just"/>
            <a:endParaRPr lang="fr-FR" sz="1600" dirty="0">
              <a:highlight>
                <a:srgbClr val="FFFF00"/>
              </a:highlight>
            </a:endParaRPr>
          </a:p>
          <a:p>
            <a:pPr algn="just"/>
            <a:endParaRPr lang="fr-FR" sz="1600" dirty="0">
              <a:highlight>
                <a:srgbClr val="FFFFFF"/>
              </a:highlight>
            </a:endParaRPr>
          </a:p>
          <a:p>
            <a:pPr algn="just"/>
            <a:endParaRPr lang="fr-FR" sz="1600" dirty="0"/>
          </a:p>
          <a:p>
            <a:pPr algn="just"/>
            <a:endParaRPr lang="fr-FR" sz="1600" dirty="0"/>
          </a:p>
        </p:txBody>
      </p:sp>
      <p:sp>
        <p:nvSpPr>
          <p:cNvPr id="3" name="Rectangle 2">
            <a:extLst>
              <a:ext uri="{FF2B5EF4-FFF2-40B4-BE49-F238E27FC236}">
                <a16:creationId xmlns:a16="http://schemas.microsoft.com/office/drawing/2014/main" id="{FB3263D0-CFC1-4A67-94F3-9258A5F72F59}"/>
              </a:ext>
            </a:extLst>
          </p:cNvPr>
          <p:cNvSpPr/>
          <p:nvPr/>
        </p:nvSpPr>
        <p:spPr>
          <a:xfrm>
            <a:off x="153862" y="1405144"/>
            <a:ext cx="11912806" cy="4616648"/>
          </a:xfrm>
          <a:prstGeom prst="rect">
            <a:avLst/>
          </a:prstGeom>
        </p:spPr>
        <p:txBody>
          <a:bodyPr wrap="square">
            <a:spAutoFit/>
          </a:bodyPr>
          <a:lstStyle/>
          <a:p>
            <a:r>
              <a:rPr lang="fr-FR" sz="1400" b="1" u="sng" dirty="0">
                <a:solidFill>
                  <a:srgbClr val="4A5E81"/>
                </a:solidFill>
                <a:hlinkClick r:id="rId3"/>
              </a:rPr>
              <a:t>Article R163-3</a:t>
            </a:r>
            <a:endParaRPr lang="fr-FR" sz="1400" b="1" dirty="0">
              <a:solidFill>
                <a:srgbClr val="4A5E81"/>
              </a:solidFill>
            </a:endParaRPr>
          </a:p>
          <a:p>
            <a:r>
              <a:rPr lang="fr-FR" sz="1400" b="1" u="sng" dirty="0">
                <a:solidFill>
                  <a:srgbClr val="4A5E81"/>
                </a:solidFill>
                <a:hlinkClick r:id="rId4"/>
              </a:rPr>
              <a:t>Modifié par Décret n°2021-1041 du 4 août 2021 - art. 2</a:t>
            </a:r>
            <a:br>
              <a:rPr lang="fr-FR" sz="1400" b="1" u="sng" dirty="0">
                <a:solidFill>
                  <a:srgbClr val="4A5E81"/>
                </a:solidFill>
                <a:hlinkClick r:id="rId4"/>
              </a:rPr>
            </a:br>
            <a:endParaRPr lang="fr-FR" sz="1400" b="1" dirty="0">
              <a:solidFill>
                <a:srgbClr val="000000"/>
              </a:solidFill>
            </a:endParaRPr>
          </a:p>
          <a:p>
            <a:r>
              <a:rPr lang="fr-FR" sz="1400" dirty="0">
                <a:solidFill>
                  <a:srgbClr val="000000"/>
                </a:solidFill>
              </a:rPr>
              <a:t>I. ― Les médicaments sont inscrits sur les listes ou l'une des listes prévues aux premier et deuxième alinéas de l'article L. 162-17 du présent code et à l'article L. 5123-2 du code de la santé publique au vu de l'appréciation du service médical rendu qu'ils apportent indication par indication. Cette appréciation prend en compte l'efficacité et les effets indésirables du médicament, sa place dans la stratégie thérapeutique, notamment au regard des autres thérapies disponibles, la gravité de l'affection à laquelle il est destiné, le cas échéant, le caractère préventif, curatif ou symptomatique du traitement médicamenteux le cas échéant, et son intérêt pour la santé publique. Les médicaments dont le service médical rendu est insuffisant au regard des autres médicaments ou thérapies disponibles ne sont pas inscrits sur l'une des listes. Le cas échéant, cette appréciation tient compte de l'incertitude résultant de l'absence, constatée au moment de la nouvelle évaluation, d'informations ou d'études complémentaires indispensables exigées dans un avis antérieur de la commission mentionnée à l'article R. 163-15.</a:t>
            </a:r>
          </a:p>
          <a:p>
            <a:endParaRPr lang="fr-FR" sz="1400" dirty="0">
              <a:solidFill>
                <a:srgbClr val="000000"/>
              </a:solidFill>
            </a:endParaRPr>
          </a:p>
          <a:p>
            <a:r>
              <a:rPr lang="fr-FR" sz="1400" dirty="0" err="1">
                <a:solidFill>
                  <a:srgbClr val="000000"/>
                </a:solidFill>
              </a:rPr>
              <a:t>II.-a</a:t>
            </a:r>
            <a:r>
              <a:rPr lang="fr-FR" sz="1400" dirty="0">
                <a:solidFill>
                  <a:srgbClr val="000000"/>
                </a:solidFill>
              </a:rPr>
              <a:t>) Sauf lorsque la spécialité de référence n'est pas inscrite sur les listes ou l'une des listes prévues aux premier et deuxième alinéas de l'article L. 162-17 du présent code et à l'</a:t>
            </a:r>
            <a:r>
              <a:rPr lang="fr-FR" sz="1400" dirty="0">
                <a:solidFill>
                  <a:srgbClr val="2E3B50"/>
                </a:solidFill>
                <a:hlinkClick r:id="rId5"/>
              </a:rPr>
              <a:t>article L. 5123-2 du code de la santé publique</a:t>
            </a:r>
            <a:r>
              <a:rPr lang="fr-FR" sz="1400" dirty="0">
                <a:solidFill>
                  <a:srgbClr val="000000"/>
                </a:solidFill>
              </a:rPr>
              <a:t>, les spécialités génériques définies au </a:t>
            </a:r>
            <a:r>
              <a:rPr lang="fr-FR" sz="1400" u="sng" dirty="0">
                <a:solidFill>
                  <a:srgbClr val="4A5E81"/>
                </a:solidFill>
                <a:hlinkClick r:id="rId6"/>
              </a:rPr>
              <a:t>a du 5° de l'article L. 5121-1 du code de la santé publique </a:t>
            </a:r>
            <a:r>
              <a:rPr lang="fr-FR" sz="1400" dirty="0">
                <a:solidFill>
                  <a:srgbClr val="000000"/>
                </a:solidFill>
              </a:rPr>
              <a:t>appartenant aux mêmes groupes génériques sont considérées comme remplissant la même condition de service médical rendu.</a:t>
            </a:r>
          </a:p>
          <a:p>
            <a:r>
              <a:rPr lang="fr-FR" sz="1400" dirty="0">
                <a:solidFill>
                  <a:srgbClr val="000000"/>
                </a:solidFill>
              </a:rPr>
              <a:t>b) Sauf lorsque la spécialité biologique de référence n'est pas inscrite sur les listes ou l'une des listes prévues aux premier et deuxième alinéas de l'article L. 162-17 du présent code et à l'article L. 5123-2 du code de la santé publique, les médicaments biologiques similaires définis au a du 15° de l'article L. 5121-1 du code de la santé publique sont considérés comme remplissant la même condition de service médical rendu.</a:t>
            </a:r>
          </a:p>
          <a:p>
            <a:endParaRPr lang="fr-FR" sz="1400" dirty="0">
              <a:solidFill>
                <a:srgbClr val="000000"/>
              </a:solidFill>
            </a:endParaRPr>
          </a:p>
          <a:p>
            <a:r>
              <a:rPr lang="fr-FR" sz="1400" dirty="0">
                <a:solidFill>
                  <a:srgbClr val="000000"/>
                </a:solidFill>
              </a:rPr>
              <a:t>III. ― Les spécialités bénéficiant d'une autorisation d'importation parallèle et celles faisant l'objet d'une distribution parallèle sont considérées comme remplissant la même condition de service médical rendu que la spécialité correspondante disposant d'une autorisation de mise sur le marché en France ou que la spécialité exploitée par le titulaire de l'autorisation de mise sur le marché ou, pour le compte de ce titulaire, par une autre entreprise ou un autre organisme.</a:t>
            </a:r>
            <a:endParaRPr lang="fr-FR" sz="1400" b="0" i="0" dirty="0">
              <a:solidFill>
                <a:srgbClr val="000000"/>
              </a:solidFill>
              <a:effectLst/>
            </a:endParaRPr>
          </a:p>
        </p:txBody>
      </p:sp>
      <p:pic>
        <p:nvPicPr>
          <p:cNvPr id="35" name="Image 34">
            <a:hlinkClick r:id="rId7" action="ppaction://hlinksldjump"/>
            <a:extLst>
              <a:ext uri="{FF2B5EF4-FFF2-40B4-BE49-F238E27FC236}">
                <a16:creationId xmlns:a16="http://schemas.microsoft.com/office/drawing/2014/main" id="{F15D94AD-F358-43B9-A881-21200C115235}"/>
              </a:ext>
            </a:extLst>
          </p:cNvPr>
          <p:cNvPicPr>
            <a:picLocks noChangeAspect="1"/>
          </p:cNvPicPr>
          <p:nvPr/>
        </p:nvPicPr>
        <p:blipFill>
          <a:blip r:embed="rId8"/>
          <a:stretch>
            <a:fillRect/>
          </a:stretch>
        </p:blipFill>
        <p:spPr bwMode="auto">
          <a:xfrm>
            <a:off x="11480049" y="6083686"/>
            <a:ext cx="628651" cy="774314"/>
          </a:xfrm>
          <a:prstGeom prst="rect">
            <a:avLst/>
          </a:prstGeom>
        </p:spPr>
      </p:pic>
      <p:sp>
        <p:nvSpPr>
          <p:cNvPr id="33" name="Rectangle 32"/>
          <p:cNvSpPr/>
          <p:nvPr/>
        </p:nvSpPr>
        <p:spPr>
          <a:xfrm>
            <a:off x="153862" y="6270010"/>
            <a:ext cx="10895591" cy="523220"/>
          </a:xfrm>
          <a:prstGeom prst="rect">
            <a:avLst/>
          </a:prstGeom>
        </p:spPr>
        <p:txBody>
          <a:bodyPr wrap="square">
            <a:spAutoFit/>
          </a:bodyPr>
          <a:lstStyle/>
          <a:p>
            <a:r>
              <a:rPr lang="fr-FR" sz="1400" i="1" dirty="0">
                <a:solidFill>
                  <a:srgbClr val="000000"/>
                </a:solidFill>
              </a:rPr>
              <a:t>Pour une information </a:t>
            </a:r>
            <a:r>
              <a:rPr lang="fr-FR" sz="1400" i="1" dirty="0" smtClean="0">
                <a:solidFill>
                  <a:srgbClr val="000000"/>
                </a:solidFill>
              </a:rPr>
              <a:t>complète sur les spécialités présentés dans ce document, </a:t>
            </a:r>
            <a:r>
              <a:rPr lang="fr-FR" sz="1400" i="1" dirty="0">
                <a:solidFill>
                  <a:srgbClr val="000000"/>
                </a:solidFill>
              </a:rPr>
              <a:t>consultez le Résumé des Caractéristiques du Produit sur la base de données publique du médicament</a:t>
            </a:r>
            <a:r>
              <a:rPr lang="fr-FR" sz="1400" i="1" dirty="0">
                <a:solidFill>
                  <a:srgbClr val="000000"/>
                </a:solidFill>
                <a:latin typeface="Roboto"/>
              </a:rPr>
              <a:t> </a:t>
            </a:r>
            <a:r>
              <a:rPr lang="fr-FR" sz="1400" i="1" u="sng" dirty="0">
                <a:hlinkClick r:id="rId9"/>
              </a:rPr>
              <a:t>http://base-donnees-publique.medicaments.gouv.fr</a:t>
            </a:r>
            <a:endParaRPr lang="fr-FR" sz="1400" i="1" dirty="0"/>
          </a:p>
        </p:txBody>
      </p:sp>
    </p:spTree>
    <p:extLst>
      <p:ext uri="{BB962C8B-B14F-4D97-AF65-F5344CB8AC3E}">
        <p14:creationId xmlns:p14="http://schemas.microsoft.com/office/powerpoint/2010/main" val="3645359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GUAIAZULENE/DIMETICONE</a:t>
            </a:r>
          </a:p>
          <a:p>
            <a:r>
              <a:rPr lang="fr-FR" b="1" dirty="0" err="1"/>
              <a:t>Pepsane</a:t>
            </a:r>
            <a:r>
              <a:rPr lang="fr-FR" b="1" dirty="0"/>
              <a:t>®</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18</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3" name="Rectangle 2">
            <a:extLst>
              <a:ext uri="{FF2B5EF4-FFF2-40B4-BE49-F238E27FC236}">
                <a16:creationId xmlns:a16="http://schemas.microsoft.com/office/drawing/2014/main" id="{43B44645-F199-40BA-A9A5-18F7343C9DE3}"/>
              </a:ext>
            </a:extLst>
          </p:cNvPr>
          <p:cNvSpPr/>
          <p:nvPr/>
        </p:nvSpPr>
        <p:spPr>
          <a:xfrm>
            <a:off x="342123" y="1224885"/>
            <a:ext cx="10094006" cy="1354217"/>
          </a:xfrm>
          <a:prstGeom prst="rect">
            <a:avLst/>
          </a:prstGeom>
          <a:noFill/>
          <a:ln w="19050">
            <a:solidFill>
              <a:srgbClr val="FF00FF"/>
            </a:solidFill>
          </a:ln>
        </p:spPr>
        <p:txBody>
          <a:bodyPr wrap="square" rtlCol="0">
            <a:spAutoFit/>
          </a:bodyPr>
          <a:lstStyle/>
          <a:p>
            <a:pPr algn="just"/>
            <a:r>
              <a:rPr lang="fr-FR" sz="1600" b="1" i="1" dirty="0"/>
              <a:t>PEPSANE, capsule</a:t>
            </a:r>
          </a:p>
          <a:p>
            <a:pPr algn="just"/>
            <a:r>
              <a:rPr lang="fr-FR" sz="1600" dirty="0"/>
              <a:t>Traitement symptomatique des manifestations fonctionnelles douloureuses au cours des affections gastro-duodénales</a:t>
            </a:r>
          </a:p>
          <a:p>
            <a:pPr algn="just"/>
            <a:endParaRPr lang="fr-FR" sz="1600" dirty="0"/>
          </a:p>
          <a:p>
            <a:pPr algn="just"/>
            <a:r>
              <a:rPr lang="fr-FR" sz="1600" b="1" i="1" dirty="0"/>
              <a:t>PEPSANE, gel buvable en sachet-dose</a:t>
            </a:r>
          </a:p>
          <a:p>
            <a:pPr algn="just"/>
            <a:r>
              <a:rPr lang="fr-FR" sz="1600" dirty="0"/>
              <a:t>Traitement symptomatique des gastralgies. Utilisé dans le météorisme.</a:t>
            </a:r>
          </a:p>
        </p:txBody>
      </p:sp>
      <p:sp>
        <p:nvSpPr>
          <p:cNvPr id="38" name="ZoneTexte 37">
            <a:extLst>
              <a:ext uri="{FF2B5EF4-FFF2-40B4-BE49-F238E27FC236}">
                <a16:creationId xmlns:a16="http://schemas.microsoft.com/office/drawing/2014/main" id="{023F5C76-E587-473C-905B-3307E398B797}"/>
              </a:ext>
            </a:extLst>
          </p:cNvPr>
          <p:cNvSpPr txBox="1"/>
          <p:nvPr/>
        </p:nvSpPr>
        <p:spPr bwMode="auto">
          <a:xfrm>
            <a:off x="703625" y="2827674"/>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F015882F-BD28-4E63-A0DB-611527F2225C}"/>
              </a:ext>
            </a:extLst>
          </p:cNvPr>
          <p:cNvPicPr>
            <a:picLocks noChangeAspect="1"/>
          </p:cNvPicPr>
          <p:nvPr/>
        </p:nvPicPr>
        <p:blipFill>
          <a:blip r:embed="rId4"/>
          <a:stretch>
            <a:fillRect/>
          </a:stretch>
        </p:blipFill>
        <p:spPr bwMode="auto">
          <a:xfrm>
            <a:off x="174669" y="2743498"/>
            <a:ext cx="528956" cy="596852"/>
          </a:xfrm>
          <a:prstGeom prst="rect">
            <a:avLst/>
          </a:prstGeom>
        </p:spPr>
      </p:pic>
      <p:sp>
        <p:nvSpPr>
          <p:cNvPr id="40" name="Rectangle 39">
            <a:extLst>
              <a:ext uri="{FF2B5EF4-FFF2-40B4-BE49-F238E27FC236}">
                <a16:creationId xmlns:a16="http://schemas.microsoft.com/office/drawing/2014/main" id="{988AFF3B-DD05-41B0-8514-8EAFE42ADB87}"/>
              </a:ext>
            </a:extLst>
          </p:cNvPr>
          <p:cNvSpPr/>
          <p:nvPr/>
        </p:nvSpPr>
        <p:spPr bwMode="auto">
          <a:xfrm>
            <a:off x="3007073" y="870863"/>
            <a:ext cx="6096000" cy="584775"/>
          </a:xfrm>
          <a:prstGeom prst="rect">
            <a:avLst/>
          </a:prstGeom>
        </p:spPr>
        <p:txBody>
          <a:bodyPr>
            <a:spAutoFit/>
          </a:bodyPr>
          <a:lstStyle/>
          <a:p>
            <a:pPr algn="ct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A02AX, Antiacides</a:t>
            </a:r>
          </a:p>
          <a:p>
            <a:pPr algn="ctr"/>
            <a:endParaRPr lang="fr-FR" sz="1600" dirty="0">
              <a:effectLst>
                <a:outerShdw blurRad="38100" dist="38100" dir="2700000" algn="tl">
                  <a:srgbClr val="000000">
                    <a:alpha val="43137"/>
                  </a:srgbClr>
                </a:outerShdw>
              </a:effectLst>
            </a:endParaRPr>
          </a:p>
        </p:txBody>
      </p:sp>
      <p:sp>
        <p:nvSpPr>
          <p:cNvPr id="41" name="ZoneTexte 1">
            <a:extLst>
              <a:ext uri="{FF2B5EF4-FFF2-40B4-BE49-F238E27FC236}">
                <a16:creationId xmlns:a16="http://schemas.microsoft.com/office/drawing/2014/main" id="{B13838DC-5D1B-45DE-BA32-B094A1EA6239}"/>
              </a:ext>
            </a:extLst>
          </p:cNvPr>
          <p:cNvSpPr txBox="1"/>
          <p:nvPr/>
        </p:nvSpPr>
        <p:spPr bwMode="auto">
          <a:xfrm>
            <a:off x="720070" y="3335318"/>
            <a:ext cx="11313706" cy="1323439"/>
          </a:xfrm>
          <a:prstGeom prst="rect">
            <a:avLst/>
          </a:prstGeom>
          <a:noFill/>
        </p:spPr>
        <p:txBody>
          <a:bodyPr wrap="square" rtlCol="0">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just"/>
            <a:r>
              <a:rPr lang="fr-FR" sz="1600" dirty="0">
                <a:hlinkClick r:id="rId5"/>
              </a:rPr>
              <a:t>Avis CT HAS (14/12/2005)</a:t>
            </a:r>
            <a:endParaRPr lang="fr-FR" sz="1600" dirty="0"/>
          </a:p>
          <a:p>
            <a:pPr algn="just"/>
            <a:r>
              <a:rPr lang="fr-FR" sz="1600" dirty="0"/>
              <a:t>Ces spécialités entrent dans le cadre d’un traitement à visée symptomatique.</a:t>
            </a:r>
          </a:p>
          <a:p>
            <a:pPr algn="just"/>
            <a:r>
              <a:rPr lang="fr-FR" sz="1600" dirty="0"/>
              <a:t>Les données disponibles dans ces indications sont insuffisantes pour établir l’efficacité de ces spécialités. </a:t>
            </a:r>
          </a:p>
          <a:p>
            <a:pPr algn="just"/>
            <a:r>
              <a:rPr lang="fr-FR" sz="1600" dirty="0"/>
              <a:t>Ces spécialités semblent bien tolérées. </a:t>
            </a:r>
          </a:p>
          <a:p>
            <a:pPr algn="just"/>
            <a:r>
              <a:rPr lang="fr-FR" sz="1600" dirty="0"/>
              <a:t>Le rapport efficacité/effets indésirables de ces spécialités est mal établi. </a:t>
            </a:r>
          </a:p>
        </p:txBody>
      </p:sp>
      <p:pic>
        <p:nvPicPr>
          <p:cNvPr id="42" name="Image 41">
            <a:hlinkClick r:id="rId6" action="ppaction://hlinksldjump"/>
            <a:extLst>
              <a:ext uri="{FF2B5EF4-FFF2-40B4-BE49-F238E27FC236}">
                <a16:creationId xmlns:a16="http://schemas.microsoft.com/office/drawing/2014/main" id="{5673351C-07A6-4F65-9371-ED66DECD2209}"/>
              </a:ext>
            </a:extLst>
          </p:cNvPr>
          <p:cNvPicPr>
            <a:picLocks noChangeAspect="1"/>
          </p:cNvPicPr>
          <p:nvPr/>
        </p:nvPicPr>
        <p:blipFill>
          <a:blip r:embed="rId7"/>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935432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GUAIAZULENE/DIMETICONE</a:t>
            </a:r>
          </a:p>
          <a:p>
            <a:r>
              <a:rPr lang="fr-FR" b="1" dirty="0" err="1"/>
              <a:t>Pepsane</a:t>
            </a:r>
            <a:r>
              <a:rPr lang="fr-FR" b="1" dirty="0"/>
              <a:t>®</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19</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519063" y="1956211"/>
            <a:ext cx="11303794" cy="4031873"/>
          </a:xfrm>
          <a:prstGeom prst="rect">
            <a:avLst/>
          </a:prstGeom>
          <a:noFill/>
        </p:spPr>
        <p:txBody>
          <a:bodyPr wrap="square" rtlCol="0">
            <a:spAutoFit/>
          </a:bodyPr>
          <a:lstStyle/>
          <a:p>
            <a:pPr marL="285750" indent="-285750">
              <a:buFont typeface="Arial" panose="020B0604020202020204" pitchFamily="34" charset="0"/>
              <a:buChar char="•"/>
            </a:pPr>
            <a:r>
              <a:rPr lang="fr-FR" sz="1600" b="1" i="1" u="sng" dirty="0"/>
              <a:t>Manifestations fonctionnelles douloureuses au cours des affections </a:t>
            </a:r>
            <a:r>
              <a:rPr lang="fr-FR" sz="1600" b="1" i="1" u="sng" dirty="0" err="1"/>
              <a:t>oeso</a:t>
            </a:r>
            <a:r>
              <a:rPr lang="fr-FR" sz="1600" b="1" i="1" u="sng" dirty="0"/>
              <a:t>-gastro-duodénales et gastralgies</a:t>
            </a:r>
          </a:p>
          <a:p>
            <a:pPr algn="just"/>
            <a:r>
              <a:rPr lang="fr-FR" sz="1600" dirty="0"/>
              <a:t>Si associées à une dyspepsie, le traitement repose essentiellement sur des règles hygiéno-diététiques : il convient d’éviter les facteurs déclenchant, alimentaires ou environnementaux. Si ces mesures s’avèrent insuffisantes, peuvent être utilisés des antiacides, des pansements gastriques ou des stimulants de la motricité intestinale. </a:t>
            </a:r>
          </a:p>
          <a:p>
            <a:pPr algn="just"/>
            <a:r>
              <a:rPr lang="fr-FR" sz="1600" dirty="0"/>
              <a:t>Si associées à un RGO, le traitement comporte en priorité des mesures hygiéno-diététiques et posturales.  La première mesure consiste à surélever la tête du lit du patient. L’arrêt du tabac, de l’alcool, un régime pauvre en graisses et une perte de poids peuvent également être proposés. </a:t>
            </a:r>
          </a:p>
          <a:p>
            <a:pPr algn="just"/>
            <a:r>
              <a:rPr lang="fr-FR" sz="1600" dirty="0"/>
              <a:t>Si ces mesures sont insuffisantes, un traitement médicamenteux peut être indiqué. </a:t>
            </a:r>
          </a:p>
          <a:p>
            <a:pPr algn="just"/>
            <a:r>
              <a:rPr lang="fr-FR" sz="1600" dirty="0"/>
              <a:t>Les IPP ont une efficacité supérieure à celle de toutes les autres classes thérapeutiques sur les symptômes et les lésions d’ œsophagite en traitement d’attaque. L’efficacité symptomatique des IPP à demi-dose a été démontrée dans les formes modérées de reflux gastro-œsophagien aussi bien en traitement d’attaque que d’entretien. </a:t>
            </a:r>
          </a:p>
          <a:p>
            <a:pPr algn="just"/>
            <a:endParaRPr lang="fr-FR" sz="1600" dirty="0"/>
          </a:p>
          <a:p>
            <a:pPr marL="285750" indent="-285750" algn="just">
              <a:buFont typeface="Arial" panose="020B0604020202020204" pitchFamily="34" charset="0"/>
              <a:buChar char="•"/>
            </a:pPr>
            <a:r>
              <a:rPr lang="fr-FR" sz="1600" b="1" i="1" u="sng" dirty="0"/>
              <a:t>Météorisme intestinal</a:t>
            </a:r>
          </a:p>
          <a:p>
            <a:pPr algn="just"/>
            <a:r>
              <a:rPr lang="fr-FR" sz="1600" dirty="0"/>
              <a:t>Il n’y a pas de traitement ayant fait preuve de son efficacité sur le météorisme intestinal isolé. L’exclusion de certains aliments du régime alimentaire peut aider à diminuer ce symptôme. En cas de constipation associée au météorisme, une supplémentation en fibres est nécessaire. </a:t>
            </a:r>
          </a:p>
        </p:txBody>
      </p:sp>
      <p:sp>
        <p:nvSpPr>
          <p:cNvPr id="36" name="ZoneTexte 35">
            <a:extLst>
              <a:ext uri="{FF2B5EF4-FFF2-40B4-BE49-F238E27FC236}">
                <a16:creationId xmlns:a16="http://schemas.microsoft.com/office/drawing/2014/main" id="{8EF71D14-349E-4FBA-B17E-7F6234183CFB}"/>
              </a:ext>
            </a:extLst>
          </p:cNvPr>
          <p:cNvSpPr txBox="1"/>
          <p:nvPr/>
        </p:nvSpPr>
        <p:spPr bwMode="auto">
          <a:xfrm>
            <a:off x="700273" y="1304852"/>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38" name="Image 37">
            <a:extLst>
              <a:ext uri="{FF2B5EF4-FFF2-40B4-BE49-F238E27FC236}">
                <a16:creationId xmlns:a16="http://schemas.microsoft.com/office/drawing/2014/main" id="{63870079-409E-476D-94A9-DE2A3B5A6FE1}"/>
              </a:ext>
            </a:extLst>
          </p:cNvPr>
          <p:cNvPicPr>
            <a:picLocks noChangeAspect="1"/>
          </p:cNvPicPr>
          <p:nvPr/>
        </p:nvPicPr>
        <p:blipFill>
          <a:blip r:embed="rId4"/>
          <a:stretch>
            <a:fillRect/>
          </a:stretch>
        </p:blipFill>
        <p:spPr bwMode="auto">
          <a:xfrm>
            <a:off x="196217" y="1133838"/>
            <a:ext cx="432047" cy="684362"/>
          </a:xfrm>
          <a:prstGeom prst="rect">
            <a:avLst/>
          </a:prstGeom>
        </p:spPr>
      </p:pic>
      <p:pic>
        <p:nvPicPr>
          <p:cNvPr id="39" name="Image 38">
            <a:hlinkClick r:id="rId5" action="ppaction://hlinksldjump"/>
            <a:extLst>
              <a:ext uri="{FF2B5EF4-FFF2-40B4-BE49-F238E27FC236}">
                <a16:creationId xmlns:a16="http://schemas.microsoft.com/office/drawing/2014/main" id="{0F698657-530F-467F-B5B4-6CCC3E6132FE}"/>
              </a:ext>
            </a:extLst>
          </p:cNvPr>
          <p:cNvPicPr>
            <a:picLocks noChangeAspect="1"/>
          </p:cNvPicPr>
          <p:nvPr/>
        </p:nvPicPr>
        <p:blipFill>
          <a:blip r:embed="rId6"/>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84072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		</a:t>
            </a:r>
            <a:endParaRPr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2</a:t>
            </a:fld>
            <a:endParaRPr lang="fr-FR"/>
          </a:p>
        </p:txBody>
      </p:sp>
      <p:sp>
        <p:nvSpPr>
          <p:cNvPr id="8"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2"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1"/>
          <p:cNvCxnSpPr>
            <a:cxnSpLocks/>
            <a:stCxn id="10"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2"/>
          <p:cNvCxnSpPr>
            <a:cxnSpLocks/>
            <a:endCxn id="9"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4"/>
          <p:cNvCxnSpPr>
            <a:cxnSpLocks/>
            <a:endCxn id="10"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5"/>
          <p:cNvCxnSpPr>
            <a:cxnSpLocks/>
            <a:endCxn id="8"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8"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9"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3"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4" name="Connecteur droit 73"/>
          <p:cNvCxnSpPr>
            <a:cxnSpLocks/>
            <a:endCxn id="25"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4"/>
          <p:cNvCxnSpPr>
            <a:cxnSpLocks/>
            <a:stCxn id="23" idx="7"/>
            <a:endCxn id="25"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5"/>
          <p:cNvCxnSpPr>
            <a:cxnSpLocks/>
            <a:stCxn id="23" idx="6"/>
            <a:endCxn id="22"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7"/>
          <p:cNvCxnSpPr>
            <a:cxnSpLocks/>
            <a:stCxn id="21" idx="6"/>
            <a:endCxn id="23"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0" name="Connecteur droit 78"/>
          <p:cNvCxnSpPr>
            <a:cxnSpLocks/>
            <a:endCxn id="20"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5"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1" name="Connecteur droit 88"/>
          <p:cNvCxnSpPr>
            <a:cxnSpLocks/>
            <a:endCxn id="19"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1"/>
          <p:cNvCxnSpPr>
            <a:cxnSpLocks/>
            <a:stCxn id="22" idx="7"/>
            <a:endCxn id="25"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3" name="Connecteur droit 98"/>
          <p:cNvCxnSpPr>
            <a:cxnSpLocks/>
            <a:stCxn id="8"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4"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5" name="Connecteur droit 102"/>
          <p:cNvCxnSpPr>
            <a:cxnSpLocks/>
            <a:endCxn id="21"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6" name="Connecteur droit 104"/>
          <p:cNvCxnSpPr>
            <a:cxnSpLocks/>
            <a:endCxn id="20"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41" name="Image 2"/>
          <p:cNvPicPr>
            <a:picLocks noChangeAspect="1"/>
          </p:cNvPicPr>
          <p:nvPr/>
        </p:nvPicPr>
        <p:blipFill>
          <a:blip r:embed="rId2"/>
          <a:stretch/>
        </p:blipFill>
        <p:spPr bwMode="auto">
          <a:xfrm>
            <a:off x="10080881" y="899829"/>
            <a:ext cx="1614488" cy="1229363"/>
          </a:xfrm>
          <a:prstGeom prst="rect">
            <a:avLst/>
          </a:prstGeom>
        </p:spPr>
      </p:pic>
      <p:sp>
        <p:nvSpPr>
          <p:cNvPr id="38" name="Rectangle 37">
            <a:extLst>
              <a:ext uri="{FF2B5EF4-FFF2-40B4-BE49-F238E27FC236}">
                <a16:creationId xmlns:a16="http://schemas.microsoft.com/office/drawing/2014/main" id="{65A496FA-A070-4AE6-B3E2-61A820786818}"/>
              </a:ext>
            </a:extLst>
          </p:cNvPr>
          <p:cNvSpPr/>
          <p:nvPr/>
        </p:nvSpPr>
        <p:spPr bwMode="auto">
          <a:xfrm>
            <a:off x="989610" y="2208761"/>
            <a:ext cx="9987806" cy="1815882"/>
          </a:xfrm>
          <a:prstGeom prst="rect">
            <a:avLst/>
          </a:prstGeom>
        </p:spPr>
        <p:txBody>
          <a:bodyPr wrap="square">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ctr"/>
            <a:r>
              <a:rPr lang="fr-FR" sz="2800" dirty="0"/>
              <a:t>Ce document n'est pas une revue systématique de la littérature, </a:t>
            </a:r>
          </a:p>
          <a:p>
            <a:pPr algn="ctr"/>
            <a:r>
              <a:rPr lang="fr-FR" sz="2800" dirty="0"/>
              <a:t>il ne se prétend donc pas exhaustif.</a:t>
            </a:r>
          </a:p>
          <a:p>
            <a:pPr algn="ctr"/>
            <a:endParaRPr lang="fr-FR" sz="2800" dirty="0"/>
          </a:p>
          <a:p>
            <a:pPr algn="ctr"/>
            <a:r>
              <a:rPr lang="fr-FR" sz="2800" i="1" dirty="0"/>
              <a:t>Ce document ne tient pas compte des utilisations hors AMM.</a:t>
            </a:r>
          </a:p>
        </p:txBody>
      </p:sp>
      <p:sp>
        <p:nvSpPr>
          <p:cNvPr id="39" name="Rectangle 38">
            <a:extLst>
              <a:ext uri="{FF2B5EF4-FFF2-40B4-BE49-F238E27FC236}">
                <a16:creationId xmlns:a16="http://schemas.microsoft.com/office/drawing/2014/main" id="{92C28C51-6959-4068-B35B-A17C32818A70}"/>
              </a:ext>
            </a:extLst>
          </p:cNvPr>
          <p:cNvSpPr/>
          <p:nvPr/>
        </p:nvSpPr>
        <p:spPr bwMode="auto">
          <a:xfrm>
            <a:off x="1738438" y="4374888"/>
            <a:ext cx="8715123" cy="1415772"/>
          </a:xfrm>
          <a:prstGeom prst="rect">
            <a:avLst/>
          </a:prstGeom>
        </p:spPr>
        <p:txBody>
          <a:bodyPr wrap="square">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just"/>
            <a:r>
              <a:rPr lang="fr-FR" i="1" dirty="0"/>
              <a:t>A noter que le SMR d’un médicament est mesuré à un instant donné et peut donc évoluer dans le temps (nouvelles données sur le médicament, commercialisation de nouveaux médicaments plus efficaces et/ou mieux tolérés, etc.).</a:t>
            </a:r>
          </a:p>
          <a:p>
            <a:pPr algn="just"/>
            <a:endParaRPr lang="fr-FR" i="1" dirty="0"/>
          </a:p>
          <a:p>
            <a:pPr algn="just"/>
            <a:endParaRPr lang="fr-FR" sz="1400" i="1" dirty="0"/>
          </a:p>
        </p:txBody>
      </p:sp>
    </p:spTree>
    <p:extLst>
      <p:ext uri="{BB962C8B-B14F-4D97-AF65-F5344CB8AC3E}">
        <p14:creationId xmlns:p14="http://schemas.microsoft.com/office/powerpoint/2010/main" val="95708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GUAIAZULENE/DIMETICONE</a:t>
            </a:r>
          </a:p>
          <a:p>
            <a:r>
              <a:rPr lang="fr-FR" b="1" dirty="0" err="1"/>
              <a:t>Pepsane</a:t>
            </a:r>
            <a:r>
              <a:rPr lang="fr-FR" b="1" dirty="0"/>
              <a:t>®</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20</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600994" y="1918879"/>
            <a:ext cx="11134411" cy="1061829"/>
          </a:xfrm>
          <a:prstGeom prst="rect">
            <a:avLst/>
          </a:prstGeom>
          <a:noFill/>
        </p:spPr>
        <p:txBody>
          <a:bodyPr wrap="square" rtlCol="0">
            <a:spAutoFit/>
          </a:bodyPr>
          <a:lstStyle/>
          <a:p>
            <a:pPr algn="just"/>
            <a:r>
              <a:rPr lang="fr-FR" sz="1600" dirty="0"/>
              <a:t>Pour la dyspepsie, si la recherche de la bactérie Helicobacter pylori est négative, un traitement par IPP à simple dose pendant 4 à 8 semaines est en général prescrit. D’autres médicaments peuvent être proposés pour soulager les symptômes : par exemple, la </a:t>
            </a:r>
            <a:r>
              <a:rPr lang="fr-FR" sz="1600" dirty="0" err="1"/>
              <a:t>siméticone</a:t>
            </a:r>
            <a:r>
              <a:rPr lang="fr-FR" sz="1600" dirty="0"/>
              <a:t> pour diminuer la tension gazeuse dans l’estomac.</a:t>
            </a:r>
          </a:p>
          <a:p>
            <a:pPr marL="285750" indent="-285750" algn="just">
              <a:buFont typeface="Arial" panose="020B0604020202020204" pitchFamily="34" charset="0"/>
              <a:buChar char="•"/>
            </a:pPr>
            <a:endParaRPr lang="fr-FR" sz="1500" dirty="0"/>
          </a:p>
        </p:txBody>
      </p:sp>
      <p:sp>
        <p:nvSpPr>
          <p:cNvPr id="36" name="ZoneTexte 35">
            <a:extLst>
              <a:ext uri="{FF2B5EF4-FFF2-40B4-BE49-F238E27FC236}">
                <a16:creationId xmlns:a16="http://schemas.microsoft.com/office/drawing/2014/main" id="{180D37F3-BB0D-4DCB-AAB2-FFFB0BC6CB9E}"/>
              </a:ext>
            </a:extLst>
          </p:cNvPr>
          <p:cNvSpPr txBox="1"/>
          <p:nvPr/>
        </p:nvSpPr>
        <p:spPr bwMode="auto">
          <a:xfrm>
            <a:off x="600994" y="1549547"/>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38" name="Image 37">
            <a:extLst>
              <a:ext uri="{FF2B5EF4-FFF2-40B4-BE49-F238E27FC236}">
                <a16:creationId xmlns:a16="http://schemas.microsoft.com/office/drawing/2014/main" id="{5F7380C3-C0E6-4182-8E51-83518DF1369B}"/>
              </a:ext>
            </a:extLst>
          </p:cNvPr>
          <p:cNvPicPr>
            <a:picLocks noChangeAspect="1"/>
          </p:cNvPicPr>
          <p:nvPr/>
        </p:nvPicPr>
        <p:blipFill>
          <a:blip r:embed="rId4"/>
          <a:stretch>
            <a:fillRect/>
          </a:stretch>
        </p:blipFill>
        <p:spPr bwMode="auto">
          <a:xfrm>
            <a:off x="96938" y="1378533"/>
            <a:ext cx="432047" cy="684362"/>
          </a:xfrm>
          <a:prstGeom prst="rect">
            <a:avLst/>
          </a:prstGeom>
        </p:spPr>
      </p:pic>
      <p:sp>
        <p:nvSpPr>
          <p:cNvPr id="39" name="ZoneTexte 38">
            <a:extLst>
              <a:ext uri="{FF2B5EF4-FFF2-40B4-BE49-F238E27FC236}">
                <a16:creationId xmlns:a16="http://schemas.microsoft.com/office/drawing/2014/main" id="{8D7EF688-42BF-41FC-9A71-5D314B72E6A5}"/>
              </a:ext>
            </a:extLst>
          </p:cNvPr>
          <p:cNvSpPr txBox="1"/>
          <p:nvPr/>
        </p:nvSpPr>
        <p:spPr bwMode="auto">
          <a:xfrm>
            <a:off x="909696" y="5282835"/>
            <a:ext cx="3406237" cy="369332"/>
          </a:xfrm>
          <a:prstGeom prst="rect">
            <a:avLst/>
          </a:prstGeom>
          <a:noFill/>
        </p:spPr>
        <p:txBody>
          <a:bodyPr wrap="square" rtlCol="0">
            <a:spAutoFit/>
          </a:bodyPr>
          <a:lstStyle/>
          <a:p>
            <a:r>
              <a:rPr lang="fr-FR" b="1" dirty="0">
                <a:solidFill>
                  <a:srgbClr val="000099"/>
                </a:solidFill>
              </a:rPr>
              <a:t>Sources utiles : </a:t>
            </a:r>
          </a:p>
        </p:txBody>
      </p:sp>
      <p:pic>
        <p:nvPicPr>
          <p:cNvPr id="40" name="Image 39">
            <a:extLst>
              <a:ext uri="{FF2B5EF4-FFF2-40B4-BE49-F238E27FC236}">
                <a16:creationId xmlns:a16="http://schemas.microsoft.com/office/drawing/2014/main" id="{FBE31C41-269E-4905-A9AB-A37BCCA5B946}"/>
              </a:ext>
            </a:extLst>
          </p:cNvPr>
          <p:cNvPicPr>
            <a:picLocks noChangeAspect="1"/>
          </p:cNvPicPr>
          <p:nvPr/>
        </p:nvPicPr>
        <p:blipFill>
          <a:blip r:embed="rId5"/>
          <a:stretch>
            <a:fillRect/>
          </a:stretch>
        </p:blipFill>
        <p:spPr bwMode="auto">
          <a:xfrm>
            <a:off x="204336" y="5233149"/>
            <a:ext cx="784595" cy="458203"/>
          </a:xfrm>
          <a:prstGeom prst="rect">
            <a:avLst/>
          </a:prstGeom>
        </p:spPr>
      </p:pic>
      <p:sp>
        <p:nvSpPr>
          <p:cNvPr id="3" name="Rectangle 2">
            <a:extLst>
              <a:ext uri="{FF2B5EF4-FFF2-40B4-BE49-F238E27FC236}">
                <a16:creationId xmlns:a16="http://schemas.microsoft.com/office/drawing/2014/main" id="{13C8848F-30BE-47BF-B71F-F24D699D215C}"/>
              </a:ext>
            </a:extLst>
          </p:cNvPr>
          <p:cNvSpPr/>
          <p:nvPr/>
        </p:nvSpPr>
        <p:spPr>
          <a:xfrm>
            <a:off x="564616" y="2903685"/>
            <a:ext cx="11071746" cy="1323439"/>
          </a:xfrm>
          <a:prstGeom prst="rect">
            <a:avLst/>
          </a:prstGeom>
        </p:spPr>
        <p:txBody>
          <a:bodyPr wrap="square">
            <a:spAutoFit/>
          </a:bodyPr>
          <a:lstStyle/>
          <a:p>
            <a:pPr algn="just"/>
            <a:r>
              <a:rPr lang="fr-FR" sz="1600" dirty="0"/>
              <a:t>Parmi les spécialités contenant de la </a:t>
            </a:r>
            <a:r>
              <a:rPr lang="fr-FR" sz="1600" b="1" dirty="0" err="1"/>
              <a:t>siméticone</a:t>
            </a:r>
            <a:r>
              <a:rPr lang="fr-FR" sz="1600" dirty="0"/>
              <a:t>, le </a:t>
            </a:r>
            <a:r>
              <a:rPr lang="fr-FR" sz="1600" b="1" dirty="0" err="1"/>
              <a:t>Meteospasmyl</a:t>
            </a:r>
            <a:r>
              <a:rPr lang="fr-FR" sz="1600" b="1" dirty="0"/>
              <a:t>®</a:t>
            </a:r>
            <a:r>
              <a:rPr lang="fr-FR" sz="1600" dirty="0"/>
              <a:t> (Traitement symptomatique des manifestations fonctionnelles intestinales notamment avec météorisme)et le </a:t>
            </a:r>
            <a:r>
              <a:rPr lang="fr-FR" sz="1600" b="1" dirty="0" err="1"/>
              <a:t>Meteoxane</a:t>
            </a:r>
            <a:r>
              <a:rPr lang="fr-FR" sz="1600" b="1" dirty="0"/>
              <a:t>®</a:t>
            </a:r>
            <a:r>
              <a:rPr lang="fr-FR" sz="1600" dirty="0"/>
              <a:t> (Traitement d’appoint des manifestations fonctionnelles intestinales notamment avec météorisme et diarrhée) ont un SMR faible. Le </a:t>
            </a:r>
            <a:r>
              <a:rPr lang="fr-FR" sz="1600" b="1" dirty="0" err="1"/>
              <a:t>Carbosymag</a:t>
            </a:r>
            <a:r>
              <a:rPr lang="fr-FR" sz="1600" b="1" dirty="0"/>
              <a:t>®</a:t>
            </a:r>
            <a:r>
              <a:rPr lang="fr-FR" sz="1600" dirty="0"/>
              <a:t> (Traitement symptomatique des brûlures épigastriques associées au météorisme) a un SMR faible également. </a:t>
            </a:r>
          </a:p>
          <a:p>
            <a:r>
              <a:rPr lang="fr-FR" sz="1600" dirty="0"/>
              <a:t>En revanche, le </a:t>
            </a:r>
            <a:r>
              <a:rPr lang="fr-FR" sz="1600" b="1" dirty="0" err="1"/>
              <a:t>Carbosylane</a:t>
            </a:r>
            <a:r>
              <a:rPr lang="fr-FR" sz="1600" dirty="0"/>
              <a:t> (traitement symptomatique des états dyspeptiques et du météorisme) a un SMR insuffisant.</a:t>
            </a:r>
          </a:p>
        </p:txBody>
      </p:sp>
      <p:sp>
        <p:nvSpPr>
          <p:cNvPr id="41" name="Rectangle 40">
            <a:extLst>
              <a:ext uri="{FF2B5EF4-FFF2-40B4-BE49-F238E27FC236}">
                <a16:creationId xmlns:a16="http://schemas.microsoft.com/office/drawing/2014/main" id="{753E03EF-2761-4431-98F2-86A140AD8A6D}"/>
              </a:ext>
            </a:extLst>
          </p:cNvPr>
          <p:cNvSpPr/>
          <p:nvPr/>
        </p:nvSpPr>
        <p:spPr>
          <a:xfrm>
            <a:off x="1684746" y="5310190"/>
            <a:ext cx="7952357" cy="338554"/>
          </a:xfrm>
          <a:prstGeom prst="rect">
            <a:avLst/>
          </a:prstGeom>
        </p:spPr>
        <p:txBody>
          <a:bodyPr wrap="square">
            <a:spAutoFit/>
          </a:bodyPr>
          <a:lstStyle/>
          <a:p>
            <a:pPr marL="719138"/>
            <a:r>
              <a:rPr lang="fr-FR" sz="1600" dirty="0">
                <a:hlinkClick r:id="rId6"/>
              </a:rPr>
              <a:t>« Traitement de la mauvaise digestion-dyspepsie »</a:t>
            </a:r>
            <a:r>
              <a:rPr lang="fr-FR" sz="1600" dirty="0"/>
              <a:t> , AMELI, Janvier 2023</a:t>
            </a:r>
          </a:p>
        </p:txBody>
      </p:sp>
      <p:pic>
        <p:nvPicPr>
          <p:cNvPr id="42" name="Image 41">
            <a:hlinkClick r:id="rId7" action="ppaction://hlinksldjump"/>
            <a:extLst>
              <a:ext uri="{FF2B5EF4-FFF2-40B4-BE49-F238E27FC236}">
                <a16:creationId xmlns:a16="http://schemas.microsoft.com/office/drawing/2014/main" id="{95F7D6C7-ADB1-48F8-BC70-6242B2139B39}"/>
              </a:ext>
            </a:extLst>
          </p:cNvPr>
          <p:cNvPicPr>
            <a:picLocks noChangeAspect="1"/>
          </p:cNvPicPr>
          <p:nvPr/>
        </p:nvPicPr>
        <p:blipFill>
          <a:blip r:embed="rId8"/>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446041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SUCRALFATE</a:t>
            </a:r>
          </a:p>
          <a:p>
            <a:r>
              <a:rPr lang="fr-FR" b="1" dirty="0" err="1"/>
              <a:t>Keal</a:t>
            </a:r>
            <a:r>
              <a:rPr lang="fr-FR" b="1" dirty="0"/>
              <a:t>® 1 et 2 g, </a:t>
            </a:r>
            <a:r>
              <a:rPr lang="fr-FR" b="1" dirty="0" err="1"/>
              <a:t>Ulcar</a:t>
            </a:r>
            <a:r>
              <a:rPr lang="fr-FR" b="1" dirty="0"/>
              <a:t>® 1 g</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21</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38" name="ZoneTexte 37">
            <a:extLst>
              <a:ext uri="{FF2B5EF4-FFF2-40B4-BE49-F238E27FC236}">
                <a16:creationId xmlns:a16="http://schemas.microsoft.com/office/drawing/2014/main" id="{E89E1058-9250-43B9-B595-52D7DB602D18}"/>
              </a:ext>
            </a:extLst>
          </p:cNvPr>
          <p:cNvSpPr txBox="1"/>
          <p:nvPr/>
        </p:nvSpPr>
        <p:spPr bwMode="auto">
          <a:xfrm>
            <a:off x="599648" y="1387837"/>
            <a:ext cx="8593415" cy="830997"/>
          </a:xfrm>
          <a:prstGeom prst="rect">
            <a:avLst/>
          </a:prstGeom>
          <a:noFill/>
          <a:ln w="19050">
            <a:solidFill>
              <a:srgbClr val="FF00FF"/>
            </a:solidFill>
          </a:ln>
        </p:spPr>
        <p:txBody>
          <a:bodyPr wrap="square" rtlCol="0">
            <a:spAutoFit/>
          </a:bodyPr>
          <a:lstStyle>
            <a:defPPr>
              <a:defRPr lang="fr-FR"/>
            </a:defPPr>
            <a:lvl1pPr algn="just">
              <a:defRPr sz="1600"/>
            </a:lvl1pPr>
          </a:lstStyle>
          <a:p>
            <a:r>
              <a:rPr lang="fr-FR" dirty="0"/>
              <a:t>Ulcères gastriques et duodénaux évolutifs</a:t>
            </a:r>
          </a:p>
          <a:p>
            <a:r>
              <a:rPr lang="fr-FR" dirty="0"/>
              <a:t>Traitement d'entretien des ulcères duodénaux chez les patients non infectés par Helicobacter pylori ou chez qui l'éradication n'a pas été possible</a:t>
            </a:r>
          </a:p>
        </p:txBody>
      </p:sp>
      <p:sp>
        <p:nvSpPr>
          <p:cNvPr id="39" name="ZoneTexte 38">
            <a:extLst>
              <a:ext uri="{FF2B5EF4-FFF2-40B4-BE49-F238E27FC236}">
                <a16:creationId xmlns:a16="http://schemas.microsoft.com/office/drawing/2014/main" id="{73C4BFC3-500A-4026-B596-B3C6F540FD0B}"/>
              </a:ext>
            </a:extLst>
          </p:cNvPr>
          <p:cNvSpPr txBox="1"/>
          <p:nvPr/>
        </p:nvSpPr>
        <p:spPr bwMode="auto">
          <a:xfrm>
            <a:off x="599648" y="2479664"/>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A991DD72-0D62-4E2F-A4E5-52EAE09EC6E5}"/>
              </a:ext>
            </a:extLst>
          </p:cNvPr>
          <p:cNvPicPr>
            <a:picLocks noChangeAspect="1"/>
          </p:cNvPicPr>
          <p:nvPr/>
        </p:nvPicPr>
        <p:blipFill>
          <a:blip r:embed="rId4"/>
          <a:stretch>
            <a:fillRect/>
          </a:stretch>
        </p:blipFill>
        <p:spPr bwMode="auto">
          <a:xfrm>
            <a:off x="70692" y="2395488"/>
            <a:ext cx="528956" cy="596852"/>
          </a:xfrm>
          <a:prstGeom prst="rect">
            <a:avLst/>
          </a:prstGeom>
        </p:spPr>
      </p:pic>
      <p:sp>
        <p:nvSpPr>
          <p:cNvPr id="41" name="Rectangle 40">
            <a:extLst>
              <a:ext uri="{FF2B5EF4-FFF2-40B4-BE49-F238E27FC236}">
                <a16:creationId xmlns:a16="http://schemas.microsoft.com/office/drawing/2014/main" id="{87CCDA44-E8BB-4C30-8951-40446A41B002}"/>
              </a:ext>
            </a:extLst>
          </p:cNvPr>
          <p:cNvSpPr/>
          <p:nvPr/>
        </p:nvSpPr>
        <p:spPr bwMode="auto">
          <a:xfrm>
            <a:off x="982980" y="870863"/>
            <a:ext cx="8868856" cy="584775"/>
          </a:xfrm>
          <a:prstGeom prst="rect">
            <a:avLst/>
          </a:prstGeom>
        </p:spPr>
        <p:txBody>
          <a:bodyPr wrap="square">
            <a:spAutoFit/>
          </a:bodyPr>
          <a:lstStyle/>
          <a:p>
            <a:pPr algn="ct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A02BX02,  Médicaments pour l’ulcère peptique et le reflux gastro-œsophagien (RGO) </a:t>
            </a:r>
          </a:p>
          <a:p>
            <a:pPr algn="ctr"/>
            <a:endParaRPr lang="fr-FR" sz="1600" dirty="0">
              <a:effectLst>
                <a:outerShdw blurRad="38100" dist="38100" dir="2700000" algn="tl">
                  <a:srgbClr val="000000">
                    <a:alpha val="43137"/>
                  </a:srgbClr>
                </a:outerShdw>
              </a:effectLst>
            </a:endParaRPr>
          </a:p>
        </p:txBody>
      </p:sp>
      <p:sp>
        <p:nvSpPr>
          <p:cNvPr id="42" name="ZoneTexte 35">
            <a:extLst>
              <a:ext uri="{FF2B5EF4-FFF2-40B4-BE49-F238E27FC236}">
                <a16:creationId xmlns:a16="http://schemas.microsoft.com/office/drawing/2014/main" id="{7B32B793-0AA4-4FD0-89BB-757940ABC8FF}"/>
              </a:ext>
            </a:extLst>
          </p:cNvPr>
          <p:cNvSpPr txBox="1"/>
          <p:nvPr/>
        </p:nvSpPr>
        <p:spPr bwMode="auto">
          <a:xfrm>
            <a:off x="620243" y="2963113"/>
            <a:ext cx="11308047" cy="2539157"/>
          </a:xfrm>
          <a:prstGeom prst="rect">
            <a:avLst/>
          </a:prstGeom>
          <a:noFill/>
        </p:spPr>
        <p:txBody>
          <a:bodyPr wrap="square" rtlCol="0">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just"/>
            <a:r>
              <a:rPr lang="fr-FR" sz="1600" b="1" dirty="0">
                <a:hlinkClick r:id="rId5"/>
              </a:rPr>
              <a:t>Avis CT HAS (19/10/2016)</a:t>
            </a:r>
            <a:r>
              <a:rPr lang="fr-FR" sz="1600" b="1" dirty="0"/>
              <a:t> </a:t>
            </a:r>
            <a:r>
              <a:rPr lang="fr-FR" sz="1600" b="1" dirty="0">
                <a:hlinkClick r:id="rId6"/>
              </a:rPr>
              <a:t>et (23/09/2015)</a:t>
            </a:r>
            <a:endParaRPr lang="fr-FR" sz="1600" b="1" dirty="0"/>
          </a:p>
          <a:p>
            <a:pPr algn="just"/>
            <a:r>
              <a:rPr lang="fr-FR" sz="1600" dirty="0"/>
              <a:t>Le sucralfate est un pansement gastrique, il n’a pas d’action antisécrétoire ni antiacide. Son rapport efficacité/effets indésirables est faible dans le traitement des ulcères gastroduodénaux évolutifs.</a:t>
            </a:r>
          </a:p>
          <a:p>
            <a:pPr algn="just"/>
            <a:r>
              <a:rPr lang="fr-FR" sz="1600" dirty="0"/>
              <a:t>Sa place dans la stratégie thérapeutique est devenue marginale du fait de l’existence d’alternatives médicamenteuses plus efficaces dans les indications de l’AMM.</a:t>
            </a:r>
          </a:p>
          <a:p>
            <a:pPr algn="just"/>
            <a:endParaRPr lang="fr-FR" sz="1600" dirty="0"/>
          </a:p>
          <a:p>
            <a:pPr algn="just"/>
            <a:r>
              <a:rPr lang="fr-FR" sz="1600" i="1" dirty="0"/>
              <a:t>NB: Dans le traitement d'entretien des ulcères duodénaux chez les patients non infectés par Helicobacter pylori ou chez qui l'éradication n'a pas été possible, il n’y a pas de donnée clinique nouvelle permettant de réévaluer son service médical rendu (actuellement insuffisant).</a:t>
            </a:r>
          </a:p>
          <a:p>
            <a:pPr algn="just"/>
            <a:endParaRPr lang="fr-FR" sz="1500" i="1" dirty="0"/>
          </a:p>
        </p:txBody>
      </p:sp>
      <p:pic>
        <p:nvPicPr>
          <p:cNvPr id="43" name="Image 42">
            <a:hlinkClick r:id="rId7" action="ppaction://hlinksldjump"/>
            <a:extLst>
              <a:ext uri="{FF2B5EF4-FFF2-40B4-BE49-F238E27FC236}">
                <a16:creationId xmlns:a16="http://schemas.microsoft.com/office/drawing/2014/main" id="{638B0D5A-5E5D-4341-A190-CFCC54A48370}"/>
              </a:ext>
            </a:extLst>
          </p:cNvPr>
          <p:cNvPicPr>
            <a:picLocks noChangeAspect="1"/>
          </p:cNvPicPr>
          <p:nvPr/>
        </p:nvPicPr>
        <p:blipFill>
          <a:blip r:embed="rId8"/>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4291296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SUCRALFATE</a:t>
            </a:r>
          </a:p>
          <a:p>
            <a:r>
              <a:rPr lang="fr-FR" b="1" dirty="0" err="1"/>
              <a:t>Keal</a:t>
            </a:r>
            <a:r>
              <a:rPr lang="fr-FR" b="1" dirty="0"/>
              <a:t>® 1 et 2 g, </a:t>
            </a:r>
            <a:r>
              <a:rPr lang="fr-FR" b="1" dirty="0" err="1"/>
              <a:t>Ulcar</a:t>
            </a:r>
            <a:r>
              <a:rPr lang="fr-FR" b="1" dirty="0"/>
              <a:t>® 1 g</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22</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41" name="ZoneTexte 40">
            <a:extLst>
              <a:ext uri="{FF2B5EF4-FFF2-40B4-BE49-F238E27FC236}">
                <a16:creationId xmlns:a16="http://schemas.microsoft.com/office/drawing/2014/main" id="{12B11084-8F3F-4E8A-AFF1-EA4AE34A5C57}"/>
              </a:ext>
            </a:extLst>
          </p:cNvPr>
          <p:cNvSpPr txBox="1"/>
          <p:nvPr/>
        </p:nvSpPr>
        <p:spPr bwMode="auto">
          <a:xfrm>
            <a:off x="700273" y="1265417"/>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42" name="Image 41">
            <a:extLst>
              <a:ext uri="{FF2B5EF4-FFF2-40B4-BE49-F238E27FC236}">
                <a16:creationId xmlns:a16="http://schemas.microsoft.com/office/drawing/2014/main" id="{19F71EFC-4941-40F6-A026-1BB63DB25012}"/>
              </a:ext>
            </a:extLst>
          </p:cNvPr>
          <p:cNvPicPr>
            <a:picLocks noChangeAspect="1"/>
          </p:cNvPicPr>
          <p:nvPr/>
        </p:nvPicPr>
        <p:blipFill>
          <a:blip r:embed="rId4"/>
          <a:stretch>
            <a:fillRect/>
          </a:stretch>
        </p:blipFill>
        <p:spPr bwMode="auto">
          <a:xfrm>
            <a:off x="323814" y="1103753"/>
            <a:ext cx="432047" cy="684362"/>
          </a:xfrm>
          <a:prstGeom prst="rect">
            <a:avLst/>
          </a:prstGeom>
        </p:spPr>
      </p:pic>
      <p:sp>
        <p:nvSpPr>
          <p:cNvPr id="3" name="Rectangle 2">
            <a:extLst>
              <a:ext uri="{FF2B5EF4-FFF2-40B4-BE49-F238E27FC236}">
                <a16:creationId xmlns:a16="http://schemas.microsoft.com/office/drawing/2014/main" id="{0E3A61B2-2B9A-4B14-A2D0-C028DD67DF87}"/>
              </a:ext>
            </a:extLst>
          </p:cNvPr>
          <p:cNvSpPr/>
          <p:nvPr/>
        </p:nvSpPr>
        <p:spPr>
          <a:xfrm>
            <a:off x="2227148" y="5622407"/>
            <a:ext cx="5950694" cy="338554"/>
          </a:xfrm>
          <a:prstGeom prst="rect">
            <a:avLst/>
          </a:prstGeom>
        </p:spPr>
        <p:txBody>
          <a:bodyPr wrap="square">
            <a:spAutoFit/>
          </a:bodyPr>
          <a:lstStyle/>
          <a:p>
            <a:pPr algn="just"/>
            <a:r>
              <a:rPr lang="fr-FR" sz="1600" u="sng" kern="1200" dirty="0">
                <a:hlinkClick r:id="rId5"/>
              </a:rPr>
              <a:t>Ulcères de l’estomac et du duodénum, SNFGE</a:t>
            </a:r>
            <a:endParaRPr lang="fr-FR" sz="1600" kern="1200" dirty="0"/>
          </a:p>
        </p:txBody>
      </p:sp>
      <p:sp>
        <p:nvSpPr>
          <p:cNvPr id="44" name="ZoneTexte 43">
            <a:extLst>
              <a:ext uri="{FF2B5EF4-FFF2-40B4-BE49-F238E27FC236}">
                <a16:creationId xmlns:a16="http://schemas.microsoft.com/office/drawing/2014/main" id="{78C1CD21-7E55-43FB-8860-330B1195F9CF}"/>
              </a:ext>
            </a:extLst>
          </p:cNvPr>
          <p:cNvSpPr txBox="1"/>
          <p:nvPr/>
        </p:nvSpPr>
        <p:spPr bwMode="auto">
          <a:xfrm>
            <a:off x="707188" y="5614454"/>
            <a:ext cx="3406237" cy="369332"/>
          </a:xfrm>
          <a:prstGeom prst="rect">
            <a:avLst/>
          </a:prstGeom>
          <a:noFill/>
        </p:spPr>
        <p:txBody>
          <a:bodyPr wrap="square" rtlCol="0">
            <a:spAutoFit/>
          </a:bodyPr>
          <a:lstStyle/>
          <a:p>
            <a:r>
              <a:rPr lang="fr-FR" b="1" dirty="0">
                <a:solidFill>
                  <a:srgbClr val="000099"/>
                </a:solidFill>
              </a:rPr>
              <a:t>Sources utiles : </a:t>
            </a:r>
          </a:p>
        </p:txBody>
      </p:sp>
      <p:pic>
        <p:nvPicPr>
          <p:cNvPr id="45" name="Image 44">
            <a:extLst>
              <a:ext uri="{FF2B5EF4-FFF2-40B4-BE49-F238E27FC236}">
                <a16:creationId xmlns:a16="http://schemas.microsoft.com/office/drawing/2014/main" id="{8674AA90-9C52-475E-AA89-32695009F610}"/>
              </a:ext>
            </a:extLst>
          </p:cNvPr>
          <p:cNvPicPr>
            <a:picLocks noChangeAspect="1"/>
          </p:cNvPicPr>
          <p:nvPr/>
        </p:nvPicPr>
        <p:blipFill>
          <a:blip r:embed="rId6"/>
          <a:stretch>
            <a:fillRect/>
          </a:stretch>
        </p:blipFill>
        <p:spPr bwMode="auto">
          <a:xfrm>
            <a:off x="0" y="5597451"/>
            <a:ext cx="784595" cy="458203"/>
          </a:xfrm>
          <a:prstGeom prst="rect">
            <a:avLst/>
          </a:prstGeom>
        </p:spPr>
      </p:pic>
      <p:pic>
        <p:nvPicPr>
          <p:cNvPr id="43" name="Image 42">
            <a:hlinkClick r:id="rId7" action="ppaction://hlinksldjump"/>
            <a:extLst>
              <a:ext uri="{FF2B5EF4-FFF2-40B4-BE49-F238E27FC236}">
                <a16:creationId xmlns:a16="http://schemas.microsoft.com/office/drawing/2014/main" id="{F95E8193-7130-4FB1-8CBD-3BA0D6AE60D0}"/>
              </a:ext>
            </a:extLst>
          </p:cNvPr>
          <p:cNvPicPr>
            <a:picLocks noChangeAspect="1"/>
          </p:cNvPicPr>
          <p:nvPr/>
        </p:nvPicPr>
        <p:blipFill>
          <a:blip r:embed="rId8"/>
          <a:stretch>
            <a:fillRect/>
          </a:stretch>
        </p:blipFill>
        <p:spPr bwMode="auto">
          <a:xfrm>
            <a:off x="11480049" y="6083686"/>
            <a:ext cx="628651" cy="774314"/>
          </a:xfrm>
          <a:prstGeom prst="rect">
            <a:avLst/>
          </a:prstGeom>
        </p:spPr>
      </p:pic>
      <p:sp>
        <p:nvSpPr>
          <p:cNvPr id="46" name="ZoneTexte 45">
            <a:extLst>
              <a:ext uri="{FF2B5EF4-FFF2-40B4-BE49-F238E27FC236}">
                <a16:creationId xmlns:a16="http://schemas.microsoft.com/office/drawing/2014/main" id="{31A0F7C6-A3E3-4BD3-8EDC-671737680C6C}"/>
              </a:ext>
            </a:extLst>
          </p:cNvPr>
          <p:cNvSpPr txBox="1"/>
          <p:nvPr/>
        </p:nvSpPr>
        <p:spPr bwMode="auto">
          <a:xfrm>
            <a:off x="727547" y="2009091"/>
            <a:ext cx="10487128" cy="1938992"/>
          </a:xfrm>
          <a:prstGeom prst="rect">
            <a:avLst/>
          </a:prstGeom>
          <a:noFill/>
        </p:spPr>
        <p:txBody>
          <a:bodyPr wrap="square" rtlCol="0">
            <a:spAutoFit/>
          </a:bodyPr>
          <a:lstStyle/>
          <a:p>
            <a:pPr algn="just"/>
            <a:r>
              <a:rPr lang="fr-FR" sz="1600" dirty="0"/>
              <a:t>Il existe des alternatives médicamenteuses (IPP, antiH2 en alternative) dont le niveau de preuve est supérieur et qui sont recommandées en 1ère intention. </a:t>
            </a:r>
          </a:p>
          <a:p>
            <a:pPr algn="just"/>
            <a:r>
              <a:rPr lang="fr-FR" sz="1600" dirty="0"/>
              <a:t>Le traitement de référence associe l’antibiothérapie et un traitement </a:t>
            </a:r>
            <a:r>
              <a:rPr lang="fr-FR" sz="1600" dirty="0" err="1"/>
              <a:t>antisécrétoire</a:t>
            </a:r>
            <a:r>
              <a:rPr lang="fr-FR" sz="1600" dirty="0"/>
              <a:t> (IPP) en présence d’Helicobacter </a:t>
            </a:r>
            <a:r>
              <a:rPr lang="fr-FR" sz="1600" dirty="0" err="1"/>
              <a:t>pylori</a:t>
            </a:r>
            <a:r>
              <a:rPr lang="fr-FR" sz="1600" dirty="0"/>
              <a:t>. En l’absence d’</a:t>
            </a:r>
            <a:r>
              <a:rPr lang="fr-FR" sz="1600" i="1" dirty="0"/>
              <a:t>Helicobacter </a:t>
            </a:r>
            <a:r>
              <a:rPr lang="fr-FR" sz="1600" i="1" dirty="0" err="1"/>
              <a:t>pylori</a:t>
            </a:r>
            <a:r>
              <a:rPr lang="fr-FR" sz="1600" dirty="0"/>
              <a:t>, un traitement </a:t>
            </a:r>
            <a:r>
              <a:rPr lang="fr-FR" sz="1600" dirty="0" err="1"/>
              <a:t>antisécrétoire</a:t>
            </a:r>
            <a:r>
              <a:rPr lang="fr-FR" sz="1600" dirty="0"/>
              <a:t>  (IPP) est recommandé, au long cours si nécessaire.</a:t>
            </a:r>
          </a:p>
          <a:p>
            <a:pPr algn="just"/>
            <a:endParaRPr lang="fr-FR" sz="800" dirty="0"/>
          </a:p>
          <a:p>
            <a:pPr algn="just"/>
            <a:r>
              <a:rPr lang="fr-FR" sz="1600" i="1" dirty="0"/>
              <a:t>NB: il conviendra aussi d’arrêter les médicaments </a:t>
            </a:r>
            <a:r>
              <a:rPr lang="fr-FR" sz="1600" i="1" dirty="0" err="1"/>
              <a:t>gastrotoxiques</a:t>
            </a:r>
            <a:r>
              <a:rPr lang="fr-FR" sz="1600" i="1" dirty="0"/>
              <a:t> (AINS, aspirine). </a:t>
            </a:r>
          </a:p>
          <a:p>
            <a:pPr algn="just"/>
            <a:endParaRPr lang="fr-FR" sz="1600" i="1" dirty="0"/>
          </a:p>
          <a:p>
            <a:pPr algn="just"/>
            <a:endParaRPr lang="fr-FR" sz="1600" i="1" dirty="0"/>
          </a:p>
        </p:txBody>
      </p:sp>
      <p:sp>
        <p:nvSpPr>
          <p:cNvPr id="47" name="Rectangle 46">
            <a:extLst>
              <a:ext uri="{FF2B5EF4-FFF2-40B4-BE49-F238E27FC236}">
                <a16:creationId xmlns:a16="http://schemas.microsoft.com/office/drawing/2014/main" id="{6475F042-ACD4-48B6-A11E-C338349E6F3F}"/>
              </a:ext>
            </a:extLst>
          </p:cNvPr>
          <p:cNvSpPr/>
          <p:nvPr/>
        </p:nvSpPr>
        <p:spPr bwMode="auto">
          <a:xfrm>
            <a:off x="727547" y="1765857"/>
            <a:ext cx="3302507" cy="338554"/>
          </a:xfrm>
          <a:prstGeom prst="rect">
            <a:avLst/>
          </a:prstGeom>
        </p:spPr>
        <p:txBody>
          <a:bodyPr wrap="none">
            <a:spAutoFit/>
          </a:bodyPr>
          <a:lstStyle/>
          <a:p>
            <a:pPr marL="285750" indent="-285750">
              <a:buFont typeface="Arial" panose="020B0604020202020204" pitchFamily="34" charset="0"/>
              <a:buChar char="•"/>
            </a:pPr>
            <a:r>
              <a:rPr lang="fr-FR" sz="1600" b="1" i="1" u="sng" dirty="0"/>
              <a:t>Ulcères gastriques et duodénaux </a:t>
            </a:r>
          </a:p>
        </p:txBody>
      </p:sp>
      <p:sp>
        <p:nvSpPr>
          <p:cNvPr id="48" name="Rectangle 47">
            <a:extLst>
              <a:ext uri="{FF2B5EF4-FFF2-40B4-BE49-F238E27FC236}">
                <a16:creationId xmlns:a16="http://schemas.microsoft.com/office/drawing/2014/main" id="{2BF2F736-923A-4584-8A17-31CA013C3805}"/>
              </a:ext>
            </a:extLst>
          </p:cNvPr>
          <p:cNvSpPr/>
          <p:nvPr/>
        </p:nvSpPr>
        <p:spPr bwMode="auto">
          <a:xfrm>
            <a:off x="727547" y="3631148"/>
            <a:ext cx="10321906" cy="584775"/>
          </a:xfrm>
          <a:prstGeom prst="rect">
            <a:avLst/>
          </a:prstGeom>
        </p:spPr>
        <p:txBody>
          <a:bodyPr wrap="square">
            <a:spAutoFit/>
          </a:bodyPr>
          <a:lstStyle/>
          <a:p>
            <a:pPr marL="285750" indent="-285750" algn="just">
              <a:buFont typeface="Arial" panose="020B0604020202020204" pitchFamily="34" charset="0"/>
              <a:buChar char="•"/>
            </a:pPr>
            <a:r>
              <a:rPr lang="fr-FR" sz="1600" b="1" i="1" u="sng" dirty="0"/>
              <a:t>Traitement d'entretien des ulcères duodénaux chez les patients non infectés par Helicobacter </a:t>
            </a:r>
            <a:r>
              <a:rPr lang="fr-FR" sz="1600" b="1" i="1" u="sng" dirty="0" err="1"/>
              <a:t>pylori</a:t>
            </a:r>
            <a:r>
              <a:rPr lang="fr-FR" sz="1600" b="1" i="1" u="sng" dirty="0"/>
              <a:t> ou chez qui l'éradication n'a pas été possible</a:t>
            </a:r>
          </a:p>
        </p:txBody>
      </p:sp>
      <p:sp>
        <p:nvSpPr>
          <p:cNvPr id="49" name="ZoneTexte 48">
            <a:extLst>
              <a:ext uri="{FF2B5EF4-FFF2-40B4-BE49-F238E27FC236}">
                <a16:creationId xmlns:a16="http://schemas.microsoft.com/office/drawing/2014/main" id="{FE52E9CF-77BD-48DF-8F82-FA478F34CA62}"/>
              </a:ext>
            </a:extLst>
          </p:cNvPr>
          <p:cNvSpPr txBox="1"/>
          <p:nvPr/>
        </p:nvSpPr>
        <p:spPr bwMode="auto">
          <a:xfrm>
            <a:off x="727547" y="4149801"/>
            <a:ext cx="10487128" cy="1077218"/>
          </a:xfrm>
          <a:prstGeom prst="rect">
            <a:avLst/>
          </a:prstGeom>
          <a:noFill/>
        </p:spPr>
        <p:txBody>
          <a:bodyPr wrap="square" rtlCol="0">
            <a:spAutoFit/>
          </a:bodyPr>
          <a:lstStyle/>
          <a:p>
            <a:pPr algn="just"/>
            <a:r>
              <a:rPr lang="fr-FR" sz="1600" dirty="0"/>
              <a:t>Dans l’état actuel de la stratégie thérapeutique, le traitement d’entretien ne se justifie plus en raison de l’efficacité quasi-constante des traitements (IPP notamment) et de la capacité de vérifier la guérison (par endoscopie) qui dispensent d’un traitement d’entretien. Cette situation est différente du traitement quotidien au long cours permettant de prévenir les récidives.</a:t>
            </a:r>
            <a:endParaRPr lang="fr-FR" sz="1600" i="1" dirty="0"/>
          </a:p>
        </p:txBody>
      </p:sp>
    </p:spTree>
    <p:extLst>
      <p:ext uri="{BB962C8B-B14F-4D97-AF65-F5344CB8AC3E}">
        <p14:creationId xmlns:p14="http://schemas.microsoft.com/office/powerpoint/2010/main" val="38897919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ORNITHINE</a:t>
            </a:r>
          </a:p>
          <a:p>
            <a:r>
              <a:rPr lang="fr-FR" b="1" dirty="0" err="1"/>
              <a:t>Cetornan</a:t>
            </a:r>
            <a:r>
              <a:rPr lang="fr-FR" b="1" dirty="0"/>
              <a:t>® 5 et 10 </a:t>
            </a:r>
            <a:r>
              <a:rPr lang="fr-FR" b="1" dirty="0" smtClean="0"/>
              <a:t>g</a:t>
            </a:r>
            <a:r>
              <a:rPr lang="fr-FR" b="1" dirty="0"/>
              <a:t>, et génériques</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23</a:t>
            </a:fld>
            <a:endParaRPr lang="fr-FR" dirty="0"/>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804042" y="4031491"/>
            <a:ext cx="11317266" cy="815608"/>
          </a:xfrm>
          <a:prstGeom prst="rect">
            <a:avLst/>
          </a:prstGeom>
          <a:noFill/>
        </p:spPr>
        <p:txBody>
          <a:bodyPr wrap="square" rtlCol="0">
            <a:spAutoFit/>
          </a:bodyPr>
          <a:lstStyle/>
          <a:p>
            <a:endParaRPr lang="fr-FR" sz="1600" i="1" dirty="0"/>
          </a:p>
          <a:p>
            <a:pPr algn="just"/>
            <a:endParaRPr lang="fr-FR" sz="1500" i="1" dirty="0"/>
          </a:p>
          <a:p>
            <a:pPr algn="just"/>
            <a:r>
              <a:rPr lang="fr-FR" sz="1600" dirty="0"/>
              <a:t>L'alternative est de mettre en place une alimentation enrichie.</a:t>
            </a:r>
          </a:p>
        </p:txBody>
      </p:sp>
      <p:sp>
        <p:nvSpPr>
          <p:cNvPr id="3" name="Rectangle 2">
            <a:extLst>
              <a:ext uri="{FF2B5EF4-FFF2-40B4-BE49-F238E27FC236}">
                <a16:creationId xmlns:a16="http://schemas.microsoft.com/office/drawing/2014/main" id="{13198BA4-2DBA-4A3F-AC82-C5F553A1BA6E}"/>
              </a:ext>
            </a:extLst>
          </p:cNvPr>
          <p:cNvSpPr/>
          <p:nvPr/>
        </p:nvSpPr>
        <p:spPr>
          <a:xfrm>
            <a:off x="59094" y="1351938"/>
            <a:ext cx="10388633" cy="830997"/>
          </a:xfrm>
          <a:prstGeom prst="rect">
            <a:avLst/>
          </a:prstGeom>
          <a:noFill/>
          <a:ln w="19050">
            <a:solidFill>
              <a:srgbClr val="FF00FF"/>
            </a:solidFill>
          </a:ln>
        </p:spPr>
        <p:txBody>
          <a:bodyPr wrap="square" rtlCol="0">
            <a:spAutoFit/>
          </a:bodyPr>
          <a:lstStyle/>
          <a:p>
            <a:pPr algn="just"/>
            <a:r>
              <a:rPr lang="fr-FR" sz="1600" dirty="0"/>
              <a:t>Adjuvant de la nutrition (naturelle ou artificielle) chez des sujets dénutris ou en situation d'hypercatabolisme.</a:t>
            </a:r>
          </a:p>
          <a:p>
            <a:pPr algn="just"/>
            <a:r>
              <a:rPr lang="fr-FR" sz="1600" i="1" dirty="0"/>
              <a:t>NB : la dénutrition est définie par la perte de poids d'au moins 3 kg au cours des 6 derniers mois, associée soit à un indice de masse corporelle (poids corporel/taille²) inférieur à 22, soit à une albuminémie inférieure à 36 g/l.</a:t>
            </a:r>
          </a:p>
        </p:txBody>
      </p:sp>
      <p:sp>
        <p:nvSpPr>
          <p:cNvPr id="36" name="Rectangle 35">
            <a:extLst>
              <a:ext uri="{FF2B5EF4-FFF2-40B4-BE49-F238E27FC236}">
                <a16:creationId xmlns:a16="http://schemas.microsoft.com/office/drawing/2014/main" id="{192D48CC-4A55-4A71-9284-4811E59B7E0D}"/>
              </a:ext>
            </a:extLst>
          </p:cNvPr>
          <p:cNvSpPr/>
          <p:nvPr/>
        </p:nvSpPr>
        <p:spPr>
          <a:xfrm>
            <a:off x="729850" y="2816200"/>
            <a:ext cx="11220276" cy="1077218"/>
          </a:xfrm>
          <a:prstGeom prst="rect">
            <a:avLst/>
          </a:prstGeom>
        </p:spPr>
        <p:txBody>
          <a:bodyPr wrap="square">
            <a:spAutoFit/>
          </a:bodyPr>
          <a:lstStyle/>
          <a:p>
            <a:pPr algn="just"/>
            <a:r>
              <a:rPr lang="fr-FR" sz="1600" b="1" dirty="0">
                <a:hlinkClick r:id="rId4"/>
              </a:rPr>
              <a:t>Avis CT HAS (22/06/2016)</a:t>
            </a:r>
            <a:endParaRPr lang="fr-FR" sz="1600" b="1" dirty="0"/>
          </a:p>
          <a:p>
            <a:pPr algn="just"/>
            <a:r>
              <a:rPr lang="fr-FR" sz="1600" dirty="0"/>
              <a:t>En l’absence de donnée clinique ayant établi de façon indiscutable l’efficacité de l’ornithine dans l’indication de l’AMM, de sa place mal définie dans la stratégie thérapeutique et sur l’avis d’experts, la Commission considère que le service médical rendu par </a:t>
            </a:r>
            <a:r>
              <a:rPr lang="fr-FR" sz="1600" dirty="0" err="1"/>
              <a:t>Cetornan</a:t>
            </a:r>
            <a:r>
              <a:rPr lang="fr-FR" sz="1600" dirty="0"/>
              <a:t>® 10 g est insuffisant dans l’indication de l’AMM pour une prise en charge par la solidarité nationale. </a:t>
            </a:r>
          </a:p>
        </p:txBody>
      </p:sp>
      <p:sp>
        <p:nvSpPr>
          <p:cNvPr id="38" name="Rectangle 37">
            <a:extLst>
              <a:ext uri="{FF2B5EF4-FFF2-40B4-BE49-F238E27FC236}">
                <a16:creationId xmlns:a16="http://schemas.microsoft.com/office/drawing/2014/main" id="{708AA16A-9789-4891-A6E5-77F25D640025}"/>
              </a:ext>
            </a:extLst>
          </p:cNvPr>
          <p:cNvSpPr/>
          <p:nvPr/>
        </p:nvSpPr>
        <p:spPr>
          <a:xfrm>
            <a:off x="659157" y="5653928"/>
            <a:ext cx="11976655" cy="584775"/>
          </a:xfrm>
          <a:prstGeom prst="rect">
            <a:avLst/>
          </a:prstGeom>
        </p:spPr>
        <p:txBody>
          <a:bodyPr wrap="square">
            <a:spAutoFit/>
          </a:bodyPr>
          <a:lstStyle/>
          <a:p>
            <a:r>
              <a:rPr lang="fr-FR" sz="1600" dirty="0"/>
              <a:t>- Pour la dénutrition du sujet âgé, voir les recommandations de l</a:t>
            </a:r>
            <a:r>
              <a:rPr lang="fr-FR" sz="1600" dirty="0">
                <a:hlinkClick r:id="rId5"/>
              </a:rPr>
              <a:t>’Assurance Maladie </a:t>
            </a:r>
            <a:r>
              <a:rPr lang="fr-FR" sz="1600" dirty="0"/>
              <a:t>pour la prescription de CNO</a:t>
            </a:r>
          </a:p>
          <a:p>
            <a:r>
              <a:rPr lang="fr-FR" sz="1600" kern="1200" dirty="0"/>
              <a:t>- </a:t>
            </a:r>
            <a:r>
              <a:rPr lang="fr-FR" sz="1600" kern="1200" dirty="0">
                <a:hlinkClick r:id="rId6"/>
              </a:rPr>
              <a:t>« Diagnostic dénutrition chez la personne de 70 ans et plus</a:t>
            </a:r>
            <a:r>
              <a:rPr lang="fr-FR" sz="1600" kern="1200" dirty="0"/>
              <a:t> », HAS, novembre 2021.</a:t>
            </a:r>
          </a:p>
        </p:txBody>
      </p:sp>
      <p:sp>
        <p:nvSpPr>
          <p:cNvPr id="39" name="ZoneTexte 38">
            <a:extLst>
              <a:ext uri="{FF2B5EF4-FFF2-40B4-BE49-F238E27FC236}">
                <a16:creationId xmlns:a16="http://schemas.microsoft.com/office/drawing/2014/main" id="{20A4C262-A549-4C29-9E75-9B8848B08EAF}"/>
              </a:ext>
            </a:extLst>
          </p:cNvPr>
          <p:cNvSpPr txBox="1"/>
          <p:nvPr/>
        </p:nvSpPr>
        <p:spPr bwMode="auto">
          <a:xfrm>
            <a:off x="729850" y="2455732"/>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A16B36FC-7247-4077-979A-39D876289B32}"/>
              </a:ext>
            </a:extLst>
          </p:cNvPr>
          <p:cNvPicPr>
            <a:picLocks noChangeAspect="1"/>
          </p:cNvPicPr>
          <p:nvPr/>
        </p:nvPicPr>
        <p:blipFill>
          <a:blip r:embed="rId7"/>
          <a:stretch>
            <a:fillRect/>
          </a:stretch>
        </p:blipFill>
        <p:spPr bwMode="auto">
          <a:xfrm>
            <a:off x="86400" y="2380904"/>
            <a:ext cx="572757" cy="646275"/>
          </a:xfrm>
          <a:prstGeom prst="rect">
            <a:avLst/>
          </a:prstGeom>
        </p:spPr>
      </p:pic>
      <p:sp>
        <p:nvSpPr>
          <p:cNvPr id="41" name="ZoneTexte 40">
            <a:extLst>
              <a:ext uri="{FF2B5EF4-FFF2-40B4-BE49-F238E27FC236}">
                <a16:creationId xmlns:a16="http://schemas.microsoft.com/office/drawing/2014/main" id="{2908F043-9138-424A-8E16-B67C7B5E80F6}"/>
              </a:ext>
            </a:extLst>
          </p:cNvPr>
          <p:cNvSpPr txBox="1"/>
          <p:nvPr/>
        </p:nvSpPr>
        <p:spPr bwMode="auto">
          <a:xfrm>
            <a:off x="760789" y="4157996"/>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42" name="Image 41">
            <a:extLst>
              <a:ext uri="{FF2B5EF4-FFF2-40B4-BE49-F238E27FC236}">
                <a16:creationId xmlns:a16="http://schemas.microsoft.com/office/drawing/2014/main" id="{399D5C22-77EB-4B29-AAB2-CE44812ADFD7}"/>
              </a:ext>
            </a:extLst>
          </p:cNvPr>
          <p:cNvPicPr>
            <a:picLocks noChangeAspect="1"/>
          </p:cNvPicPr>
          <p:nvPr/>
        </p:nvPicPr>
        <p:blipFill>
          <a:blip r:embed="rId8"/>
          <a:stretch>
            <a:fillRect/>
          </a:stretch>
        </p:blipFill>
        <p:spPr bwMode="auto">
          <a:xfrm>
            <a:off x="297803" y="3968034"/>
            <a:ext cx="432047" cy="684362"/>
          </a:xfrm>
          <a:prstGeom prst="rect">
            <a:avLst/>
          </a:prstGeom>
        </p:spPr>
      </p:pic>
      <p:sp>
        <p:nvSpPr>
          <p:cNvPr id="43" name="ZoneTexte 42">
            <a:extLst>
              <a:ext uri="{FF2B5EF4-FFF2-40B4-BE49-F238E27FC236}">
                <a16:creationId xmlns:a16="http://schemas.microsoft.com/office/drawing/2014/main" id="{5C83464B-1197-4A89-95B9-DCB01A892724}"/>
              </a:ext>
            </a:extLst>
          </p:cNvPr>
          <p:cNvSpPr txBox="1"/>
          <p:nvPr/>
        </p:nvSpPr>
        <p:spPr bwMode="auto">
          <a:xfrm>
            <a:off x="783041" y="5368408"/>
            <a:ext cx="3406237" cy="369332"/>
          </a:xfrm>
          <a:prstGeom prst="rect">
            <a:avLst/>
          </a:prstGeom>
          <a:noFill/>
        </p:spPr>
        <p:txBody>
          <a:bodyPr wrap="square" rtlCol="0">
            <a:spAutoFit/>
          </a:bodyPr>
          <a:lstStyle/>
          <a:p>
            <a:r>
              <a:rPr lang="fr-FR" b="1" dirty="0">
                <a:solidFill>
                  <a:srgbClr val="000099"/>
                </a:solidFill>
              </a:rPr>
              <a:t>Sources utiles : </a:t>
            </a:r>
          </a:p>
        </p:txBody>
      </p:sp>
      <p:pic>
        <p:nvPicPr>
          <p:cNvPr id="44" name="Image 43">
            <a:extLst>
              <a:ext uri="{FF2B5EF4-FFF2-40B4-BE49-F238E27FC236}">
                <a16:creationId xmlns:a16="http://schemas.microsoft.com/office/drawing/2014/main" id="{F509940D-4860-44E1-95D8-BB51C9DCF05A}"/>
              </a:ext>
            </a:extLst>
          </p:cNvPr>
          <p:cNvPicPr>
            <a:picLocks noChangeAspect="1"/>
          </p:cNvPicPr>
          <p:nvPr/>
        </p:nvPicPr>
        <p:blipFill>
          <a:blip r:embed="rId9"/>
          <a:stretch>
            <a:fillRect/>
          </a:stretch>
        </p:blipFill>
        <p:spPr bwMode="auto">
          <a:xfrm>
            <a:off x="86400" y="5321768"/>
            <a:ext cx="696641" cy="406838"/>
          </a:xfrm>
          <a:prstGeom prst="rect">
            <a:avLst/>
          </a:prstGeom>
        </p:spPr>
      </p:pic>
      <p:sp>
        <p:nvSpPr>
          <p:cNvPr id="46" name="Rectangle 45">
            <a:extLst>
              <a:ext uri="{FF2B5EF4-FFF2-40B4-BE49-F238E27FC236}">
                <a16:creationId xmlns:a16="http://schemas.microsoft.com/office/drawing/2014/main" id="{EF6C52E0-C93E-4514-A464-F8D8D82ADE28}"/>
              </a:ext>
            </a:extLst>
          </p:cNvPr>
          <p:cNvSpPr/>
          <p:nvPr/>
        </p:nvSpPr>
        <p:spPr bwMode="auto">
          <a:xfrm>
            <a:off x="3007073" y="870863"/>
            <a:ext cx="6096000" cy="338554"/>
          </a:xfrm>
          <a:prstGeom prst="rect">
            <a:avLst/>
          </a:prstGeom>
        </p:spPr>
        <p:txBody>
          <a:bodyPr>
            <a:spAutoFit/>
          </a:bodyPr>
          <a:lstStyle/>
          <a:p>
            <a:pPr algn="ct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A05BA06, Thérapeutique hépatique, </a:t>
            </a:r>
            <a:r>
              <a:rPr lang="fr-FR" sz="1600" dirty="0" err="1"/>
              <a:t>lipotrophiques</a:t>
            </a:r>
            <a:endParaRPr lang="fr-FR" sz="1600" dirty="0"/>
          </a:p>
        </p:txBody>
      </p:sp>
      <p:pic>
        <p:nvPicPr>
          <p:cNvPr id="47" name="Image 46">
            <a:hlinkClick r:id="rId10" action="ppaction://hlinksldjump"/>
            <a:extLst>
              <a:ext uri="{FF2B5EF4-FFF2-40B4-BE49-F238E27FC236}">
                <a16:creationId xmlns:a16="http://schemas.microsoft.com/office/drawing/2014/main" id="{77C0EF73-5E8E-48E2-84FE-6270898417F8}"/>
              </a:ext>
            </a:extLst>
          </p:cNvPr>
          <p:cNvPicPr>
            <a:picLocks noChangeAspect="1"/>
          </p:cNvPicPr>
          <p:nvPr/>
        </p:nvPicPr>
        <p:blipFill>
          <a:blip r:embed="rId11"/>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695495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BISACODYL</a:t>
            </a:r>
          </a:p>
          <a:p>
            <a:r>
              <a:rPr lang="fr-FR" b="1" dirty="0" err="1"/>
              <a:t>Dulcolax</a:t>
            </a:r>
            <a:r>
              <a:rPr lang="fr-FR" b="1" dirty="0"/>
              <a:t>® 5 et 10 mg, </a:t>
            </a:r>
            <a:r>
              <a:rPr lang="fr-FR" b="1" dirty="0" err="1"/>
              <a:t>Contalax</a:t>
            </a:r>
            <a:r>
              <a:rPr lang="fr-FR" b="1" dirty="0"/>
              <a:t>® 5 et 10 mg et spécialités génériques</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24</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292958" y="1402958"/>
            <a:ext cx="10213862" cy="1323439"/>
          </a:xfrm>
          <a:prstGeom prst="rect">
            <a:avLst/>
          </a:prstGeom>
          <a:noFill/>
          <a:ln w="19050">
            <a:solidFill>
              <a:srgbClr val="FF00FF"/>
            </a:solidFill>
          </a:ln>
        </p:spPr>
        <p:txBody>
          <a:bodyPr wrap="square" rtlCol="0">
            <a:spAutoFit/>
          </a:bodyPr>
          <a:lstStyle>
            <a:defPPr>
              <a:defRPr lang="fr-FR"/>
            </a:defPPr>
            <a:lvl1pPr algn="just">
              <a:defRPr sz="1600"/>
            </a:lvl1pPr>
          </a:lstStyle>
          <a:p>
            <a:r>
              <a:rPr lang="fr-FR" b="1" i="1" dirty="0"/>
              <a:t>DULCOLAX® 5 mg, comprimé</a:t>
            </a:r>
          </a:p>
          <a:p>
            <a:r>
              <a:rPr lang="fr-FR" dirty="0"/>
              <a:t>Traitement symptomatique de la constipation occasionnelle</a:t>
            </a:r>
          </a:p>
          <a:p>
            <a:endParaRPr lang="fr-FR" dirty="0"/>
          </a:p>
          <a:p>
            <a:r>
              <a:rPr lang="fr-FR" b="1" i="1" dirty="0"/>
              <a:t>DULCOLAX® 10 mg, suppositoire</a:t>
            </a:r>
          </a:p>
          <a:p>
            <a:r>
              <a:rPr lang="fr-FR" dirty="0"/>
              <a:t>Traitement symptomatique de la constipation par </a:t>
            </a:r>
            <a:r>
              <a:rPr lang="fr-FR" dirty="0" err="1"/>
              <a:t>dyschésie</a:t>
            </a:r>
            <a:r>
              <a:rPr lang="fr-FR" dirty="0"/>
              <a:t> rectale. Préparation aux examens endoscopiques du rectum</a:t>
            </a:r>
          </a:p>
        </p:txBody>
      </p:sp>
      <p:sp>
        <p:nvSpPr>
          <p:cNvPr id="3" name="Rectangle 2">
            <a:extLst>
              <a:ext uri="{FF2B5EF4-FFF2-40B4-BE49-F238E27FC236}">
                <a16:creationId xmlns:a16="http://schemas.microsoft.com/office/drawing/2014/main" id="{D4BF39FE-7C01-4C48-84C2-27148CDA8C1B}"/>
              </a:ext>
            </a:extLst>
          </p:cNvPr>
          <p:cNvSpPr/>
          <p:nvPr/>
        </p:nvSpPr>
        <p:spPr>
          <a:xfrm>
            <a:off x="794366" y="3491573"/>
            <a:ext cx="11326942" cy="1569660"/>
          </a:xfrm>
          <a:prstGeom prst="rect">
            <a:avLst/>
          </a:prstGeom>
        </p:spPr>
        <p:txBody>
          <a:bodyPr wrap="square">
            <a:spAutoFit/>
          </a:bodyPr>
          <a:lstStyle/>
          <a:p>
            <a:pPr algn="just"/>
            <a:r>
              <a:rPr lang="fr-FR" sz="1600" b="1" i="1" dirty="0">
                <a:solidFill>
                  <a:schemeClr val="accent2"/>
                </a:solidFill>
                <a:hlinkClick r:id="rId4"/>
              </a:rPr>
              <a:t>Projet d'avis CT HAS (01/07/2015)</a:t>
            </a:r>
            <a:endParaRPr lang="fr-FR" sz="1600" b="1" i="1" dirty="0">
              <a:solidFill>
                <a:schemeClr val="accent2"/>
              </a:solidFill>
            </a:endParaRPr>
          </a:p>
          <a:p>
            <a:pPr algn="just"/>
            <a:r>
              <a:rPr lang="fr-FR" sz="1600" b="1" i="1" dirty="0">
                <a:solidFill>
                  <a:srgbClr val="FF0000"/>
                </a:solidFill>
              </a:rPr>
              <a:t>ATTENTION ! projet d'avis : demande retirée </a:t>
            </a:r>
          </a:p>
          <a:p>
            <a:pPr algn="just"/>
            <a:r>
              <a:rPr lang="fr-FR" sz="1600" dirty="0"/>
              <a:t>Compte tenu de données d’efficacité faibles ou non pertinentes, d’événements indésirables fréquents, et de la présence d’alternatives thérapeutiques, DULCOLAX n’a pas de place dans la stratégie thérapeutique de la constipation occasionnelle ou par </a:t>
            </a:r>
            <a:r>
              <a:rPr lang="fr-FR" sz="1600" dirty="0" err="1"/>
              <a:t>dyschésie</a:t>
            </a:r>
            <a:r>
              <a:rPr lang="fr-FR" sz="1600" dirty="0"/>
              <a:t> rectale. </a:t>
            </a:r>
          </a:p>
          <a:p>
            <a:pPr algn="just"/>
            <a:r>
              <a:rPr lang="fr-FR" sz="1600" dirty="0"/>
              <a:t>En l’absence de donnée fournie dans cette indication, la commission de la Transparence ne peut recommander l’utilisation de DULCOLAX pour la préparation aux examens endoscopiques du rectum.</a:t>
            </a:r>
          </a:p>
        </p:txBody>
      </p:sp>
      <p:sp>
        <p:nvSpPr>
          <p:cNvPr id="38" name="ZoneTexte 37">
            <a:extLst>
              <a:ext uri="{FF2B5EF4-FFF2-40B4-BE49-F238E27FC236}">
                <a16:creationId xmlns:a16="http://schemas.microsoft.com/office/drawing/2014/main" id="{DF413365-5BC7-498F-B180-730DCBEF1772}"/>
              </a:ext>
            </a:extLst>
          </p:cNvPr>
          <p:cNvSpPr txBox="1"/>
          <p:nvPr/>
        </p:nvSpPr>
        <p:spPr bwMode="auto">
          <a:xfrm>
            <a:off x="793350" y="2996134"/>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D043CE0E-6EC8-48D9-8FBB-F815BFABB297}"/>
              </a:ext>
            </a:extLst>
          </p:cNvPr>
          <p:cNvPicPr>
            <a:picLocks noChangeAspect="1"/>
          </p:cNvPicPr>
          <p:nvPr/>
        </p:nvPicPr>
        <p:blipFill>
          <a:blip r:embed="rId5"/>
          <a:stretch>
            <a:fillRect/>
          </a:stretch>
        </p:blipFill>
        <p:spPr bwMode="auto">
          <a:xfrm>
            <a:off x="149900" y="2921306"/>
            <a:ext cx="572757" cy="646275"/>
          </a:xfrm>
          <a:prstGeom prst="rect">
            <a:avLst/>
          </a:prstGeom>
        </p:spPr>
      </p:pic>
      <p:sp>
        <p:nvSpPr>
          <p:cNvPr id="40" name="Rectangle 39">
            <a:extLst>
              <a:ext uri="{FF2B5EF4-FFF2-40B4-BE49-F238E27FC236}">
                <a16:creationId xmlns:a16="http://schemas.microsoft.com/office/drawing/2014/main" id="{DAEDBD78-E848-476D-B6CC-7F5DF8EFA79F}"/>
              </a:ext>
            </a:extLst>
          </p:cNvPr>
          <p:cNvSpPr/>
          <p:nvPr/>
        </p:nvSpPr>
        <p:spPr bwMode="auto">
          <a:xfrm>
            <a:off x="3007073" y="870863"/>
            <a:ext cx="6096000" cy="584775"/>
          </a:xfrm>
          <a:prstGeom prst="rect">
            <a:avLst/>
          </a:prstGeom>
        </p:spPr>
        <p:txBody>
          <a:bodyPr>
            <a:spAutoFit/>
          </a:bodyPr>
          <a:lstStyle/>
          <a:p>
            <a:pPr algn="ct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A06AB02, Laxatifs</a:t>
            </a:r>
          </a:p>
          <a:p>
            <a:pPr algn="ctr"/>
            <a:endParaRPr lang="fr-FR" sz="1600" dirty="0"/>
          </a:p>
        </p:txBody>
      </p:sp>
      <p:pic>
        <p:nvPicPr>
          <p:cNvPr id="41" name="Image 40">
            <a:hlinkClick r:id="rId6" action="ppaction://hlinksldjump"/>
            <a:extLst>
              <a:ext uri="{FF2B5EF4-FFF2-40B4-BE49-F238E27FC236}">
                <a16:creationId xmlns:a16="http://schemas.microsoft.com/office/drawing/2014/main" id="{30046FF7-0DA2-40CE-B456-6AEDA56230F0}"/>
              </a:ext>
            </a:extLst>
          </p:cNvPr>
          <p:cNvPicPr>
            <a:picLocks noChangeAspect="1"/>
          </p:cNvPicPr>
          <p:nvPr/>
        </p:nvPicPr>
        <p:blipFill>
          <a:blip r:embed="rId7"/>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7660703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0" name="Rectangle 6">
            <a:extLst>
              <a:ext uri="{FF2B5EF4-FFF2-40B4-BE49-F238E27FC236}">
                <a16:creationId xmlns:a16="http://schemas.microsoft.com/office/drawing/2014/main" id="{4E508070-9A6B-48AF-ACC9-7A8F41850D4A}"/>
              </a:ext>
            </a:extLst>
          </p:cNvPr>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BISACODYL</a:t>
            </a:r>
          </a:p>
          <a:p>
            <a:r>
              <a:rPr lang="fr-FR" b="1" dirty="0" err="1"/>
              <a:t>Dulcolax</a:t>
            </a:r>
            <a:r>
              <a:rPr lang="fr-FR" b="1" dirty="0"/>
              <a:t>® 5 et 10 mg, </a:t>
            </a:r>
            <a:r>
              <a:rPr lang="fr-FR" b="1" dirty="0" err="1"/>
              <a:t>Contalax</a:t>
            </a:r>
            <a:r>
              <a:rPr lang="fr-FR" b="1" dirty="0"/>
              <a:t>® 5 et 10 mg et spécialités génériques</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25</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447608" y="1245017"/>
            <a:ext cx="10986232" cy="5509200"/>
          </a:xfrm>
          <a:prstGeom prst="rect">
            <a:avLst/>
          </a:prstGeom>
          <a:noFill/>
        </p:spPr>
        <p:txBody>
          <a:bodyPr wrap="square" rtlCol="0">
            <a:spAutoFit/>
          </a:bodyPr>
          <a:lstStyle/>
          <a:p>
            <a:pPr marL="285750" indent="-285750">
              <a:buFont typeface="Arial" panose="020B0604020202020204" pitchFamily="34" charset="0"/>
              <a:buChar char="•"/>
            </a:pPr>
            <a:r>
              <a:rPr lang="fr-FR" sz="1600" b="1" i="1" u="sng" dirty="0"/>
              <a:t>Constipation occasionnelle</a:t>
            </a:r>
          </a:p>
          <a:p>
            <a:pPr algn="just"/>
            <a:r>
              <a:rPr lang="fr-FR" sz="1600" dirty="0"/>
              <a:t>Le traitement de la constipation occasionnelle repose habituellement sur une adaptation de l’hygiène de vie (activité physique, présentation sans retard à la selle) et un enrichissement progressif du régime en fibres. Les laxatifs sont utilisés après échec ou insuffisance des mesures hygiéno-diététiques. Lorsqu’un laxatif doit être prescrit, les laxatifs osmotiques sont recommandés en première intention pour leur efficacité et leur bonne tolérance. En pratique, les habitudes et le confort de prise des patients interviendra dans le choix du laxatif prescrit. </a:t>
            </a:r>
            <a:endParaRPr lang="fr-FR" sz="1600" dirty="0" smtClean="0"/>
          </a:p>
          <a:p>
            <a:pPr algn="just"/>
            <a:endParaRPr lang="fr-FR" sz="1600" dirty="0"/>
          </a:p>
          <a:p>
            <a:pPr marL="285750" indent="-285750">
              <a:buFont typeface="Arial" panose="020B0604020202020204" pitchFamily="34" charset="0"/>
              <a:buChar char="•"/>
            </a:pPr>
            <a:r>
              <a:rPr lang="fr-FR" sz="1600" b="1" i="1" u="sng" dirty="0"/>
              <a:t>Constipation par </a:t>
            </a:r>
            <a:r>
              <a:rPr lang="fr-FR" sz="1600" b="1" i="1" u="sng" dirty="0" err="1"/>
              <a:t>dyschésie</a:t>
            </a:r>
            <a:r>
              <a:rPr lang="fr-FR" sz="1600" b="1" i="1" u="sng" dirty="0"/>
              <a:t> rectale</a:t>
            </a:r>
          </a:p>
          <a:p>
            <a:pPr algn="just"/>
            <a:r>
              <a:rPr lang="fr-FR" sz="1600" dirty="0"/>
              <a:t>Les traitements de première ligne de la constipation chronique et en particulier par </a:t>
            </a:r>
            <a:r>
              <a:rPr lang="fr-FR" sz="1600" dirty="0" err="1"/>
              <a:t>dyschésie</a:t>
            </a:r>
            <a:r>
              <a:rPr lang="fr-FR" sz="1600" dirty="0"/>
              <a:t> rectale comprennent : </a:t>
            </a:r>
          </a:p>
          <a:p>
            <a:pPr algn="just"/>
            <a:r>
              <a:rPr lang="fr-FR" sz="1600" dirty="0"/>
              <a:t>- des mesures hygiéno-diététiques (régime alimentaire riche en fibres, activité physique, hydratation suffisante…). Elles sont recommandées en première intention, mais leur impact réel est modeste chez beaucoup de patients. </a:t>
            </a:r>
          </a:p>
          <a:p>
            <a:pPr algn="just"/>
            <a:r>
              <a:rPr lang="fr-FR" sz="1600" dirty="0"/>
              <a:t>- des laxatifs per os pour modifier la consistance des selles afin d’en faciliter l’exonération. </a:t>
            </a:r>
          </a:p>
          <a:p>
            <a:pPr algn="just"/>
            <a:r>
              <a:rPr lang="fr-FR" sz="1600" dirty="0"/>
              <a:t>- des traitements locaux comme les suppositoires (producteurs de CO ou à base de glycérine ou de </a:t>
            </a:r>
            <a:r>
              <a:rPr lang="fr-FR" sz="1600" dirty="0" err="1"/>
              <a:t>bisacodyl</a:t>
            </a:r>
            <a:r>
              <a:rPr lang="fr-FR" sz="1600" dirty="0"/>
              <a:t>) facilitant l’évacuation des selles. </a:t>
            </a:r>
          </a:p>
          <a:p>
            <a:pPr algn="just"/>
            <a:r>
              <a:rPr lang="fr-FR" sz="1600" dirty="0"/>
              <a:t>- le traitement d’éventuelles causes (lésions anales, troubles fonctionnels.) </a:t>
            </a:r>
          </a:p>
          <a:p>
            <a:pPr algn="just"/>
            <a:r>
              <a:rPr lang="fr-FR" sz="1600" dirty="0"/>
              <a:t>En cas d’échec du traitement de première intention d’une constipation par </a:t>
            </a:r>
            <a:r>
              <a:rPr lang="fr-FR" sz="1600" dirty="0" err="1"/>
              <a:t>dyschésie</a:t>
            </a:r>
            <a:r>
              <a:rPr lang="fr-FR" sz="1600" dirty="0"/>
              <a:t>, la rééducation colo-proctologique (biofeedback) peut être une alternative thérapeutique</a:t>
            </a:r>
          </a:p>
          <a:p>
            <a:pPr algn="just"/>
            <a:endParaRPr lang="fr-FR" sz="1600" dirty="0"/>
          </a:p>
          <a:p>
            <a:pPr marL="285750" indent="-285750">
              <a:buFont typeface="Arial" panose="020B0604020202020204" pitchFamily="34" charset="0"/>
              <a:buChar char="•"/>
            </a:pPr>
            <a:r>
              <a:rPr lang="fr-FR" sz="1600" b="1" i="1" u="sng" dirty="0"/>
              <a:t>Préparation aux examens endoscopiques du rectum</a:t>
            </a:r>
          </a:p>
          <a:p>
            <a:pPr algn="just"/>
            <a:r>
              <a:rPr lang="fr-FR" sz="1600" dirty="0"/>
              <a:t>Pour que la préparation rectale soit efficace et de qualité, il est indispensable qu’elle soit facile à réaliser, bien acceptée et qu’elle minimise les contraintes imposées aux patients. Les lavements classiques ne répondent pas toujours à ces critères d’autant qu’ils font souvent appel à des solutions laxatives ou purgatives à administrer dans un volume de liquide important. </a:t>
            </a:r>
          </a:p>
        </p:txBody>
      </p:sp>
      <p:sp>
        <p:nvSpPr>
          <p:cNvPr id="38" name="ZoneTexte 37">
            <a:extLst>
              <a:ext uri="{FF2B5EF4-FFF2-40B4-BE49-F238E27FC236}">
                <a16:creationId xmlns:a16="http://schemas.microsoft.com/office/drawing/2014/main" id="{94661093-B652-48CE-A66E-1398199187FF}"/>
              </a:ext>
            </a:extLst>
          </p:cNvPr>
          <p:cNvSpPr txBox="1"/>
          <p:nvPr/>
        </p:nvSpPr>
        <p:spPr bwMode="auto">
          <a:xfrm>
            <a:off x="546997" y="902000"/>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39" name="Image 38">
            <a:extLst>
              <a:ext uri="{FF2B5EF4-FFF2-40B4-BE49-F238E27FC236}">
                <a16:creationId xmlns:a16="http://schemas.microsoft.com/office/drawing/2014/main" id="{9DDF4902-5247-48EB-8EAD-3943FD46AB95}"/>
              </a:ext>
            </a:extLst>
          </p:cNvPr>
          <p:cNvPicPr>
            <a:picLocks noChangeAspect="1"/>
          </p:cNvPicPr>
          <p:nvPr/>
        </p:nvPicPr>
        <p:blipFill>
          <a:blip r:embed="rId4"/>
          <a:stretch>
            <a:fillRect/>
          </a:stretch>
        </p:blipFill>
        <p:spPr bwMode="auto">
          <a:xfrm>
            <a:off x="15561" y="857913"/>
            <a:ext cx="432047" cy="684362"/>
          </a:xfrm>
          <a:prstGeom prst="rect">
            <a:avLst/>
          </a:prstGeom>
        </p:spPr>
      </p:pic>
      <p:pic>
        <p:nvPicPr>
          <p:cNvPr id="41" name="Image 40">
            <a:hlinkClick r:id="rId5" action="ppaction://hlinksldjump"/>
            <a:extLst>
              <a:ext uri="{FF2B5EF4-FFF2-40B4-BE49-F238E27FC236}">
                <a16:creationId xmlns:a16="http://schemas.microsoft.com/office/drawing/2014/main" id="{C3820B93-BDF0-4A35-98AE-4C5B5761F6FC}"/>
              </a:ext>
            </a:extLst>
          </p:cNvPr>
          <p:cNvPicPr>
            <a:picLocks noChangeAspect="1"/>
          </p:cNvPicPr>
          <p:nvPr/>
        </p:nvPicPr>
        <p:blipFill>
          <a:blip r:embed="rId6"/>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211121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1" name="Rectangle 6">
            <a:extLst>
              <a:ext uri="{FF2B5EF4-FFF2-40B4-BE49-F238E27FC236}">
                <a16:creationId xmlns:a16="http://schemas.microsoft.com/office/drawing/2014/main" id="{8CC90228-46FE-4646-B1D3-C01D2BA0E2F8}"/>
              </a:ext>
            </a:extLst>
          </p:cNvPr>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BISACODYL</a:t>
            </a:r>
          </a:p>
          <a:p>
            <a:r>
              <a:rPr lang="fr-FR" b="1" dirty="0" err="1"/>
              <a:t>Dulcolax</a:t>
            </a:r>
            <a:r>
              <a:rPr lang="fr-FR" b="1" dirty="0"/>
              <a:t>® 5 et 10 mg, </a:t>
            </a:r>
            <a:r>
              <a:rPr lang="fr-FR" b="1" dirty="0" err="1"/>
              <a:t>Contalax</a:t>
            </a:r>
            <a:r>
              <a:rPr lang="fr-FR" b="1" dirty="0"/>
              <a:t>® 5 et 10 mg et spécialités génériques</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26</a:t>
            </a:fld>
            <a:endParaRPr lang="fr-FR" dirty="0"/>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36" name="ZoneTexte 35">
            <a:extLst>
              <a:ext uri="{FF2B5EF4-FFF2-40B4-BE49-F238E27FC236}">
                <a16:creationId xmlns:a16="http://schemas.microsoft.com/office/drawing/2014/main" id="{4FC66232-4F3A-45A4-96E1-A356A145761E}"/>
              </a:ext>
            </a:extLst>
          </p:cNvPr>
          <p:cNvSpPr txBox="1"/>
          <p:nvPr/>
        </p:nvSpPr>
        <p:spPr bwMode="auto">
          <a:xfrm>
            <a:off x="567989" y="1092386"/>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(suite) </a:t>
            </a:r>
            <a:r>
              <a:rPr lang="fr-FR" sz="1600" dirty="0">
                <a:solidFill>
                  <a:srgbClr val="000099"/>
                </a:solidFill>
              </a:rPr>
              <a:t>:</a:t>
            </a:r>
          </a:p>
        </p:txBody>
      </p:sp>
      <p:pic>
        <p:nvPicPr>
          <p:cNvPr id="38" name="Image 37">
            <a:extLst>
              <a:ext uri="{FF2B5EF4-FFF2-40B4-BE49-F238E27FC236}">
                <a16:creationId xmlns:a16="http://schemas.microsoft.com/office/drawing/2014/main" id="{0F35A04E-66C3-418D-ACB5-0CD871BD7C42}"/>
              </a:ext>
            </a:extLst>
          </p:cNvPr>
          <p:cNvPicPr>
            <a:picLocks noChangeAspect="1"/>
          </p:cNvPicPr>
          <p:nvPr/>
        </p:nvPicPr>
        <p:blipFill>
          <a:blip r:embed="rId4"/>
          <a:stretch>
            <a:fillRect/>
          </a:stretch>
        </p:blipFill>
        <p:spPr bwMode="auto">
          <a:xfrm>
            <a:off x="135942" y="902461"/>
            <a:ext cx="432047" cy="684362"/>
          </a:xfrm>
          <a:prstGeom prst="rect">
            <a:avLst/>
          </a:prstGeom>
        </p:spPr>
      </p:pic>
      <p:sp>
        <p:nvSpPr>
          <p:cNvPr id="3" name="Rectangle 2">
            <a:extLst>
              <a:ext uri="{FF2B5EF4-FFF2-40B4-BE49-F238E27FC236}">
                <a16:creationId xmlns:a16="http://schemas.microsoft.com/office/drawing/2014/main" id="{84A07A50-7BA4-4591-A88B-054AEDE2A704}"/>
              </a:ext>
            </a:extLst>
          </p:cNvPr>
          <p:cNvSpPr/>
          <p:nvPr/>
        </p:nvSpPr>
        <p:spPr>
          <a:xfrm>
            <a:off x="835939" y="5484557"/>
            <a:ext cx="10164418" cy="584775"/>
          </a:xfrm>
          <a:prstGeom prst="rect">
            <a:avLst/>
          </a:prstGeom>
        </p:spPr>
        <p:txBody>
          <a:bodyPr wrap="square">
            <a:spAutoFit/>
          </a:bodyPr>
          <a:lstStyle/>
          <a:p>
            <a:r>
              <a:rPr lang="fr-FR" sz="1600" dirty="0">
                <a:hlinkClick r:id="rId5"/>
              </a:rPr>
              <a:t>Recommandations pour la pratique clinique « Prise en charge de la constipation (version courte), SNFCP, 2016</a:t>
            </a:r>
            <a:endParaRPr lang="fr-FR" sz="1600" dirty="0"/>
          </a:p>
          <a:p>
            <a:r>
              <a:rPr lang="fr-FR" sz="1600" dirty="0">
                <a:hlinkClick r:id="rId6"/>
              </a:rPr>
              <a:t>Recommandations pour la pratique clinique « Prise en charge de la constipation, SNFCP, 2016</a:t>
            </a:r>
            <a:endParaRPr lang="fr-FR" sz="1600" dirty="0"/>
          </a:p>
        </p:txBody>
      </p:sp>
      <p:sp>
        <p:nvSpPr>
          <p:cNvPr id="39" name="ZoneTexte 38">
            <a:extLst>
              <a:ext uri="{FF2B5EF4-FFF2-40B4-BE49-F238E27FC236}">
                <a16:creationId xmlns:a16="http://schemas.microsoft.com/office/drawing/2014/main" id="{6CAAE9C9-8CA3-48FA-B935-085E367D0545}"/>
              </a:ext>
            </a:extLst>
          </p:cNvPr>
          <p:cNvSpPr txBox="1"/>
          <p:nvPr/>
        </p:nvSpPr>
        <p:spPr bwMode="auto">
          <a:xfrm>
            <a:off x="832583" y="5108627"/>
            <a:ext cx="3406237" cy="369332"/>
          </a:xfrm>
          <a:prstGeom prst="rect">
            <a:avLst/>
          </a:prstGeom>
          <a:noFill/>
        </p:spPr>
        <p:txBody>
          <a:bodyPr wrap="square" rtlCol="0">
            <a:spAutoFit/>
          </a:bodyPr>
          <a:lstStyle/>
          <a:p>
            <a:r>
              <a:rPr lang="fr-FR" b="1" dirty="0">
                <a:solidFill>
                  <a:srgbClr val="000099"/>
                </a:solidFill>
              </a:rPr>
              <a:t>Sources utiles : </a:t>
            </a:r>
          </a:p>
        </p:txBody>
      </p:sp>
      <p:pic>
        <p:nvPicPr>
          <p:cNvPr id="40" name="Image 39">
            <a:extLst>
              <a:ext uri="{FF2B5EF4-FFF2-40B4-BE49-F238E27FC236}">
                <a16:creationId xmlns:a16="http://schemas.microsoft.com/office/drawing/2014/main" id="{9BD88E1E-75FE-4A55-98DD-82B02FE00BF9}"/>
              </a:ext>
            </a:extLst>
          </p:cNvPr>
          <p:cNvPicPr>
            <a:picLocks noChangeAspect="1"/>
          </p:cNvPicPr>
          <p:nvPr/>
        </p:nvPicPr>
        <p:blipFill>
          <a:blip r:embed="rId7"/>
          <a:stretch>
            <a:fillRect/>
          </a:stretch>
        </p:blipFill>
        <p:spPr bwMode="auto">
          <a:xfrm>
            <a:off x="135942" y="5061987"/>
            <a:ext cx="696641" cy="406838"/>
          </a:xfrm>
          <a:prstGeom prst="rect">
            <a:avLst/>
          </a:prstGeom>
        </p:spPr>
      </p:pic>
      <p:sp>
        <p:nvSpPr>
          <p:cNvPr id="42" name="ZoneTexte 1">
            <a:extLst>
              <a:ext uri="{FF2B5EF4-FFF2-40B4-BE49-F238E27FC236}">
                <a16:creationId xmlns:a16="http://schemas.microsoft.com/office/drawing/2014/main" id="{04C25A17-2D2C-4E45-AB7C-A1292084DF25}"/>
              </a:ext>
            </a:extLst>
          </p:cNvPr>
          <p:cNvSpPr txBox="1"/>
          <p:nvPr/>
        </p:nvSpPr>
        <p:spPr bwMode="auto">
          <a:xfrm>
            <a:off x="565314" y="1882111"/>
            <a:ext cx="10963611" cy="3046988"/>
          </a:xfrm>
          <a:prstGeom prst="rect">
            <a:avLst/>
          </a:prstGeom>
          <a:noFill/>
        </p:spPr>
        <p:txBody>
          <a:bodyPr wrap="square" rtlCol="0">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just"/>
            <a:r>
              <a:rPr lang="fr-FR" sz="1600" dirty="0"/>
              <a:t>Les laxatifs stimulants peuvent être proposés en deuxième intention en cas d’échec des laxatifs de lest et des laxatifs osmotiques.</a:t>
            </a:r>
          </a:p>
          <a:p>
            <a:pPr algn="just"/>
            <a:r>
              <a:rPr lang="fr-FR" sz="1600" dirty="0"/>
              <a:t>(Niveau de preuve II, Grade de recommandation B) ou en recours si les patients n’ont pas eu de selles pendant plusieurs jours (Niveau de preuve III, Grade de recommandation C).</a:t>
            </a:r>
          </a:p>
          <a:p>
            <a:pPr algn="just"/>
            <a:endParaRPr lang="fr-FR" sz="1600" dirty="0"/>
          </a:p>
          <a:p>
            <a:pPr algn="just"/>
            <a:r>
              <a:rPr lang="fr-FR" sz="1600" dirty="0"/>
              <a:t>Leur efficacité à long terme n’est pas documentée. Leurs effets indésirables à court terme sont acceptables, dominés par la diarrhée (Niveau de preuve II, Grade de recommandation B); à long terme ils ont été longtemps surestimés et seraient modestes (Niveau de preuve IV, Grade de recommandation C).</a:t>
            </a:r>
          </a:p>
          <a:p>
            <a:pPr algn="just"/>
            <a:endParaRPr lang="fr-FR" sz="1600" dirty="0"/>
          </a:p>
          <a:p>
            <a:pPr marL="285750" indent="-285750" algn="just">
              <a:buFont typeface="Arial" panose="020B0604020202020204" pitchFamily="34" charset="0"/>
              <a:buChar char="•"/>
            </a:pPr>
            <a:r>
              <a:rPr lang="fr-FR" sz="1600" b="1" i="1" u="sng" dirty="0"/>
              <a:t>Fécalome</a:t>
            </a:r>
            <a:r>
              <a:rPr lang="fr-FR" sz="1600" b="1" i="1" dirty="0"/>
              <a:t> : </a:t>
            </a:r>
            <a:r>
              <a:rPr lang="fr-FR" sz="1600" dirty="0"/>
              <a:t>Les laxatifs stimulants peuvent être proposés en cas d’échec et notamment le </a:t>
            </a:r>
            <a:r>
              <a:rPr lang="fr-FR" sz="1600" dirty="0" err="1"/>
              <a:t>bisacodyl</a:t>
            </a:r>
            <a:r>
              <a:rPr lang="fr-FR" sz="1600" dirty="0"/>
              <a:t>.</a:t>
            </a:r>
          </a:p>
          <a:p>
            <a:pPr algn="just"/>
            <a:endParaRPr lang="fr-FR" sz="1600" dirty="0"/>
          </a:p>
          <a:p>
            <a:pPr marL="285750" indent="-285750" algn="just">
              <a:buFont typeface="Arial" panose="020B0604020202020204" pitchFamily="34" charset="0"/>
              <a:buChar char="•"/>
            </a:pPr>
            <a:r>
              <a:rPr lang="fr-FR" sz="1600" b="1" i="1" u="sng" dirty="0"/>
              <a:t>Cancer et chimiothérapie</a:t>
            </a:r>
            <a:r>
              <a:rPr lang="fr-FR" sz="1600" b="1" i="1" dirty="0"/>
              <a:t> : </a:t>
            </a:r>
            <a:r>
              <a:rPr lang="fr-FR" sz="1600" dirty="0"/>
              <a:t>En cas d’inefficacité des laxatifs osmotiques, on leur associera un laxatif stimulant (type </a:t>
            </a:r>
            <a:r>
              <a:rPr lang="fr-FR" sz="1600" dirty="0" err="1"/>
              <a:t>bisacodyl</a:t>
            </a:r>
            <a:r>
              <a:rPr lang="fr-FR" sz="1600" dirty="0"/>
              <a:t> </a:t>
            </a:r>
            <a:r>
              <a:rPr lang="fr-FR" sz="1600" dirty="0" err="1"/>
              <a:t>Contalax</a:t>
            </a:r>
            <a:r>
              <a:rPr lang="fr-FR" sz="1600" dirty="0"/>
              <a:t>® 5 à 10 mg/jour), puis on augmentera les posologies quotidiennement jusqu’à l’émission d’une selle (grade C).</a:t>
            </a:r>
          </a:p>
        </p:txBody>
      </p:sp>
      <p:pic>
        <p:nvPicPr>
          <p:cNvPr id="43" name="Image 42">
            <a:hlinkClick r:id="rId8" action="ppaction://hlinksldjump"/>
            <a:extLst>
              <a:ext uri="{FF2B5EF4-FFF2-40B4-BE49-F238E27FC236}">
                <a16:creationId xmlns:a16="http://schemas.microsoft.com/office/drawing/2014/main" id="{D2F61EBB-045F-4995-BE0F-A2965C9B9B48}"/>
              </a:ext>
            </a:extLst>
          </p:cNvPr>
          <p:cNvPicPr>
            <a:picLocks noChangeAspect="1"/>
          </p:cNvPicPr>
          <p:nvPr/>
        </p:nvPicPr>
        <p:blipFill>
          <a:blip r:embed="rId9"/>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573632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NIFUROXAZIDE</a:t>
            </a:r>
          </a:p>
          <a:p>
            <a:r>
              <a:rPr lang="fr-FR" sz="1700" b="1" dirty="0" err="1"/>
              <a:t>Ercefuryl</a:t>
            </a:r>
            <a:r>
              <a:rPr lang="fr-FR" sz="1700" b="1" dirty="0"/>
              <a:t>® 100 mg et 200 mg, </a:t>
            </a:r>
            <a:r>
              <a:rPr lang="fr-FR" sz="1700" b="1" dirty="0" err="1"/>
              <a:t>Bacterix</a:t>
            </a:r>
            <a:r>
              <a:rPr lang="fr-FR" sz="1700" b="1" dirty="0"/>
              <a:t>® 200 mg, spécialités génériques 200 mg et solution buvable 4%</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27</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493295" y="1385887"/>
            <a:ext cx="10013525" cy="2554545"/>
          </a:xfrm>
          <a:prstGeom prst="rect">
            <a:avLst/>
          </a:prstGeom>
          <a:noFill/>
          <a:ln w="19050">
            <a:solidFill>
              <a:srgbClr val="FF00FF"/>
            </a:solidFill>
          </a:ln>
        </p:spPr>
        <p:txBody>
          <a:bodyPr wrap="square" rtlCol="0">
            <a:spAutoFit/>
          </a:bodyPr>
          <a:lstStyle>
            <a:defPPr>
              <a:defRPr lang="fr-FR"/>
            </a:defPPr>
            <a:lvl1pPr algn="just">
              <a:defRPr sz="1600"/>
            </a:lvl1pPr>
          </a:lstStyle>
          <a:p>
            <a:r>
              <a:rPr lang="fr-FR" b="1" i="1" dirty="0"/>
              <a:t>NIFUROXAZIDE 200 mg, gélule</a:t>
            </a:r>
          </a:p>
          <a:p>
            <a:r>
              <a:rPr lang="fr-FR" dirty="0"/>
              <a:t>Diarrhée aiguë présumée d’origine bactérienne en l’absence de suspicion de phénomènes invasifs (altération de l’état général, fièvre, signes toxi-infectieux...).</a:t>
            </a:r>
          </a:p>
          <a:p>
            <a:endParaRPr lang="fr-FR" dirty="0"/>
          </a:p>
          <a:p>
            <a:r>
              <a:rPr lang="fr-FR" b="1" i="1" dirty="0"/>
              <a:t>NIFUROXAZIDE 4 %, suspension buvable</a:t>
            </a:r>
          </a:p>
          <a:p>
            <a:r>
              <a:rPr lang="fr-FR" dirty="0"/>
              <a:t>En complément de la réhydratation, traitement de la diarrhée aiguë présumée d'origine bactérienne en l'absence de suspicion de phénomènes invasifs (altération de l'état général, fièvre, signes toxi-infectieux...). L'importance de la réhydratation par soluté de réhydratation orale ou par voie intraveineuse doit être adaptée en fonction de l'intensité de la diarrhée, de l'âge et des particularités du patient (maladies associées,...). Il convient de tenir compte des recommandations concernant l'utilisation appropriée des antibactériens. </a:t>
            </a:r>
          </a:p>
        </p:txBody>
      </p:sp>
      <p:sp>
        <p:nvSpPr>
          <p:cNvPr id="3" name="Rectangle 2">
            <a:extLst>
              <a:ext uri="{FF2B5EF4-FFF2-40B4-BE49-F238E27FC236}">
                <a16:creationId xmlns:a16="http://schemas.microsoft.com/office/drawing/2014/main" id="{C55843A7-2039-4DC7-AFAF-9F47DE0053DC}"/>
              </a:ext>
            </a:extLst>
          </p:cNvPr>
          <p:cNvSpPr/>
          <p:nvPr/>
        </p:nvSpPr>
        <p:spPr>
          <a:xfrm>
            <a:off x="689677" y="4728836"/>
            <a:ext cx="11376991" cy="1354217"/>
          </a:xfrm>
          <a:prstGeom prst="rect">
            <a:avLst/>
          </a:prstGeom>
        </p:spPr>
        <p:txBody>
          <a:bodyPr wrap="square">
            <a:spAutoFit/>
          </a:bodyPr>
          <a:lstStyle/>
          <a:p>
            <a:pPr algn="just"/>
            <a:r>
              <a:rPr lang="fr-FR" sz="1600" dirty="0">
                <a:hlinkClick r:id="rId4"/>
              </a:rPr>
              <a:t>Avis CT HAS (31/05/2006)</a:t>
            </a:r>
            <a:endParaRPr lang="fr-FR" sz="1600" dirty="0"/>
          </a:p>
          <a:p>
            <a:pPr algn="just"/>
            <a:r>
              <a:rPr lang="fr-FR" sz="1600" dirty="0"/>
              <a:t>Compte tenu :</a:t>
            </a:r>
          </a:p>
          <a:p>
            <a:pPr marL="285750" indent="-285750" algn="just">
              <a:buFontTx/>
              <a:buChar char="-"/>
            </a:pPr>
            <a:r>
              <a:rPr lang="fr-FR" sz="1600" dirty="0"/>
              <a:t>d’une efficacité mal établie pour cette spécialité ;</a:t>
            </a:r>
          </a:p>
          <a:p>
            <a:pPr marL="285750" indent="-285750" algn="just">
              <a:buFontTx/>
              <a:buChar char="-"/>
            </a:pPr>
            <a:r>
              <a:rPr lang="fr-FR" sz="1600" dirty="0"/>
              <a:t>d’une absence de place dans la stratégie thérapeutique ;</a:t>
            </a:r>
          </a:p>
          <a:p>
            <a:pPr algn="just"/>
            <a:r>
              <a:rPr lang="fr-FR" sz="1600" dirty="0"/>
              <a:t>cette spécialité ne présente pas d’intérêt en termes de santé publique.</a:t>
            </a:r>
          </a:p>
        </p:txBody>
      </p:sp>
      <p:sp>
        <p:nvSpPr>
          <p:cNvPr id="40" name="ZoneTexte 39">
            <a:extLst>
              <a:ext uri="{FF2B5EF4-FFF2-40B4-BE49-F238E27FC236}">
                <a16:creationId xmlns:a16="http://schemas.microsoft.com/office/drawing/2014/main" id="{D393857B-80C1-4675-9AD4-DBFE0EC68F48}"/>
              </a:ext>
            </a:extLst>
          </p:cNvPr>
          <p:cNvSpPr txBox="1"/>
          <p:nvPr/>
        </p:nvSpPr>
        <p:spPr bwMode="auto">
          <a:xfrm>
            <a:off x="768782" y="4292023"/>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1" name="Image 40">
            <a:extLst>
              <a:ext uri="{FF2B5EF4-FFF2-40B4-BE49-F238E27FC236}">
                <a16:creationId xmlns:a16="http://schemas.microsoft.com/office/drawing/2014/main" id="{9C63B72E-5012-4F01-9010-767EDB6F64EF}"/>
              </a:ext>
            </a:extLst>
          </p:cNvPr>
          <p:cNvPicPr>
            <a:picLocks noChangeAspect="1"/>
          </p:cNvPicPr>
          <p:nvPr/>
        </p:nvPicPr>
        <p:blipFill>
          <a:blip r:embed="rId5"/>
          <a:stretch>
            <a:fillRect/>
          </a:stretch>
        </p:blipFill>
        <p:spPr bwMode="auto">
          <a:xfrm>
            <a:off x="125332" y="4217195"/>
            <a:ext cx="572757" cy="646275"/>
          </a:xfrm>
          <a:prstGeom prst="rect">
            <a:avLst/>
          </a:prstGeom>
        </p:spPr>
      </p:pic>
      <p:pic>
        <p:nvPicPr>
          <p:cNvPr id="39" name="Image 38">
            <a:hlinkClick r:id="rId6" action="ppaction://hlinksldjump"/>
            <a:extLst>
              <a:ext uri="{FF2B5EF4-FFF2-40B4-BE49-F238E27FC236}">
                <a16:creationId xmlns:a16="http://schemas.microsoft.com/office/drawing/2014/main" id="{DC361A34-FB0F-494A-A4D0-5B9CA7E93AE2}"/>
              </a:ext>
            </a:extLst>
          </p:cNvPr>
          <p:cNvPicPr>
            <a:picLocks noChangeAspect="1"/>
          </p:cNvPicPr>
          <p:nvPr/>
        </p:nvPicPr>
        <p:blipFill>
          <a:blip r:embed="rId7"/>
          <a:stretch>
            <a:fillRect/>
          </a:stretch>
        </p:blipFill>
        <p:spPr bwMode="auto">
          <a:xfrm>
            <a:off x="11480049" y="6083686"/>
            <a:ext cx="628651" cy="774314"/>
          </a:xfrm>
          <a:prstGeom prst="rect">
            <a:avLst/>
          </a:prstGeom>
        </p:spPr>
      </p:pic>
      <p:sp>
        <p:nvSpPr>
          <p:cNvPr id="36" name="Rectangle 35">
            <a:extLst>
              <a:ext uri="{FF2B5EF4-FFF2-40B4-BE49-F238E27FC236}">
                <a16:creationId xmlns:a16="http://schemas.microsoft.com/office/drawing/2014/main" id="{7B66AC4A-762B-4B1E-B6B2-0CED4222CD2B}"/>
              </a:ext>
            </a:extLst>
          </p:cNvPr>
          <p:cNvSpPr/>
          <p:nvPr/>
        </p:nvSpPr>
        <p:spPr>
          <a:xfrm>
            <a:off x="3890963" y="849630"/>
            <a:ext cx="4270721"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A07AX03, </a:t>
            </a:r>
            <a:r>
              <a:rPr lang="fr-FR" sz="1600" dirty="0"/>
              <a:t>Anti-infectieux intestinaux</a:t>
            </a:r>
          </a:p>
        </p:txBody>
      </p:sp>
    </p:spTree>
    <p:extLst>
      <p:ext uri="{BB962C8B-B14F-4D97-AF65-F5344CB8AC3E}">
        <p14:creationId xmlns:p14="http://schemas.microsoft.com/office/powerpoint/2010/main" val="2149516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39" name="Image 38">
            <a:extLst>
              <a:ext uri="{FF2B5EF4-FFF2-40B4-BE49-F238E27FC236}">
                <a16:creationId xmlns:a16="http://schemas.microsoft.com/office/drawing/2014/main" id="{23F96D62-775D-4375-ADB2-C840E5B08F5E}"/>
              </a:ext>
            </a:extLst>
          </p:cNvPr>
          <p:cNvPicPr>
            <a:picLocks noChangeAspect="1"/>
          </p:cNvPicPr>
          <p:nvPr/>
        </p:nvPicPr>
        <p:blipFill>
          <a:blip r:embed="rId3"/>
          <a:stretch>
            <a:fillRect/>
          </a:stretch>
        </p:blipFill>
        <p:spPr bwMode="auto">
          <a:xfrm>
            <a:off x="70692" y="1073244"/>
            <a:ext cx="572757" cy="646275"/>
          </a:xfrm>
          <a:prstGeom prst="rect">
            <a:avLst/>
          </a:prstGeom>
        </p:spPr>
      </p:pic>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NIFUROXAZIDE</a:t>
            </a:r>
          </a:p>
          <a:p>
            <a:r>
              <a:rPr lang="fr-FR" sz="1700" b="1" dirty="0" err="1"/>
              <a:t>Ercefuryl</a:t>
            </a:r>
            <a:r>
              <a:rPr lang="fr-FR" sz="1700" b="1" dirty="0"/>
              <a:t>® 100 mg et 200 mg, </a:t>
            </a:r>
            <a:r>
              <a:rPr lang="fr-FR" sz="1700" b="1" dirty="0" err="1"/>
              <a:t>Bacterix</a:t>
            </a:r>
            <a:r>
              <a:rPr lang="fr-FR" sz="1700" b="1" dirty="0"/>
              <a:t>® 200 mg, spécialités génériques 200 mg et solution buvable 4%</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28</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4"/>
          <a:stretch/>
        </p:blipFill>
        <p:spPr bwMode="auto">
          <a:xfrm>
            <a:off x="10506820" y="849149"/>
            <a:ext cx="1614488" cy="1229363"/>
          </a:xfrm>
          <a:prstGeom prst="rect">
            <a:avLst/>
          </a:prstGeom>
        </p:spPr>
      </p:pic>
      <p:pic>
        <p:nvPicPr>
          <p:cNvPr id="36" name="Image 35">
            <a:extLst>
              <a:ext uri="{FF2B5EF4-FFF2-40B4-BE49-F238E27FC236}">
                <a16:creationId xmlns:a16="http://schemas.microsoft.com/office/drawing/2014/main" id="{01B19156-3CC2-4A56-8262-0EA36B10DF23}"/>
              </a:ext>
            </a:extLst>
          </p:cNvPr>
          <p:cNvPicPr>
            <a:picLocks noChangeAspect="1"/>
          </p:cNvPicPr>
          <p:nvPr/>
        </p:nvPicPr>
        <p:blipFill>
          <a:blip r:embed="rId5"/>
          <a:stretch>
            <a:fillRect/>
          </a:stretch>
        </p:blipFill>
        <p:spPr bwMode="auto">
          <a:xfrm>
            <a:off x="75435" y="5429798"/>
            <a:ext cx="696641" cy="406838"/>
          </a:xfrm>
          <a:prstGeom prst="rect">
            <a:avLst/>
          </a:prstGeom>
        </p:spPr>
      </p:pic>
      <p:sp>
        <p:nvSpPr>
          <p:cNvPr id="3" name="Rectangle 2">
            <a:extLst>
              <a:ext uri="{FF2B5EF4-FFF2-40B4-BE49-F238E27FC236}">
                <a16:creationId xmlns:a16="http://schemas.microsoft.com/office/drawing/2014/main" id="{25B79236-5C56-43D5-A810-50E2A21D6C8A}"/>
              </a:ext>
            </a:extLst>
          </p:cNvPr>
          <p:cNvSpPr/>
          <p:nvPr/>
        </p:nvSpPr>
        <p:spPr>
          <a:xfrm>
            <a:off x="656859" y="1193763"/>
            <a:ext cx="10617294" cy="338554"/>
          </a:xfrm>
          <a:prstGeom prst="rect">
            <a:avLst/>
          </a:prstGeom>
        </p:spPr>
        <p:txBody>
          <a:bodyPr wrap="square">
            <a:spAutoFit/>
          </a:bodyPr>
          <a:lstStyle/>
          <a:p>
            <a:r>
              <a:rPr lang="fr-FR" sz="1600" b="1" i="1" dirty="0">
                <a:hlinkClick r:id="rId6"/>
              </a:rPr>
              <a:t>Mise au point ANSM-EMA du 10/07/2019 pour l'interdiction d'utilisation chez l'enfant de moins de 18 ans :</a:t>
            </a:r>
            <a:endParaRPr lang="fr-FR" sz="1600" dirty="0"/>
          </a:p>
        </p:txBody>
      </p:sp>
      <p:sp>
        <p:nvSpPr>
          <p:cNvPr id="38" name="Rectangle 37">
            <a:extLst>
              <a:ext uri="{FF2B5EF4-FFF2-40B4-BE49-F238E27FC236}">
                <a16:creationId xmlns:a16="http://schemas.microsoft.com/office/drawing/2014/main" id="{DF870BFF-5742-4B1A-B9E4-196C607A540F}"/>
              </a:ext>
            </a:extLst>
          </p:cNvPr>
          <p:cNvSpPr/>
          <p:nvPr/>
        </p:nvSpPr>
        <p:spPr>
          <a:xfrm>
            <a:off x="787963" y="5791298"/>
            <a:ext cx="10462917" cy="584775"/>
          </a:xfrm>
          <a:prstGeom prst="rect">
            <a:avLst/>
          </a:prstGeom>
        </p:spPr>
        <p:txBody>
          <a:bodyPr wrap="square">
            <a:spAutoFit/>
          </a:bodyPr>
          <a:lstStyle/>
          <a:p>
            <a:r>
              <a:rPr lang="fr-FR" sz="1600" dirty="0">
                <a:hlinkClick r:id="rId6"/>
              </a:rPr>
              <a:t>« Le </a:t>
            </a:r>
            <a:r>
              <a:rPr lang="fr-FR" sz="1600" dirty="0" err="1">
                <a:hlinkClick r:id="rId6"/>
              </a:rPr>
              <a:t>nifuroxazide</a:t>
            </a:r>
            <a:r>
              <a:rPr lang="fr-FR" sz="1600" dirty="0">
                <a:hlinkClick r:id="rId6"/>
              </a:rPr>
              <a:t> (</a:t>
            </a:r>
            <a:r>
              <a:rPr lang="fr-FR" sz="1600" dirty="0" err="1">
                <a:hlinkClick r:id="rId6"/>
              </a:rPr>
              <a:t>Ercefuryl</a:t>
            </a:r>
            <a:r>
              <a:rPr lang="fr-FR" sz="1600" dirty="0">
                <a:hlinkClick r:id="rId6"/>
              </a:rPr>
              <a:t> et ses génériques) ne doit plus être utilisé chez les enfants et adolescents de moins de 18 ans et est désormais délivré uniquement sur ordonnance » - ANSM, novembre 2020</a:t>
            </a:r>
            <a:endParaRPr lang="fr-FR" sz="1600" dirty="0"/>
          </a:p>
        </p:txBody>
      </p:sp>
      <p:sp>
        <p:nvSpPr>
          <p:cNvPr id="40" name="ZoneTexte 1">
            <a:extLst>
              <a:ext uri="{FF2B5EF4-FFF2-40B4-BE49-F238E27FC236}">
                <a16:creationId xmlns:a16="http://schemas.microsoft.com/office/drawing/2014/main" id="{C64B2541-9497-4D70-A7A9-6DF7D5045C6B}"/>
              </a:ext>
            </a:extLst>
          </p:cNvPr>
          <p:cNvSpPr txBox="1"/>
          <p:nvPr/>
        </p:nvSpPr>
        <p:spPr bwMode="auto">
          <a:xfrm>
            <a:off x="727568" y="1577315"/>
            <a:ext cx="11094781" cy="3447098"/>
          </a:xfrm>
          <a:prstGeom prst="rect">
            <a:avLst/>
          </a:prstGeom>
          <a:noFill/>
        </p:spPr>
        <p:txBody>
          <a:bodyPr wrap="square" rtlCol="0">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just"/>
            <a:r>
              <a:rPr lang="fr-FR" sz="1600" dirty="0"/>
              <a:t>Les effets indésirables graves associés au </a:t>
            </a:r>
            <a:r>
              <a:rPr lang="fr-FR" sz="1600" dirty="0" err="1"/>
              <a:t>nifuroxazide</a:t>
            </a:r>
            <a:r>
              <a:rPr lang="fr-FR" sz="1600" dirty="0"/>
              <a:t> sont d'ordre immuno-allergique, il s'agit de réactions d'hypersensibilité immédiate (choc anaphylactique, œdème de Quincke), survenant notamment chez l'enfant et susceptibles de mettre en jeu le pronostic vital. Parmi les autres effets indésirables figurent des toxidermies à type d'eczéma, de photosensibilité (réactions cutanées survenant lors de l'exposition au soleil ou aux rayonnements UV), exceptionnellement des atteintes cutanées plus graves ou encore des effets indésirables hématologiques (diminution du nombre de plaquettes (thrombopénie), de globules rouges (anémie hémolytique) ou de certains globules blancs.</a:t>
            </a:r>
          </a:p>
          <a:p>
            <a:pPr algn="just"/>
            <a:r>
              <a:rPr lang="fr-FR" sz="1600" dirty="0"/>
              <a:t>Il est rappelé que la grande majorité des diarrhées infectieuses sont d'origine virale et guérissent sans traitement médicamenteux. Leur prise en charge chez le petit enfant repose sur l'administration de solutés de réhydratation orale.</a:t>
            </a:r>
          </a:p>
          <a:p>
            <a:pPr algn="just"/>
            <a:endParaRPr lang="fr-FR" sz="1600" i="1" dirty="0"/>
          </a:p>
          <a:p>
            <a:pPr algn="just"/>
            <a:r>
              <a:rPr lang="fr-FR" sz="1600" dirty="0"/>
              <a:t>En raison des risques liés au </a:t>
            </a:r>
            <a:r>
              <a:rPr lang="fr-FR" sz="1600" dirty="0" err="1"/>
              <a:t>nifuroxazide</a:t>
            </a:r>
            <a:r>
              <a:rPr lang="fr-FR" sz="1600" dirty="0"/>
              <a:t>, essentiellement d’ordre immuno-allergique, et d’un mésusage important, cet anti-infectieux intestinal indiqué dans le traitement de la diarrhée aigüe présumée d’origine bactérienne, est désormais uniquement délivré sur prescription médicale. De plus, il ne doit plus être utilisé chez l’enfant et l’adolescent de moins de 18 ans.</a:t>
            </a:r>
          </a:p>
          <a:p>
            <a:pPr algn="just"/>
            <a:endParaRPr lang="fr-FR" sz="1000" b="1" dirty="0"/>
          </a:p>
          <a:p>
            <a:pPr algn="just"/>
            <a:r>
              <a:rPr lang="fr-FR" sz="1600" b="1" dirty="0"/>
              <a:t>Ce médicament n'est ou ne sera bientôt plus disponible sur le marché.</a:t>
            </a:r>
            <a:endParaRPr lang="fr-FR" sz="1400" b="1" i="1" dirty="0"/>
          </a:p>
        </p:txBody>
      </p:sp>
      <p:pic>
        <p:nvPicPr>
          <p:cNvPr id="41" name="Image 40">
            <a:hlinkClick r:id="rId7" action="ppaction://hlinksldjump"/>
            <a:extLst>
              <a:ext uri="{FF2B5EF4-FFF2-40B4-BE49-F238E27FC236}">
                <a16:creationId xmlns:a16="http://schemas.microsoft.com/office/drawing/2014/main" id="{C297F4A5-5860-4CDA-8F72-AE3255527AD0}"/>
              </a:ext>
            </a:extLst>
          </p:cNvPr>
          <p:cNvPicPr>
            <a:picLocks noChangeAspect="1"/>
          </p:cNvPicPr>
          <p:nvPr/>
        </p:nvPicPr>
        <p:blipFill>
          <a:blip r:embed="rId8"/>
          <a:stretch>
            <a:fillRect/>
          </a:stretch>
        </p:blipFill>
        <p:spPr bwMode="auto">
          <a:xfrm>
            <a:off x="11480049" y="6083686"/>
            <a:ext cx="628651" cy="774314"/>
          </a:xfrm>
          <a:prstGeom prst="rect">
            <a:avLst/>
          </a:prstGeom>
        </p:spPr>
      </p:pic>
      <p:sp>
        <p:nvSpPr>
          <p:cNvPr id="42" name="ZoneTexte 41">
            <a:extLst>
              <a:ext uri="{FF2B5EF4-FFF2-40B4-BE49-F238E27FC236}">
                <a16:creationId xmlns:a16="http://schemas.microsoft.com/office/drawing/2014/main" id="{6944A509-9CFD-40EE-AF87-684A5368F1E9}"/>
              </a:ext>
            </a:extLst>
          </p:cNvPr>
          <p:cNvSpPr txBox="1"/>
          <p:nvPr/>
        </p:nvSpPr>
        <p:spPr bwMode="auto">
          <a:xfrm>
            <a:off x="772076" y="5415424"/>
            <a:ext cx="3406237" cy="369332"/>
          </a:xfrm>
          <a:prstGeom prst="rect">
            <a:avLst/>
          </a:prstGeom>
          <a:noFill/>
        </p:spPr>
        <p:txBody>
          <a:bodyPr wrap="square" rtlCol="0">
            <a:spAutoFit/>
          </a:bodyPr>
          <a:lstStyle/>
          <a:p>
            <a:r>
              <a:rPr lang="fr-FR" b="1" dirty="0">
                <a:solidFill>
                  <a:srgbClr val="000099"/>
                </a:solidFill>
              </a:rPr>
              <a:t>Source utile : </a:t>
            </a:r>
          </a:p>
        </p:txBody>
      </p:sp>
    </p:spTree>
    <p:extLst>
      <p:ext uri="{BB962C8B-B14F-4D97-AF65-F5344CB8AC3E}">
        <p14:creationId xmlns:p14="http://schemas.microsoft.com/office/powerpoint/2010/main" val="3355023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NIFUROXAZIDE</a:t>
            </a:r>
          </a:p>
          <a:p>
            <a:r>
              <a:rPr lang="fr-FR" sz="1700" b="1" dirty="0" err="1"/>
              <a:t>Ercefuryl</a:t>
            </a:r>
            <a:r>
              <a:rPr lang="fr-FR" sz="1700" b="1" dirty="0"/>
              <a:t>® 100 mg et 200 mg, </a:t>
            </a:r>
            <a:r>
              <a:rPr lang="fr-FR" sz="1700" b="1" dirty="0" err="1"/>
              <a:t>Bacterix</a:t>
            </a:r>
            <a:r>
              <a:rPr lang="fr-FR" sz="1700" b="1" dirty="0"/>
              <a:t>® 200 mg, spécialités génériques 200 mg et solution buvable 4%</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29</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38" name="ZoneTexte 37"/>
          <p:cNvSpPr txBox="1"/>
          <p:nvPr/>
        </p:nvSpPr>
        <p:spPr bwMode="auto">
          <a:xfrm>
            <a:off x="551234" y="1536493"/>
            <a:ext cx="11281838" cy="5262979"/>
          </a:xfrm>
          <a:prstGeom prst="rect">
            <a:avLst/>
          </a:prstGeom>
          <a:noFill/>
        </p:spPr>
        <p:txBody>
          <a:bodyPr wrap="square" rtlCol="0">
            <a:spAutoFit/>
          </a:bodyPr>
          <a:lstStyle/>
          <a:p>
            <a:r>
              <a:rPr lang="fr-FR" sz="1600" dirty="0"/>
              <a:t>L’objectif de la prise en charge de la diarrhée aiguë est de lutter contre la déshydratation, plus particulièrement chez les sujets à risque.</a:t>
            </a:r>
          </a:p>
          <a:p>
            <a:pPr algn="just"/>
            <a:r>
              <a:rPr lang="fr-FR" sz="1600" dirty="0"/>
              <a:t>La réhydratation par voie orale à l’aide de solutés contenant des électrolytes et du glucose constitue la base de la prise en charge de la diarrhée. Dans les cas de déshydratations sévères on utilise la voie </a:t>
            </a:r>
            <a:r>
              <a:rPr lang="fr-FR" sz="1600" dirty="0" err="1"/>
              <a:t>intra-veineuse</a:t>
            </a:r>
            <a:r>
              <a:rPr lang="fr-FR" sz="1600" dirty="0"/>
              <a:t>. Le maintien de l’alimentation est essentiel, surtout chez les nourrissons et les jeunes enfants. Les solutés de réhydratation orale sont remboursables aux assurés sociaux pour les nourrissons et les enfants de moins de 5 ans en cas de diarrhée aiguë.</a:t>
            </a:r>
          </a:p>
          <a:p>
            <a:pPr algn="just"/>
            <a:endParaRPr lang="fr-FR" sz="1600" dirty="0"/>
          </a:p>
          <a:p>
            <a:pPr algn="just"/>
            <a:r>
              <a:rPr lang="fr-FR" sz="1600" dirty="0"/>
              <a:t>En complément de la réhydratation, un traitement anti-infectieux est recommandé dans certaines diarrhées infectieuses d’origine bactérienne. Les objectifs de l’antibiothérapie sont de diminuer l’intensité et la durée de la diarrhée, de réduire les risques de diffusion bactérienne extra-intestinale et de limiter la contagiosité des selles. Les antibiotiques utilisés dépendent du germe identifié. Aucune recommandation ne mentionne l’emploi du </a:t>
            </a:r>
            <a:r>
              <a:rPr lang="fr-FR" sz="1600" dirty="0" err="1"/>
              <a:t>nifuroxazide</a:t>
            </a:r>
            <a:r>
              <a:rPr lang="fr-FR" sz="1600" dirty="0"/>
              <a:t> dans la prise en charge de ces affections. </a:t>
            </a:r>
          </a:p>
          <a:p>
            <a:pPr algn="just"/>
            <a:endParaRPr lang="fr-FR" sz="1600" dirty="0"/>
          </a:p>
          <a:p>
            <a:pPr marL="285750" indent="-285750" algn="just">
              <a:buFont typeface="Arial" panose="020B0604020202020204" pitchFamily="34" charset="0"/>
              <a:buChar char="•"/>
            </a:pPr>
            <a:r>
              <a:rPr lang="fr-FR" sz="1600" b="1" i="1" u="sng" dirty="0"/>
              <a:t>Diarrhée du voyageur (ou turista) </a:t>
            </a:r>
          </a:p>
          <a:p>
            <a:pPr algn="just"/>
            <a:r>
              <a:rPr lang="fr-FR" sz="1600" dirty="0"/>
              <a:t>La prévention de la diarrhée du voyageur repose sur le respect des mesures générales d’hygiène. Pour corriger ou éviter la déshydratation, il est important de boire abondamment et, si la diarrhée est profuse, d’utiliser des solutés de réhydratation orale. Pour une information plus complète, il convient de se reporter aux recommandations du BEH, lequel ne fait pas mention du </a:t>
            </a:r>
            <a:r>
              <a:rPr lang="fr-FR" sz="1600" dirty="0" err="1"/>
              <a:t>nifuroxazide</a:t>
            </a:r>
            <a:r>
              <a:rPr lang="fr-FR" sz="1600" dirty="0"/>
              <a:t> (</a:t>
            </a:r>
            <a:r>
              <a:rPr lang="fr-FR" sz="1600" dirty="0" err="1"/>
              <a:t>cf</a:t>
            </a:r>
            <a:r>
              <a:rPr lang="fr-FR" sz="1600" dirty="0"/>
              <a:t> BEH n°24-25 /20057). Certains auteurs mentionnent une utilisation possible du </a:t>
            </a:r>
            <a:r>
              <a:rPr lang="fr-FR" sz="1600" dirty="0" err="1"/>
              <a:t>nifuroxazide</a:t>
            </a:r>
            <a:r>
              <a:rPr lang="fr-FR" sz="1600" dirty="0"/>
              <a:t> en </a:t>
            </a:r>
            <a:r>
              <a:rPr lang="fr-FR" sz="1600" dirty="0" err="1"/>
              <a:t>chimioprophylaxie</a:t>
            </a:r>
            <a:r>
              <a:rPr lang="fr-FR" sz="1600" dirty="0"/>
              <a:t> de la diarrhée du voyageur en cas de voyage dans un pays à risque. Cependant, cette indication n’est pas validée par une AMM et les données cliniques disponibles ne permettent pas de recommander l’emploi du </a:t>
            </a:r>
            <a:r>
              <a:rPr lang="fr-FR" sz="1600" dirty="0" err="1"/>
              <a:t>nifuroxazide</a:t>
            </a:r>
            <a:r>
              <a:rPr lang="fr-FR" sz="1600" dirty="0"/>
              <a:t> dans la prise en charge de cette affection. </a:t>
            </a:r>
          </a:p>
          <a:p>
            <a:pPr algn="just"/>
            <a:endParaRPr lang="fr-FR" sz="1600" dirty="0"/>
          </a:p>
          <a:p>
            <a:pPr algn="just"/>
            <a:r>
              <a:rPr lang="fr-FR" sz="1600" dirty="0"/>
              <a:t>En conséquence, cette spécialité n’a pas de place dans la stratégie thérapeutique de la diarrhée aiguë. </a:t>
            </a:r>
            <a:endParaRPr lang="fr-FR" sz="1400" i="1" dirty="0"/>
          </a:p>
        </p:txBody>
      </p:sp>
      <p:sp>
        <p:nvSpPr>
          <p:cNvPr id="36" name="ZoneTexte 35">
            <a:extLst>
              <a:ext uri="{FF2B5EF4-FFF2-40B4-BE49-F238E27FC236}">
                <a16:creationId xmlns:a16="http://schemas.microsoft.com/office/drawing/2014/main" id="{BEC7FBA5-A130-45E4-864F-2F546FCE1E7F}"/>
              </a:ext>
            </a:extLst>
          </p:cNvPr>
          <p:cNvSpPr txBox="1"/>
          <p:nvPr/>
        </p:nvSpPr>
        <p:spPr bwMode="auto">
          <a:xfrm>
            <a:off x="502739" y="1070583"/>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39" name="Image 38">
            <a:extLst>
              <a:ext uri="{FF2B5EF4-FFF2-40B4-BE49-F238E27FC236}">
                <a16:creationId xmlns:a16="http://schemas.microsoft.com/office/drawing/2014/main" id="{C694A267-CAA7-4568-8E61-604E3D66D22F}"/>
              </a:ext>
            </a:extLst>
          </p:cNvPr>
          <p:cNvPicPr>
            <a:picLocks noChangeAspect="1"/>
          </p:cNvPicPr>
          <p:nvPr/>
        </p:nvPicPr>
        <p:blipFill>
          <a:blip r:embed="rId4"/>
          <a:stretch>
            <a:fillRect/>
          </a:stretch>
        </p:blipFill>
        <p:spPr bwMode="auto">
          <a:xfrm>
            <a:off x="70692" y="880658"/>
            <a:ext cx="432047" cy="684362"/>
          </a:xfrm>
          <a:prstGeom prst="rect">
            <a:avLst/>
          </a:prstGeom>
        </p:spPr>
      </p:pic>
      <p:pic>
        <p:nvPicPr>
          <p:cNvPr id="40" name="Image 39">
            <a:hlinkClick r:id="rId5" action="ppaction://hlinksldjump"/>
            <a:extLst>
              <a:ext uri="{FF2B5EF4-FFF2-40B4-BE49-F238E27FC236}">
                <a16:creationId xmlns:a16="http://schemas.microsoft.com/office/drawing/2014/main" id="{73B36B3A-6DD5-4F22-8760-4B27F3CC7088}"/>
              </a:ext>
            </a:extLst>
          </p:cNvPr>
          <p:cNvPicPr>
            <a:picLocks noChangeAspect="1"/>
          </p:cNvPicPr>
          <p:nvPr/>
        </p:nvPicPr>
        <p:blipFill>
          <a:blip r:embed="rId6"/>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783625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2035725"/>
            <a:ext cx="12192000" cy="181365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800" b="1" dirty="0">
                <a:solidFill>
                  <a:schemeClr val="bg1"/>
                </a:solidFill>
                <a:ea typeface="Tahoma" panose="020B0604030504040204" pitchFamily="34" charset="0"/>
                <a:cs typeface="Tahoma" panose="020B0604030504040204" pitchFamily="34" charset="0"/>
              </a:rPr>
              <a:t>Objectif, périmètre et contenu du document</a:t>
            </a:r>
          </a:p>
        </p:txBody>
      </p:sp>
      <p:sp>
        <p:nvSpPr>
          <p:cNvPr id="5" name="Rectangle 8"/>
          <p:cNvSpPr/>
          <p:nvPr/>
        </p:nvSpPr>
        <p:spPr bwMode="auto">
          <a:xfrm>
            <a:off x="0" y="3906199"/>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3</a:t>
            </a:fld>
            <a:endParaRPr lang="fr-FR"/>
          </a:p>
        </p:txBody>
      </p: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4141022" y="4008741"/>
            <a:ext cx="1614488" cy="1229363"/>
          </a:xfrm>
          <a:prstGeom prst="rect">
            <a:avLst/>
          </a:prstGeom>
        </p:spPr>
      </p:pic>
      <p:pic>
        <p:nvPicPr>
          <p:cNvPr id="2" name="Image 1">
            <a:extLst>
              <a:ext uri="{FF2B5EF4-FFF2-40B4-BE49-F238E27FC236}">
                <a16:creationId xmlns:a16="http://schemas.microsoft.com/office/drawing/2014/main" id="{185F1A6C-405D-43AF-B1AA-A03923B7253E}"/>
              </a:ext>
            </a:extLst>
          </p:cNvPr>
          <p:cNvPicPr>
            <a:picLocks noChangeAspect="1"/>
          </p:cNvPicPr>
          <p:nvPr/>
        </p:nvPicPr>
        <p:blipFill>
          <a:blip r:embed="rId3"/>
          <a:stretch>
            <a:fillRect/>
          </a:stretch>
        </p:blipFill>
        <p:spPr>
          <a:xfrm>
            <a:off x="6096000" y="4239654"/>
            <a:ext cx="2633700" cy="609653"/>
          </a:xfrm>
          <a:prstGeom prst="rect">
            <a:avLst/>
          </a:prstGeom>
        </p:spPr>
      </p:pic>
    </p:spTree>
    <p:extLst>
      <p:ext uri="{BB962C8B-B14F-4D97-AF65-F5344CB8AC3E}">
        <p14:creationId xmlns:p14="http://schemas.microsoft.com/office/powerpoint/2010/main" val="4058436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PRUCALOPRIDE</a:t>
            </a:r>
          </a:p>
          <a:p>
            <a:r>
              <a:rPr lang="fr-FR" b="1" dirty="0" err="1"/>
              <a:t>Resolor</a:t>
            </a:r>
            <a:r>
              <a:rPr lang="fr-FR" b="1" dirty="0"/>
              <a:t>® 1 mg et 2 mg</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30</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853061" y="2900120"/>
            <a:ext cx="10700257" cy="3077766"/>
          </a:xfrm>
          <a:prstGeom prst="rect">
            <a:avLst/>
          </a:prstGeom>
          <a:noFill/>
        </p:spPr>
        <p:txBody>
          <a:bodyPr wrap="square" rtlCol="0">
            <a:spAutoFit/>
          </a:bodyPr>
          <a:lstStyle/>
          <a:p>
            <a:pPr algn="just"/>
            <a:r>
              <a:rPr lang="fr-FR" dirty="0">
                <a:hlinkClick r:id="rId4"/>
              </a:rPr>
              <a:t>Projet d'avis CT HAS (06/02/2013)</a:t>
            </a:r>
            <a:endParaRPr lang="fr-FR" dirty="0"/>
          </a:p>
          <a:p>
            <a:pPr algn="just"/>
            <a:r>
              <a:rPr lang="fr-FR" sz="1600" b="1" i="1" dirty="0">
                <a:solidFill>
                  <a:srgbClr val="FF0000"/>
                </a:solidFill>
              </a:rPr>
              <a:t>ATTENTION ! projet d'avis : demande retirée</a:t>
            </a:r>
          </a:p>
          <a:p>
            <a:pPr algn="just"/>
            <a:endParaRPr lang="fr-FR" sz="1600" dirty="0"/>
          </a:p>
          <a:p>
            <a:pPr algn="just"/>
            <a:r>
              <a:rPr lang="fr-FR" sz="1600" dirty="0" err="1"/>
              <a:t>Resolor</a:t>
            </a:r>
            <a:r>
              <a:rPr lang="fr-FR" sz="1600" dirty="0"/>
              <a:t>® représente un traitement symptomatique. L’efficacité de </a:t>
            </a:r>
            <a:r>
              <a:rPr lang="fr-FR" sz="1600" dirty="0" err="1"/>
              <a:t>Resolor</a:t>
            </a:r>
            <a:r>
              <a:rPr lang="fr-FR" sz="1600" dirty="0"/>
              <a:t>® chez les patientes en échec de traitements laxatifs associés à des règles hygiéno-diététique au long cours bien conduits ne peut être établie avec certitudes sur la base des études pivots, compte-tenu de leur critère d’inclusion (absence de données sur le type et le nombre de traitements utilisés avant l’inclusion). De plus, l’absence de donnée démontrant l’efficacité chez l’homme ne contribue pas à rassurer sur la fiabilité des résultats observés. Par ailleurs, les nouvelles données disponibles ne permettent pas de quantifier cette efficacité. Enfin, des incertitudes persistent quant à son efficacité et sa tolérance à long terme. Ainsi, le rapport efficacité/effet indésirables de </a:t>
            </a:r>
            <a:r>
              <a:rPr lang="fr-FR" sz="1600" dirty="0" err="1"/>
              <a:t>Resolor</a:t>
            </a:r>
            <a:r>
              <a:rPr lang="fr-FR" sz="1600" dirty="0"/>
              <a:t>® ne peut être </a:t>
            </a:r>
            <a:r>
              <a:rPr lang="fr-FR" sz="1600" dirty="0" smtClean="0"/>
              <a:t>établi.</a:t>
            </a:r>
            <a:endParaRPr lang="fr-FR" sz="1600" dirty="0"/>
          </a:p>
          <a:p>
            <a:pPr algn="just"/>
            <a:r>
              <a:rPr lang="fr-FR" sz="1600" dirty="0"/>
              <a:t>Il existe des alternatives thérapeutiques. </a:t>
            </a:r>
          </a:p>
          <a:p>
            <a:pPr algn="just"/>
            <a:r>
              <a:rPr lang="fr-FR" sz="1600" dirty="0" err="1"/>
              <a:t>Resolor</a:t>
            </a:r>
            <a:r>
              <a:rPr lang="fr-FR" sz="1600" dirty="0"/>
              <a:t>® est un traitement de recours.</a:t>
            </a:r>
          </a:p>
        </p:txBody>
      </p:sp>
      <p:sp>
        <p:nvSpPr>
          <p:cNvPr id="3" name="Rectangle 2">
            <a:extLst>
              <a:ext uri="{FF2B5EF4-FFF2-40B4-BE49-F238E27FC236}">
                <a16:creationId xmlns:a16="http://schemas.microsoft.com/office/drawing/2014/main" id="{35A0E393-9D77-456F-A16F-08433D6C907B}"/>
              </a:ext>
            </a:extLst>
          </p:cNvPr>
          <p:cNvSpPr/>
          <p:nvPr/>
        </p:nvSpPr>
        <p:spPr>
          <a:xfrm>
            <a:off x="640201" y="1345512"/>
            <a:ext cx="9729625" cy="584775"/>
          </a:xfrm>
          <a:prstGeom prst="rect">
            <a:avLst/>
          </a:prstGeom>
          <a:noFill/>
          <a:ln w="19050">
            <a:solidFill>
              <a:srgbClr val="FF00FF"/>
            </a:solidFill>
          </a:ln>
        </p:spPr>
        <p:txBody>
          <a:bodyPr wrap="square" rtlCol="0">
            <a:spAutoFit/>
          </a:bodyPr>
          <a:lstStyle/>
          <a:p>
            <a:pPr algn="just"/>
            <a:r>
              <a:rPr lang="fr-FR" sz="1600" dirty="0"/>
              <a:t>Traitement symptomatique de la constipation chronique chez les femmes pour lesquelles les laxatifs n’ont pas les effets escomptés.</a:t>
            </a:r>
          </a:p>
        </p:txBody>
      </p:sp>
      <p:sp>
        <p:nvSpPr>
          <p:cNvPr id="38" name="ZoneTexte 37">
            <a:extLst>
              <a:ext uri="{FF2B5EF4-FFF2-40B4-BE49-F238E27FC236}">
                <a16:creationId xmlns:a16="http://schemas.microsoft.com/office/drawing/2014/main" id="{B8B78B29-A8A3-4AEB-99B0-6F1B417FD1AE}"/>
              </a:ext>
            </a:extLst>
          </p:cNvPr>
          <p:cNvSpPr txBox="1"/>
          <p:nvPr/>
        </p:nvSpPr>
        <p:spPr bwMode="auto">
          <a:xfrm>
            <a:off x="923754" y="2174844"/>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9AE810B0-0F80-4861-BF54-E2CC2AC730C7}"/>
              </a:ext>
            </a:extLst>
          </p:cNvPr>
          <p:cNvPicPr>
            <a:picLocks noChangeAspect="1"/>
          </p:cNvPicPr>
          <p:nvPr/>
        </p:nvPicPr>
        <p:blipFill>
          <a:blip r:embed="rId5"/>
          <a:stretch>
            <a:fillRect/>
          </a:stretch>
        </p:blipFill>
        <p:spPr bwMode="auto">
          <a:xfrm>
            <a:off x="280304" y="2100016"/>
            <a:ext cx="572757" cy="646275"/>
          </a:xfrm>
          <a:prstGeom prst="rect">
            <a:avLst/>
          </a:prstGeom>
        </p:spPr>
      </p:pic>
      <p:pic>
        <p:nvPicPr>
          <p:cNvPr id="40" name="Image 39">
            <a:hlinkClick r:id="rId6" action="ppaction://hlinksldjump"/>
            <a:extLst>
              <a:ext uri="{FF2B5EF4-FFF2-40B4-BE49-F238E27FC236}">
                <a16:creationId xmlns:a16="http://schemas.microsoft.com/office/drawing/2014/main" id="{4C60EACA-01AC-46E7-93DD-75489DA1C07B}"/>
              </a:ext>
            </a:extLst>
          </p:cNvPr>
          <p:cNvPicPr>
            <a:picLocks noChangeAspect="1"/>
          </p:cNvPicPr>
          <p:nvPr/>
        </p:nvPicPr>
        <p:blipFill>
          <a:blip r:embed="rId7"/>
          <a:stretch>
            <a:fillRect/>
          </a:stretch>
        </p:blipFill>
        <p:spPr bwMode="auto">
          <a:xfrm>
            <a:off x="11480049" y="6083686"/>
            <a:ext cx="628651" cy="774314"/>
          </a:xfrm>
          <a:prstGeom prst="rect">
            <a:avLst/>
          </a:prstGeom>
        </p:spPr>
      </p:pic>
      <p:sp>
        <p:nvSpPr>
          <p:cNvPr id="36" name="Rectangle 35">
            <a:extLst>
              <a:ext uri="{FF2B5EF4-FFF2-40B4-BE49-F238E27FC236}">
                <a16:creationId xmlns:a16="http://schemas.microsoft.com/office/drawing/2014/main" id="{1C4861A4-8DDF-460A-BF54-7DCB16549895}"/>
              </a:ext>
            </a:extLst>
          </p:cNvPr>
          <p:cNvSpPr/>
          <p:nvPr/>
        </p:nvSpPr>
        <p:spPr>
          <a:xfrm>
            <a:off x="4880826" y="907956"/>
            <a:ext cx="2707793"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A06AX05, </a:t>
            </a:r>
            <a:r>
              <a:rPr lang="fr-FR" sz="1600" dirty="0"/>
              <a:t>Laxatifs</a:t>
            </a:r>
          </a:p>
        </p:txBody>
      </p:sp>
    </p:spTree>
    <p:extLst>
      <p:ext uri="{BB962C8B-B14F-4D97-AF65-F5344CB8AC3E}">
        <p14:creationId xmlns:p14="http://schemas.microsoft.com/office/powerpoint/2010/main" val="40335483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PRUCALOPRIDE</a:t>
            </a:r>
          </a:p>
          <a:p>
            <a:r>
              <a:rPr lang="fr-FR" b="1" dirty="0" err="1"/>
              <a:t>Resolor</a:t>
            </a:r>
            <a:r>
              <a:rPr lang="fr-FR" b="1" dirty="0"/>
              <a:t>® 1 mg et 2 mg</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31</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36" name="ZoneTexte 35">
            <a:extLst>
              <a:ext uri="{FF2B5EF4-FFF2-40B4-BE49-F238E27FC236}">
                <a16:creationId xmlns:a16="http://schemas.microsoft.com/office/drawing/2014/main" id="{933FB7AE-BE98-450F-AA3C-5C942A65D444}"/>
              </a:ext>
            </a:extLst>
          </p:cNvPr>
          <p:cNvSpPr txBox="1"/>
          <p:nvPr/>
        </p:nvSpPr>
        <p:spPr bwMode="auto">
          <a:xfrm>
            <a:off x="502739" y="1070583"/>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39" name="Image 38">
            <a:extLst>
              <a:ext uri="{FF2B5EF4-FFF2-40B4-BE49-F238E27FC236}">
                <a16:creationId xmlns:a16="http://schemas.microsoft.com/office/drawing/2014/main" id="{0384A984-0C1C-4265-8460-258D10419515}"/>
              </a:ext>
            </a:extLst>
          </p:cNvPr>
          <p:cNvPicPr>
            <a:picLocks noChangeAspect="1"/>
          </p:cNvPicPr>
          <p:nvPr/>
        </p:nvPicPr>
        <p:blipFill>
          <a:blip r:embed="rId4"/>
          <a:stretch>
            <a:fillRect/>
          </a:stretch>
        </p:blipFill>
        <p:spPr bwMode="auto">
          <a:xfrm>
            <a:off x="70692" y="880658"/>
            <a:ext cx="432047" cy="684362"/>
          </a:xfrm>
          <a:prstGeom prst="rect">
            <a:avLst/>
          </a:prstGeom>
        </p:spPr>
      </p:pic>
      <p:pic>
        <p:nvPicPr>
          <p:cNvPr id="40" name="Image 39">
            <a:hlinkClick r:id="rId5" action="ppaction://hlinksldjump"/>
            <a:extLst>
              <a:ext uri="{FF2B5EF4-FFF2-40B4-BE49-F238E27FC236}">
                <a16:creationId xmlns:a16="http://schemas.microsoft.com/office/drawing/2014/main" id="{A96A02C0-C09E-4963-8456-017CE545AA5B}"/>
              </a:ext>
            </a:extLst>
          </p:cNvPr>
          <p:cNvPicPr>
            <a:picLocks noChangeAspect="1"/>
          </p:cNvPicPr>
          <p:nvPr/>
        </p:nvPicPr>
        <p:blipFill>
          <a:blip r:embed="rId6"/>
          <a:stretch>
            <a:fillRect/>
          </a:stretch>
        </p:blipFill>
        <p:spPr bwMode="auto">
          <a:xfrm>
            <a:off x="11480049" y="6083686"/>
            <a:ext cx="628651" cy="774314"/>
          </a:xfrm>
          <a:prstGeom prst="rect">
            <a:avLst/>
          </a:prstGeom>
        </p:spPr>
      </p:pic>
      <p:sp>
        <p:nvSpPr>
          <p:cNvPr id="41" name="ZoneTexte 40">
            <a:extLst>
              <a:ext uri="{FF2B5EF4-FFF2-40B4-BE49-F238E27FC236}">
                <a16:creationId xmlns:a16="http://schemas.microsoft.com/office/drawing/2014/main" id="{A360C498-7292-49B3-A4BF-511771DDAC02}"/>
              </a:ext>
            </a:extLst>
          </p:cNvPr>
          <p:cNvSpPr txBox="1"/>
          <p:nvPr/>
        </p:nvSpPr>
        <p:spPr bwMode="auto">
          <a:xfrm>
            <a:off x="502739" y="1689558"/>
            <a:ext cx="11121272" cy="5016758"/>
          </a:xfrm>
          <a:prstGeom prst="rect">
            <a:avLst/>
          </a:prstGeom>
          <a:noFill/>
        </p:spPr>
        <p:txBody>
          <a:bodyPr wrap="square" rtlCol="0">
            <a:spAutoFit/>
          </a:bodyPr>
          <a:lstStyle/>
          <a:p>
            <a:pPr marL="285750" indent="-285750" algn="just">
              <a:buFont typeface="Arial" panose="020B0604020202020204" pitchFamily="34" charset="0"/>
              <a:buChar char="•"/>
            </a:pPr>
            <a:r>
              <a:rPr lang="fr-FR" sz="1600" b="1" i="1" u="sng" dirty="0"/>
              <a:t>Traitement symptomatique de la constipation chronique</a:t>
            </a:r>
          </a:p>
          <a:p>
            <a:pPr algn="just"/>
            <a:r>
              <a:rPr lang="fr-FR" sz="1600" dirty="0"/>
              <a:t>Les mesures hygiéno-diététiques (activité physique, présentation sans retard à la selle, enrichissement progressif du régime en fibres) sont recommandées en première intention dans le traitement de la constipation chronique de l’adulte (grade B), mais leur impact réel est modeste chez beaucoup de patients (accord professionnel). </a:t>
            </a:r>
          </a:p>
          <a:p>
            <a:pPr algn="just"/>
            <a:endParaRPr lang="fr-FR" sz="1600" dirty="0"/>
          </a:p>
          <a:p>
            <a:pPr algn="just"/>
            <a:r>
              <a:rPr lang="fr-FR" sz="1600" dirty="0"/>
              <a:t>Les laxatifs sont utilisés après échec ou insuffisance des mesures hygiéno-diététiques. Lorsqu’un laxatif doit être prescrit : </a:t>
            </a:r>
          </a:p>
          <a:p>
            <a:pPr marL="285750" indent="-285750" algn="just">
              <a:buFontTx/>
              <a:buChar char="-"/>
            </a:pPr>
            <a:r>
              <a:rPr lang="fr-FR" sz="1600" dirty="0"/>
              <a:t>Les laxatifs osmotiques sont recommandés en première intention pour leur efficacité et leur bonne tolérance générale. Parmi les laxatifs osmotiques, une méta-analyse récente montre que le polyéthylène glycol devrait être utilisé en première intention ;</a:t>
            </a:r>
          </a:p>
          <a:p>
            <a:pPr marL="285750" indent="-285750" algn="just">
              <a:buFontTx/>
              <a:buChar char="-"/>
            </a:pPr>
            <a:r>
              <a:rPr lang="fr-FR" sz="1600" dirty="0"/>
              <a:t>Les sels de magnésium (hydroxyde de magnésium) et les laxatifs de lest (mucilages) peuvent également être proposés ;</a:t>
            </a:r>
          </a:p>
          <a:p>
            <a:pPr marL="285750" indent="-285750" algn="just">
              <a:buFontTx/>
              <a:buChar char="-"/>
            </a:pPr>
            <a:r>
              <a:rPr lang="fr-FR" sz="1600" dirty="0"/>
              <a:t>Les laxatifs émollients (lubrifiants) peuvent être proposés en seconde intention ; l’utilisation prolongée de ces traitements pouvant majorer une incontinence anale et favoriser des suintements anaux ;</a:t>
            </a:r>
          </a:p>
          <a:p>
            <a:pPr marL="285750" indent="-285750" algn="just">
              <a:buFontTx/>
              <a:buChar char="-"/>
            </a:pPr>
            <a:r>
              <a:rPr lang="fr-FR" sz="1600" dirty="0"/>
              <a:t>Les laxatifs hydratants (</a:t>
            </a:r>
            <a:r>
              <a:rPr lang="fr-FR" sz="1600" dirty="0" err="1"/>
              <a:t>macrogol</a:t>
            </a:r>
            <a:r>
              <a:rPr lang="fr-FR" sz="1600" dirty="0"/>
              <a:t>) doivent être préférés chez la femme enceinte ;</a:t>
            </a:r>
          </a:p>
          <a:p>
            <a:pPr marL="285750" indent="-285750" algn="just">
              <a:buFontTx/>
              <a:buChar char="-"/>
            </a:pPr>
            <a:r>
              <a:rPr lang="fr-FR" sz="1600" dirty="0"/>
              <a:t>Les laxatifs stimulants, qui provoquent des troubles hydro-électrolytiques et altèrent l’épithélium colique doivent être réservés à des situations particulières (sujet âgé, constipation réfractaire aux autres traitements), sur de courtes périodes et sous surveillance médicale, en seconde intention en raison de leurs effets secondaires ;</a:t>
            </a:r>
          </a:p>
          <a:p>
            <a:pPr marL="285750" indent="-285750" algn="just">
              <a:buFontTx/>
              <a:buChar char="-"/>
            </a:pPr>
            <a:r>
              <a:rPr lang="fr-FR" sz="1600" dirty="0"/>
              <a:t>Les laxatifs par voie rectale dits de contact (suppositoires et lavements) sont recommandés dans des situations particulières (troubles de l’évacuation, sujets âgés ou malades atteints de pathologie neurologique) pour faciliter l’évacuation des selles. </a:t>
            </a:r>
          </a:p>
          <a:p>
            <a:pPr marL="285750" indent="-285750" algn="just">
              <a:buFontTx/>
              <a:buChar char="-"/>
            </a:pPr>
            <a:endParaRPr lang="fr-FR" sz="1600" dirty="0"/>
          </a:p>
          <a:p>
            <a:pPr algn="just"/>
            <a:r>
              <a:rPr lang="fr-FR" sz="1600" dirty="0"/>
              <a:t>Le traitement d’éventuelles causes (lésions anales, troubles fonctionnels) peut s’avérer utile dans certaines situations. </a:t>
            </a:r>
          </a:p>
          <a:p>
            <a:pPr algn="just"/>
            <a:r>
              <a:rPr lang="fr-FR" sz="1600" dirty="0"/>
              <a:t>En pratique, les habitudes et le confort de prise des patients interviendra dans le choix du laxatif prescrit.</a:t>
            </a:r>
            <a:endParaRPr lang="fr-FR" sz="1400" i="1" dirty="0"/>
          </a:p>
        </p:txBody>
      </p:sp>
    </p:spTree>
    <p:extLst>
      <p:ext uri="{BB962C8B-B14F-4D97-AF65-F5344CB8AC3E}">
        <p14:creationId xmlns:p14="http://schemas.microsoft.com/office/powerpoint/2010/main" val="2464679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PRUCALOPRIDE</a:t>
            </a:r>
          </a:p>
          <a:p>
            <a:r>
              <a:rPr lang="fr-FR" b="1" dirty="0" err="1"/>
              <a:t>Resolor</a:t>
            </a:r>
            <a:r>
              <a:rPr lang="fr-FR" b="1" dirty="0"/>
              <a:t>® 1 mg et 2 mg</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32</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38" name="ZoneTexte 37"/>
          <p:cNvSpPr txBox="1"/>
          <p:nvPr/>
        </p:nvSpPr>
        <p:spPr bwMode="auto">
          <a:xfrm>
            <a:off x="502739" y="2089080"/>
            <a:ext cx="11455926" cy="3539430"/>
          </a:xfrm>
          <a:prstGeom prst="rect">
            <a:avLst/>
          </a:prstGeom>
          <a:noFill/>
        </p:spPr>
        <p:txBody>
          <a:bodyPr wrap="square" rtlCol="0">
            <a:spAutoFit/>
          </a:bodyPr>
          <a:lstStyle/>
          <a:p>
            <a:pPr algn="just"/>
            <a:r>
              <a:rPr lang="fr-FR" sz="1600" dirty="0"/>
              <a:t>En termes de santé publique, la prévalence de la constipation chronique chez les femmes est importante mais ne revêt généralement pas de caractère de gravité. Le fardeau induit par la constipation peut donc être considéré comme faible dans cette population. </a:t>
            </a:r>
          </a:p>
          <a:p>
            <a:pPr algn="just"/>
            <a:endParaRPr lang="fr-FR" sz="1600" dirty="0"/>
          </a:p>
          <a:p>
            <a:pPr algn="just"/>
            <a:r>
              <a:rPr lang="fr-FR" sz="1600" dirty="0"/>
              <a:t>Les données disponibles montrent une taille d’impact faible de la spécialité </a:t>
            </a:r>
            <a:r>
              <a:rPr lang="fr-FR" sz="1600" dirty="0" err="1"/>
              <a:t>Resolor</a:t>
            </a:r>
            <a:r>
              <a:rPr lang="fr-FR" sz="1600" dirty="0"/>
              <a:t>® par rapport au placebo en termes de pourcentage de patientes « normalisées ». Compte tenu de l’absence de données versus comparateur actif, des incertitudes liées aux résultats contradictoires observés en fonction des doses et de l’absence de données de qualité de vie, l’impact supplémentaire de </a:t>
            </a:r>
            <a:r>
              <a:rPr lang="fr-FR" sz="1600" dirty="0" err="1"/>
              <a:t>Resolor</a:t>
            </a:r>
            <a:r>
              <a:rPr lang="fr-FR" sz="1600" dirty="0"/>
              <a:t>® n’est pas établi. De plus, compte tenu de son appartenance à la classe pharmacologique des agonistes des récepteurs de la sérotonine, des doutes sur la tolérance cardiaque et neurologique ne permettent pas d’écarter un impact négatif de cette spécialité. </a:t>
            </a:r>
          </a:p>
          <a:p>
            <a:pPr algn="just"/>
            <a:endParaRPr lang="fr-FR" sz="1600" dirty="0"/>
          </a:p>
          <a:p>
            <a:pPr algn="just"/>
            <a:r>
              <a:rPr lang="fr-FR" sz="1600" dirty="0"/>
              <a:t>Enfin, la transposabilité des résultats des essais à la pratique clinique n’est pas assurée compte tenu de l’absence de données à long terme, du risque d’utilisation de cette spécialité chez l’homme en l’absence de données cliniques ainsi que du risque de mésusage chez les patientes n’ayant pas bénéficié d’un traitement antérieur par laxatifs. </a:t>
            </a:r>
          </a:p>
          <a:p>
            <a:pPr algn="just"/>
            <a:endParaRPr lang="fr-FR" sz="1600" dirty="0"/>
          </a:p>
          <a:p>
            <a:pPr algn="just"/>
            <a:r>
              <a:rPr lang="fr-FR" sz="1600" dirty="0"/>
              <a:t>En conséquence, il n’est pas attendu d’intérêt de santé publique pour la spécialité </a:t>
            </a:r>
            <a:r>
              <a:rPr lang="fr-FR" sz="1600" dirty="0" err="1"/>
              <a:t>Resolor</a:t>
            </a:r>
            <a:r>
              <a:rPr lang="fr-FR" sz="1600" dirty="0"/>
              <a:t>® . </a:t>
            </a:r>
            <a:endParaRPr lang="fr-FR" sz="1400" i="1" dirty="0"/>
          </a:p>
        </p:txBody>
      </p:sp>
      <p:sp>
        <p:nvSpPr>
          <p:cNvPr id="36" name="ZoneTexte 35">
            <a:extLst>
              <a:ext uri="{FF2B5EF4-FFF2-40B4-BE49-F238E27FC236}">
                <a16:creationId xmlns:a16="http://schemas.microsoft.com/office/drawing/2014/main" id="{865F56CC-FB8F-4413-82CC-02C69A7633E4}"/>
              </a:ext>
            </a:extLst>
          </p:cNvPr>
          <p:cNvSpPr txBox="1"/>
          <p:nvPr/>
        </p:nvSpPr>
        <p:spPr bwMode="auto">
          <a:xfrm>
            <a:off x="502739" y="1556949"/>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(suite)</a:t>
            </a:r>
            <a:r>
              <a:rPr lang="fr-FR" sz="1600" dirty="0">
                <a:solidFill>
                  <a:srgbClr val="000099"/>
                </a:solidFill>
              </a:rPr>
              <a:t>:</a:t>
            </a:r>
          </a:p>
        </p:txBody>
      </p:sp>
      <p:pic>
        <p:nvPicPr>
          <p:cNvPr id="39" name="Image 38">
            <a:extLst>
              <a:ext uri="{FF2B5EF4-FFF2-40B4-BE49-F238E27FC236}">
                <a16:creationId xmlns:a16="http://schemas.microsoft.com/office/drawing/2014/main" id="{26F9C6D7-BB45-4614-9577-E1FDD9F3B325}"/>
              </a:ext>
            </a:extLst>
          </p:cNvPr>
          <p:cNvPicPr>
            <a:picLocks noChangeAspect="1"/>
          </p:cNvPicPr>
          <p:nvPr/>
        </p:nvPicPr>
        <p:blipFill>
          <a:blip r:embed="rId4"/>
          <a:stretch>
            <a:fillRect/>
          </a:stretch>
        </p:blipFill>
        <p:spPr bwMode="auto">
          <a:xfrm>
            <a:off x="70692" y="1367024"/>
            <a:ext cx="432047" cy="684362"/>
          </a:xfrm>
          <a:prstGeom prst="rect">
            <a:avLst/>
          </a:prstGeom>
        </p:spPr>
      </p:pic>
      <p:pic>
        <p:nvPicPr>
          <p:cNvPr id="40" name="Image 39">
            <a:hlinkClick r:id="rId5" action="ppaction://hlinksldjump"/>
            <a:extLst>
              <a:ext uri="{FF2B5EF4-FFF2-40B4-BE49-F238E27FC236}">
                <a16:creationId xmlns:a16="http://schemas.microsoft.com/office/drawing/2014/main" id="{4607C898-BD87-492E-BF9B-69321D0C7C53}"/>
              </a:ext>
            </a:extLst>
          </p:cNvPr>
          <p:cNvPicPr>
            <a:picLocks noChangeAspect="1"/>
          </p:cNvPicPr>
          <p:nvPr/>
        </p:nvPicPr>
        <p:blipFill>
          <a:blip r:embed="rId6"/>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5809045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1" name="Image 40">
            <a:extLst>
              <a:ext uri="{FF2B5EF4-FFF2-40B4-BE49-F238E27FC236}">
                <a16:creationId xmlns:a16="http://schemas.microsoft.com/office/drawing/2014/main" id="{B41AAA8F-82D5-4E7B-A0A8-A52A1B66EA91}"/>
              </a:ext>
            </a:extLst>
          </p:cNvPr>
          <p:cNvPicPr>
            <a:picLocks noChangeAspect="1"/>
          </p:cNvPicPr>
          <p:nvPr/>
        </p:nvPicPr>
        <p:blipFill>
          <a:blip r:embed="rId3"/>
          <a:stretch>
            <a:fillRect/>
          </a:stretch>
        </p:blipFill>
        <p:spPr bwMode="auto">
          <a:xfrm>
            <a:off x="69624" y="4034816"/>
            <a:ext cx="432047" cy="684362"/>
          </a:xfrm>
          <a:prstGeom prst="rect">
            <a:avLst/>
          </a:prstGeom>
        </p:spPr>
      </p:pic>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OPIUM</a:t>
            </a:r>
          </a:p>
          <a:p>
            <a:r>
              <a:rPr lang="fr-FR" b="1" dirty="0" err="1"/>
              <a:t>Dropizal</a:t>
            </a:r>
            <a:r>
              <a:rPr lang="fr-FR" b="1" dirty="0"/>
              <a:t>® 100 mg</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33</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4"/>
          <a:stretch/>
        </p:blipFill>
        <p:spPr bwMode="auto">
          <a:xfrm>
            <a:off x="10506820" y="849149"/>
            <a:ext cx="1614488" cy="1229363"/>
          </a:xfrm>
          <a:prstGeom prst="rect">
            <a:avLst/>
          </a:prstGeom>
        </p:spPr>
      </p:pic>
      <p:sp>
        <p:nvSpPr>
          <p:cNvPr id="2" name="ZoneTexte 1"/>
          <p:cNvSpPr txBox="1"/>
          <p:nvPr/>
        </p:nvSpPr>
        <p:spPr>
          <a:xfrm>
            <a:off x="661519" y="2294516"/>
            <a:ext cx="11288607" cy="1938992"/>
          </a:xfrm>
          <a:prstGeom prst="rect">
            <a:avLst/>
          </a:prstGeom>
          <a:noFill/>
        </p:spPr>
        <p:txBody>
          <a:bodyPr wrap="square" rtlCol="0">
            <a:spAutoFit/>
          </a:bodyPr>
          <a:lstStyle/>
          <a:p>
            <a:pPr algn="just"/>
            <a:r>
              <a:rPr lang="fr-FR" sz="1500" i="1" dirty="0">
                <a:hlinkClick r:id="rId5"/>
              </a:rPr>
              <a:t>Avis CT HAS (02/06/2021)</a:t>
            </a:r>
            <a:endParaRPr lang="fr-FR" sz="1500" i="1" dirty="0"/>
          </a:p>
          <a:p>
            <a:pPr algn="just"/>
            <a:r>
              <a:rPr lang="fr-FR" sz="1500" dirty="0"/>
              <a:t>Considérant :</a:t>
            </a:r>
          </a:p>
          <a:p>
            <a:pPr marL="285750" indent="-285750" algn="just">
              <a:buFontTx/>
              <a:buChar char="-"/>
            </a:pPr>
            <a:r>
              <a:rPr lang="fr-FR" sz="1500" dirty="0"/>
              <a:t>l’absence de donnée clinique étayant l’efficacité et la tolérance en particulier par rapport à un traitement anti-diarrhéique bien conduit ;</a:t>
            </a:r>
          </a:p>
          <a:p>
            <a:pPr marL="285750" indent="-285750" algn="just">
              <a:buFontTx/>
              <a:buChar char="-"/>
            </a:pPr>
            <a:r>
              <a:rPr lang="fr-FR" sz="1500" dirty="0"/>
              <a:t>le risque de mésusage potentiel notamment en cas de renouvellement de la prescription au long cours et ;</a:t>
            </a:r>
          </a:p>
          <a:p>
            <a:pPr marL="285750" indent="-285750" algn="just">
              <a:buFontTx/>
              <a:buChar char="-"/>
            </a:pPr>
            <a:r>
              <a:rPr lang="fr-FR" sz="1500" dirty="0"/>
              <a:t>le risque d’interactions médicamenteuses (addition des effets indésirables notamment de dépression respiratoire) chez les patients déjà traités par un morphinique à visée antalgique (morphine, codéine…) ;</a:t>
            </a:r>
          </a:p>
          <a:p>
            <a:pPr algn="just"/>
            <a:r>
              <a:rPr lang="fr-FR" sz="1500" dirty="0"/>
              <a:t>la Commission de la Transparence considère que </a:t>
            </a:r>
            <a:r>
              <a:rPr lang="fr-FR" sz="1500" dirty="0" err="1"/>
              <a:t>Dropizal</a:t>
            </a:r>
            <a:r>
              <a:rPr lang="fr-FR" sz="1500" dirty="0"/>
              <a:t>® n’a pas de place dans la prise en charge des adultes ayant une diarrhée sévère en échec aux autres antidiarrhéiques (notamment le lopéramide).</a:t>
            </a:r>
          </a:p>
        </p:txBody>
      </p:sp>
      <p:sp>
        <p:nvSpPr>
          <p:cNvPr id="3" name="Rectangle 2">
            <a:extLst>
              <a:ext uri="{FF2B5EF4-FFF2-40B4-BE49-F238E27FC236}">
                <a16:creationId xmlns:a16="http://schemas.microsoft.com/office/drawing/2014/main" id="{DFBC8E23-073C-428A-91AE-EFC19C1D7DD4}"/>
              </a:ext>
            </a:extLst>
          </p:cNvPr>
          <p:cNvSpPr/>
          <p:nvPr/>
        </p:nvSpPr>
        <p:spPr>
          <a:xfrm>
            <a:off x="285647" y="1233120"/>
            <a:ext cx="10224093" cy="584775"/>
          </a:xfrm>
          <a:prstGeom prst="rect">
            <a:avLst/>
          </a:prstGeom>
          <a:noFill/>
          <a:ln w="19050">
            <a:solidFill>
              <a:srgbClr val="FF00FF"/>
            </a:solidFill>
          </a:ln>
        </p:spPr>
        <p:txBody>
          <a:bodyPr wrap="square" rtlCol="0">
            <a:spAutoFit/>
          </a:bodyPr>
          <a:lstStyle/>
          <a:p>
            <a:pPr algn="just"/>
            <a:r>
              <a:rPr lang="fr-FR" sz="1600"/>
              <a:t>Traitement symptomatique de la diarrhée sévère chez les adultes lorsque l’utilisation d’autres traitements antidiarrhéiques n’ont pas eu un effet suffisant.</a:t>
            </a:r>
            <a:endParaRPr lang="fr-FR" sz="1600" dirty="0"/>
          </a:p>
        </p:txBody>
      </p:sp>
      <p:sp>
        <p:nvSpPr>
          <p:cNvPr id="36" name="Rectangle 35">
            <a:extLst>
              <a:ext uri="{FF2B5EF4-FFF2-40B4-BE49-F238E27FC236}">
                <a16:creationId xmlns:a16="http://schemas.microsoft.com/office/drawing/2014/main" id="{7FCED150-410B-4000-AE60-340DD452623A}"/>
              </a:ext>
            </a:extLst>
          </p:cNvPr>
          <p:cNvSpPr/>
          <p:nvPr/>
        </p:nvSpPr>
        <p:spPr>
          <a:xfrm>
            <a:off x="661518" y="4496649"/>
            <a:ext cx="11288608" cy="2077492"/>
          </a:xfrm>
          <a:prstGeom prst="rect">
            <a:avLst/>
          </a:prstGeom>
        </p:spPr>
        <p:txBody>
          <a:bodyPr wrap="square">
            <a:spAutoFit/>
          </a:bodyPr>
          <a:lstStyle/>
          <a:p>
            <a:pPr algn="just"/>
            <a:r>
              <a:rPr lang="fr-FR" sz="1500" b="1" i="1" dirty="0"/>
              <a:t>En cas de diarrhée aiguë</a:t>
            </a:r>
          </a:p>
          <a:p>
            <a:pPr algn="just"/>
            <a:r>
              <a:rPr lang="fr-FR" sz="1500" dirty="0"/>
              <a:t>Les objectifs de la prise en charge sont la réduction de l’intensité de la diarrhée, la prévention et traitement de la déshydratation, la recherche de l’éventuel aliment en cause pour éviter la récidive et la contamination de proches et le traitement d’une affection spécifique. </a:t>
            </a:r>
          </a:p>
          <a:p>
            <a:pPr algn="just"/>
            <a:endParaRPr lang="fr-FR" sz="600" b="1" i="1" dirty="0"/>
          </a:p>
          <a:p>
            <a:pPr algn="just"/>
            <a:r>
              <a:rPr lang="fr-FR" sz="1500" b="1" i="1" dirty="0"/>
              <a:t>En cas de diarrhée chronique ou récidivante</a:t>
            </a:r>
          </a:p>
          <a:p>
            <a:pPr algn="just"/>
            <a:r>
              <a:rPr lang="fr-FR" sz="1500" dirty="0"/>
              <a:t>La détermination de la cause de la diarrhée chronique est essentielle car permettant de mettre en route un traitement spécifique à l’étiologie.</a:t>
            </a:r>
          </a:p>
          <a:p>
            <a:pPr algn="just"/>
            <a:r>
              <a:rPr lang="fr-FR" sz="1500" i="1" dirty="0"/>
              <a:t>NB: Le lopéramide est un antidiarrhéique employé contre les diarrhées aiguës ou chroniques. Il ralentit le transit intestinal et favorise l’absorption des liquides. Il est possible de l’utiliser dans les formes bénignes mais ce traitement est à éviter dans certaines diarrhées aiguës infectieuses sévères (avec fièvre et déshydratation). </a:t>
            </a:r>
            <a:endParaRPr lang="fr-FR" sz="1500" dirty="0"/>
          </a:p>
        </p:txBody>
      </p:sp>
      <p:sp>
        <p:nvSpPr>
          <p:cNvPr id="38" name="ZoneTexte 37">
            <a:extLst>
              <a:ext uri="{FF2B5EF4-FFF2-40B4-BE49-F238E27FC236}">
                <a16:creationId xmlns:a16="http://schemas.microsoft.com/office/drawing/2014/main" id="{27BFC6BA-58CA-4911-B801-DCECC375679F}"/>
              </a:ext>
            </a:extLst>
          </p:cNvPr>
          <p:cNvSpPr txBox="1"/>
          <p:nvPr/>
        </p:nvSpPr>
        <p:spPr bwMode="auto">
          <a:xfrm>
            <a:off x="620897" y="1905053"/>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0F92E0A5-148B-4596-ADCC-0765A78447A4}"/>
              </a:ext>
            </a:extLst>
          </p:cNvPr>
          <p:cNvPicPr>
            <a:picLocks noChangeAspect="1"/>
          </p:cNvPicPr>
          <p:nvPr/>
        </p:nvPicPr>
        <p:blipFill>
          <a:blip r:embed="rId6"/>
          <a:stretch>
            <a:fillRect/>
          </a:stretch>
        </p:blipFill>
        <p:spPr bwMode="auto">
          <a:xfrm>
            <a:off x="-22553" y="1873856"/>
            <a:ext cx="572757" cy="646275"/>
          </a:xfrm>
          <a:prstGeom prst="rect">
            <a:avLst/>
          </a:prstGeom>
        </p:spPr>
      </p:pic>
      <p:sp>
        <p:nvSpPr>
          <p:cNvPr id="40" name="ZoneTexte 39">
            <a:extLst>
              <a:ext uri="{FF2B5EF4-FFF2-40B4-BE49-F238E27FC236}">
                <a16:creationId xmlns:a16="http://schemas.microsoft.com/office/drawing/2014/main" id="{35E189C1-39AB-4A4B-A31B-CA0682DBB8DC}"/>
              </a:ext>
            </a:extLst>
          </p:cNvPr>
          <p:cNvSpPr txBox="1"/>
          <p:nvPr/>
        </p:nvSpPr>
        <p:spPr bwMode="auto">
          <a:xfrm>
            <a:off x="620897" y="4218936"/>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sp>
        <p:nvSpPr>
          <p:cNvPr id="42" name="ZoneTexte 41">
            <a:extLst>
              <a:ext uri="{FF2B5EF4-FFF2-40B4-BE49-F238E27FC236}">
                <a16:creationId xmlns:a16="http://schemas.microsoft.com/office/drawing/2014/main" id="{CA726470-BBB0-4957-9941-04B579EE2278}"/>
              </a:ext>
            </a:extLst>
          </p:cNvPr>
          <p:cNvSpPr txBox="1"/>
          <p:nvPr/>
        </p:nvSpPr>
        <p:spPr bwMode="auto">
          <a:xfrm>
            <a:off x="731755" y="6454041"/>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3" name="Image 42">
            <a:extLst>
              <a:ext uri="{FF2B5EF4-FFF2-40B4-BE49-F238E27FC236}">
                <a16:creationId xmlns:a16="http://schemas.microsoft.com/office/drawing/2014/main" id="{52C078E2-CDC2-44F5-895F-8723F750C531}"/>
              </a:ext>
            </a:extLst>
          </p:cNvPr>
          <p:cNvPicPr>
            <a:picLocks noChangeAspect="1"/>
          </p:cNvPicPr>
          <p:nvPr/>
        </p:nvPicPr>
        <p:blipFill>
          <a:blip r:embed="rId7"/>
          <a:stretch>
            <a:fillRect/>
          </a:stretch>
        </p:blipFill>
        <p:spPr bwMode="auto">
          <a:xfrm>
            <a:off x="35114" y="6433905"/>
            <a:ext cx="696641" cy="406838"/>
          </a:xfrm>
          <a:prstGeom prst="rect">
            <a:avLst/>
          </a:prstGeom>
        </p:spPr>
      </p:pic>
      <p:sp>
        <p:nvSpPr>
          <p:cNvPr id="44" name="Rectangle 43">
            <a:extLst>
              <a:ext uri="{FF2B5EF4-FFF2-40B4-BE49-F238E27FC236}">
                <a16:creationId xmlns:a16="http://schemas.microsoft.com/office/drawing/2014/main" id="{E67BE52D-7D7C-41AA-AAE3-17DAF89E0441}"/>
              </a:ext>
            </a:extLst>
          </p:cNvPr>
          <p:cNvSpPr/>
          <p:nvPr/>
        </p:nvSpPr>
        <p:spPr>
          <a:xfrm>
            <a:off x="2072161" y="6465650"/>
            <a:ext cx="4131259" cy="338554"/>
          </a:xfrm>
          <a:prstGeom prst="rect">
            <a:avLst/>
          </a:prstGeom>
        </p:spPr>
        <p:txBody>
          <a:bodyPr wrap="none">
            <a:spAutoFit/>
          </a:bodyPr>
          <a:lstStyle/>
          <a:p>
            <a:r>
              <a:rPr lang="fr-FR" sz="1600" u="sng" dirty="0">
                <a:hlinkClick r:id="rId8"/>
              </a:rPr>
              <a:t>https://www.snfge.org/content/diarrhee-aigue</a:t>
            </a:r>
            <a:endParaRPr lang="fr-FR" sz="1600" dirty="0"/>
          </a:p>
        </p:txBody>
      </p:sp>
      <p:pic>
        <p:nvPicPr>
          <p:cNvPr id="45" name="Image 44">
            <a:hlinkClick r:id="rId9" action="ppaction://hlinksldjump"/>
            <a:extLst>
              <a:ext uri="{FF2B5EF4-FFF2-40B4-BE49-F238E27FC236}">
                <a16:creationId xmlns:a16="http://schemas.microsoft.com/office/drawing/2014/main" id="{E664A589-32F9-470B-82AF-1873B8483B17}"/>
              </a:ext>
            </a:extLst>
          </p:cNvPr>
          <p:cNvPicPr>
            <a:picLocks noChangeAspect="1"/>
          </p:cNvPicPr>
          <p:nvPr/>
        </p:nvPicPr>
        <p:blipFill>
          <a:blip r:embed="rId10"/>
          <a:stretch>
            <a:fillRect/>
          </a:stretch>
        </p:blipFill>
        <p:spPr bwMode="auto">
          <a:xfrm>
            <a:off x="11480049" y="6083686"/>
            <a:ext cx="628651" cy="774314"/>
          </a:xfrm>
          <a:prstGeom prst="rect">
            <a:avLst/>
          </a:prstGeom>
        </p:spPr>
      </p:pic>
      <p:sp>
        <p:nvSpPr>
          <p:cNvPr id="46" name="Rectangle 45">
            <a:extLst>
              <a:ext uri="{FF2B5EF4-FFF2-40B4-BE49-F238E27FC236}">
                <a16:creationId xmlns:a16="http://schemas.microsoft.com/office/drawing/2014/main" id="{932E8075-964D-4C01-9D45-F4D00DEBB847}"/>
              </a:ext>
            </a:extLst>
          </p:cNvPr>
          <p:cNvSpPr/>
          <p:nvPr/>
        </p:nvSpPr>
        <p:spPr>
          <a:xfrm>
            <a:off x="2878427" y="836007"/>
            <a:ext cx="5384807"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A07DA02</a:t>
            </a:r>
            <a:r>
              <a:rPr lang="fr-FR" sz="1600" dirty="0"/>
              <a:t>, Ralentisseurs de la motricité intestinale</a:t>
            </a:r>
          </a:p>
        </p:txBody>
      </p:sp>
    </p:spTree>
    <p:extLst>
      <p:ext uri="{BB962C8B-B14F-4D97-AF65-F5344CB8AC3E}">
        <p14:creationId xmlns:p14="http://schemas.microsoft.com/office/powerpoint/2010/main" val="2257165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LACTOBACILLUS</a:t>
            </a:r>
          </a:p>
          <a:p>
            <a:r>
              <a:rPr lang="fr-FR" b="1" dirty="0" err="1"/>
              <a:t>Lacteol</a:t>
            </a:r>
            <a:r>
              <a:rPr lang="fr-FR" b="1" dirty="0"/>
              <a:t>® 170 mg, 340 mg et solution buvable </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34</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495896" y="1429685"/>
            <a:ext cx="10207460" cy="2800767"/>
          </a:xfrm>
          <a:prstGeom prst="rect">
            <a:avLst/>
          </a:prstGeom>
          <a:noFill/>
          <a:ln w="19050">
            <a:solidFill>
              <a:srgbClr val="FF00FF"/>
            </a:solidFill>
          </a:ln>
        </p:spPr>
        <p:txBody>
          <a:bodyPr wrap="square" rtlCol="0">
            <a:spAutoFit/>
          </a:bodyPr>
          <a:lstStyle>
            <a:defPPr>
              <a:defRPr lang="fr-FR"/>
            </a:defPPr>
            <a:lvl1pPr algn="just">
              <a:defRPr sz="1600"/>
            </a:lvl1pPr>
          </a:lstStyle>
          <a:p>
            <a:r>
              <a:rPr lang="fr-FR" b="1" i="1" dirty="0"/>
              <a:t>LACTEOL® 170 mg, gélule</a:t>
            </a:r>
          </a:p>
          <a:p>
            <a:r>
              <a:rPr lang="fr-FR" dirty="0"/>
              <a:t>En complément de la réhydratation et/ou des mesures diététiques, traitement symptomatique d'appoint de la diarrhée chez l’adulte et l’enfant de plus de 6 ans. L'importance de la réhydratation par soluté de réhydratation orale ou par voie intraveineuse doit être adaptée en fonction de l'intensité de la diarrhée, de l'âge et des particularités du patient (maladies associées, etc.).</a:t>
            </a:r>
          </a:p>
          <a:p>
            <a:endParaRPr lang="fr-FR" dirty="0"/>
          </a:p>
          <a:p>
            <a:r>
              <a:rPr lang="fr-FR" b="1" i="1" dirty="0"/>
              <a:t>LACTEOL® 340 mg, poudre pour suspension buvable en sachet-dose</a:t>
            </a:r>
          </a:p>
          <a:p>
            <a:r>
              <a:rPr lang="fr-FR" dirty="0"/>
              <a:t>Traitement symptomatique d’appoint de la diarrhée : en complément de la réhydratation, chez le nourrisson et l’enfant de moins de 6 ans. En complément de la réhydratation et/ou des mesures diététiques, chez l’adulte et l’enfant de plus de 6 ans. L'importance de la réhydratation par soluté de réhydratation orale ou par voie intraveineuse doit être adaptée en fonction de l'intensité de la diarrhée, de l'âge et des particularités du patient (maladies associées, etc.). </a:t>
            </a:r>
          </a:p>
        </p:txBody>
      </p:sp>
      <p:sp>
        <p:nvSpPr>
          <p:cNvPr id="3" name="Rectangle 2">
            <a:extLst>
              <a:ext uri="{FF2B5EF4-FFF2-40B4-BE49-F238E27FC236}">
                <a16:creationId xmlns:a16="http://schemas.microsoft.com/office/drawing/2014/main" id="{FC448B1F-9413-49F6-AC18-0A5002141B39}"/>
              </a:ext>
            </a:extLst>
          </p:cNvPr>
          <p:cNvSpPr/>
          <p:nvPr/>
        </p:nvSpPr>
        <p:spPr>
          <a:xfrm>
            <a:off x="726750" y="5165032"/>
            <a:ext cx="7248939" cy="1323439"/>
          </a:xfrm>
          <a:prstGeom prst="rect">
            <a:avLst/>
          </a:prstGeom>
        </p:spPr>
        <p:txBody>
          <a:bodyPr wrap="square">
            <a:spAutoFit/>
          </a:bodyPr>
          <a:lstStyle/>
          <a:p>
            <a:pPr algn="just"/>
            <a:r>
              <a:rPr lang="fr-FR" sz="1600" i="1" dirty="0">
                <a:hlinkClick r:id="rId4"/>
              </a:rPr>
              <a:t>Avis CT HAS (29/03/2006)</a:t>
            </a:r>
            <a:endParaRPr lang="fr-FR" sz="1600" i="1" dirty="0"/>
          </a:p>
          <a:p>
            <a:pPr algn="just"/>
            <a:r>
              <a:rPr lang="fr-FR" sz="1600" dirty="0"/>
              <a:t>Compte tenu :</a:t>
            </a:r>
          </a:p>
          <a:p>
            <a:pPr marL="285750" indent="-285750" algn="just">
              <a:buFontTx/>
              <a:buChar char="-"/>
            </a:pPr>
            <a:r>
              <a:rPr lang="fr-FR" sz="1600" dirty="0"/>
              <a:t>d’un rapport efficacité/effets indésirables mal établi ;</a:t>
            </a:r>
          </a:p>
          <a:p>
            <a:pPr marL="285750" indent="-285750" algn="just">
              <a:buFontTx/>
              <a:buChar char="-"/>
            </a:pPr>
            <a:r>
              <a:rPr lang="fr-FR" sz="1600" dirty="0"/>
              <a:t>de l’absence de place dans la stratégie thérapeutique;</a:t>
            </a:r>
          </a:p>
          <a:p>
            <a:pPr algn="just"/>
            <a:r>
              <a:rPr lang="fr-FR" sz="1600" dirty="0"/>
              <a:t>ces spécialités ne présentent pas d’intérêt en termes de santé publique.</a:t>
            </a:r>
          </a:p>
        </p:txBody>
      </p:sp>
      <p:sp>
        <p:nvSpPr>
          <p:cNvPr id="38" name="ZoneTexte 37">
            <a:extLst>
              <a:ext uri="{FF2B5EF4-FFF2-40B4-BE49-F238E27FC236}">
                <a16:creationId xmlns:a16="http://schemas.microsoft.com/office/drawing/2014/main" id="{AE63E801-19BF-4D83-A97D-60A19E8686B7}"/>
              </a:ext>
            </a:extLst>
          </p:cNvPr>
          <p:cNvSpPr txBox="1"/>
          <p:nvPr/>
        </p:nvSpPr>
        <p:spPr bwMode="auto">
          <a:xfrm>
            <a:off x="726750" y="4794738"/>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43EC2771-2F13-4B78-A920-8603CA88CCC4}"/>
              </a:ext>
            </a:extLst>
          </p:cNvPr>
          <p:cNvPicPr>
            <a:picLocks noChangeAspect="1"/>
          </p:cNvPicPr>
          <p:nvPr/>
        </p:nvPicPr>
        <p:blipFill>
          <a:blip r:embed="rId5"/>
          <a:stretch>
            <a:fillRect/>
          </a:stretch>
        </p:blipFill>
        <p:spPr bwMode="auto">
          <a:xfrm>
            <a:off x="83300" y="4637647"/>
            <a:ext cx="572757" cy="646275"/>
          </a:xfrm>
          <a:prstGeom prst="rect">
            <a:avLst/>
          </a:prstGeom>
        </p:spPr>
      </p:pic>
      <p:pic>
        <p:nvPicPr>
          <p:cNvPr id="40" name="Image 39">
            <a:hlinkClick r:id="rId6" action="ppaction://hlinksldjump"/>
            <a:extLst>
              <a:ext uri="{FF2B5EF4-FFF2-40B4-BE49-F238E27FC236}">
                <a16:creationId xmlns:a16="http://schemas.microsoft.com/office/drawing/2014/main" id="{CC27F4C4-114E-4891-AC85-13FF2193D8F3}"/>
              </a:ext>
            </a:extLst>
          </p:cNvPr>
          <p:cNvPicPr>
            <a:picLocks noChangeAspect="1"/>
          </p:cNvPicPr>
          <p:nvPr/>
        </p:nvPicPr>
        <p:blipFill>
          <a:blip r:embed="rId7"/>
          <a:stretch>
            <a:fillRect/>
          </a:stretch>
        </p:blipFill>
        <p:spPr bwMode="auto">
          <a:xfrm>
            <a:off x="11480049" y="6083686"/>
            <a:ext cx="628651" cy="774314"/>
          </a:xfrm>
          <a:prstGeom prst="rect">
            <a:avLst/>
          </a:prstGeom>
        </p:spPr>
      </p:pic>
      <p:sp>
        <p:nvSpPr>
          <p:cNvPr id="36" name="Rectangle 35">
            <a:extLst>
              <a:ext uri="{FF2B5EF4-FFF2-40B4-BE49-F238E27FC236}">
                <a16:creationId xmlns:a16="http://schemas.microsoft.com/office/drawing/2014/main" id="{4887F159-993E-4945-B30A-FCFC454ACB62}"/>
              </a:ext>
            </a:extLst>
          </p:cNvPr>
          <p:cNvSpPr/>
          <p:nvPr/>
        </p:nvSpPr>
        <p:spPr>
          <a:xfrm>
            <a:off x="3865261" y="922673"/>
            <a:ext cx="4929555"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A07FA01</a:t>
            </a:r>
            <a:r>
              <a:rPr lang="fr-FR" sz="1600" dirty="0"/>
              <a:t>, Microorganismes antidiarrhéiques</a:t>
            </a:r>
          </a:p>
        </p:txBody>
      </p:sp>
    </p:spTree>
    <p:extLst>
      <p:ext uri="{BB962C8B-B14F-4D97-AF65-F5344CB8AC3E}">
        <p14:creationId xmlns:p14="http://schemas.microsoft.com/office/powerpoint/2010/main" val="3573410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LACTOBACILLUS</a:t>
            </a:r>
          </a:p>
          <a:p>
            <a:r>
              <a:rPr lang="fr-FR" b="1" dirty="0" err="1"/>
              <a:t>Lacteol</a:t>
            </a:r>
            <a:r>
              <a:rPr lang="fr-FR" b="1" dirty="0"/>
              <a:t>® 170 mg, 340 mg et solution buvable</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35</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38" name="ZoneTexte 37"/>
          <p:cNvSpPr txBox="1"/>
          <p:nvPr/>
        </p:nvSpPr>
        <p:spPr bwMode="auto">
          <a:xfrm>
            <a:off x="586254" y="1624579"/>
            <a:ext cx="10808201" cy="3539430"/>
          </a:xfrm>
          <a:prstGeom prst="rect">
            <a:avLst/>
          </a:prstGeom>
          <a:noFill/>
        </p:spPr>
        <p:txBody>
          <a:bodyPr wrap="square" rtlCol="0">
            <a:spAutoFit/>
          </a:bodyPr>
          <a:lstStyle/>
          <a:p>
            <a:pPr marL="285750" indent="-285750" algn="just">
              <a:buFont typeface="Arial" panose="020B0604020202020204" pitchFamily="34" charset="0"/>
              <a:buChar char="•"/>
            </a:pPr>
            <a:r>
              <a:rPr lang="fr-FR" sz="1600" b="1" i="1" u="sng" dirty="0"/>
              <a:t>Traitement symptomatique d’appoint de la diarrhée</a:t>
            </a:r>
          </a:p>
          <a:p>
            <a:pPr algn="just"/>
            <a:r>
              <a:rPr lang="fr-FR" sz="1600" dirty="0"/>
              <a:t>L’objectif de la prise en charge de la diarrhée aiguë est de lutter contre la déshydratation, plus particulièrement chez les sujets à risque. </a:t>
            </a:r>
          </a:p>
          <a:p>
            <a:pPr algn="just"/>
            <a:endParaRPr lang="fr-FR" sz="1600" dirty="0"/>
          </a:p>
          <a:p>
            <a:pPr algn="just"/>
            <a:r>
              <a:rPr lang="fr-FR" sz="1600" dirty="0"/>
              <a:t>La réhydratation par voie orale à l’aide de solutés contenant des électrolytes et du glucose constitue la base de la prise en charge de la diarrhée. Dans les cas de déshydratations sévères on utilise la voie intra-veineuse. Le maintien de l’alimentation est essentiel, surtout chez les nourrissons et les jeunes enfants. Les solutés de réhydratation orale sont remboursables aux assurés sociaux pour les nourrissons et les enfants de moins de 5 ans en cas de diarrhée aiguë. Il n’existe pas de recommandation qui préconise l’emploi de lactobacillus dans la prise en charge de ces troubles.</a:t>
            </a:r>
          </a:p>
          <a:p>
            <a:pPr algn="just"/>
            <a:endParaRPr lang="fr-FR" sz="1600" dirty="0"/>
          </a:p>
          <a:p>
            <a:pPr algn="just"/>
            <a:endParaRPr lang="fr-FR" sz="1600" dirty="0"/>
          </a:p>
          <a:p>
            <a:r>
              <a:rPr lang="fr-FR" sz="1600" i="1" dirty="0"/>
              <a:t>NB: Le lopéramide est un antidiarrhéique employé contre les diarrhées aiguës ou chroniques. Il ralentit le transit intestinal et favorise l’absorption des liquides. Il est possible de l’utiliser dans les formes bénignes mais ce traitement est à éviter dans certaines diarrhées aiguës infectieuses sévères (avec fièvre et déshydratation).</a:t>
            </a:r>
            <a:endParaRPr lang="fr-FR" sz="1600" dirty="0"/>
          </a:p>
        </p:txBody>
      </p:sp>
      <p:pic>
        <p:nvPicPr>
          <p:cNvPr id="36" name="Image 35">
            <a:extLst>
              <a:ext uri="{FF2B5EF4-FFF2-40B4-BE49-F238E27FC236}">
                <a16:creationId xmlns:a16="http://schemas.microsoft.com/office/drawing/2014/main" id="{89DDEF4B-3EFC-4DBE-81B4-94359D7F152D}"/>
              </a:ext>
            </a:extLst>
          </p:cNvPr>
          <p:cNvPicPr>
            <a:picLocks noChangeAspect="1"/>
          </p:cNvPicPr>
          <p:nvPr/>
        </p:nvPicPr>
        <p:blipFill>
          <a:blip r:embed="rId4"/>
          <a:stretch>
            <a:fillRect/>
          </a:stretch>
        </p:blipFill>
        <p:spPr bwMode="auto">
          <a:xfrm>
            <a:off x="114950" y="1003248"/>
            <a:ext cx="432047" cy="684362"/>
          </a:xfrm>
          <a:prstGeom prst="rect">
            <a:avLst/>
          </a:prstGeom>
        </p:spPr>
      </p:pic>
      <p:sp>
        <p:nvSpPr>
          <p:cNvPr id="39" name="ZoneTexte 38">
            <a:extLst>
              <a:ext uri="{FF2B5EF4-FFF2-40B4-BE49-F238E27FC236}">
                <a16:creationId xmlns:a16="http://schemas.microsoft.com/office/drawing/2014/main" id="{6E19959A-B509-4C81-BAC9-A755704951CC}"/>
              </a:ext>
            </a:extLst>
          </p:cNvPr>
          <p:cNvSpPr txBox="1"/>
          <p:nvPr/>
        </p:nvSpPr>
        <p:spPr bwMode="auto">
          <a:xfrm>
            <a:off x="546997" y="1193173"/>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sp>
        <p:nvSpPr>
          <p:cNvPr id="40" name="ZoneTexte 39">
            <a:extLst>
              <a:ext uri="{FF2B5EF4-FFF2-40B4-BE49-F238E27FC236}">
                <a16:creationId xmlns:a16="http://schemas.microsoft.com/office/drawing/2014/main" id="{95F11623-89C5-4441-8740-FDCEB344DA93}"/>
              </a:ext>
            </a:extLst>
          </p:cNvPr>
          <p:cNvSpPr txBox="1"/>
          <p:nvPr/>
        </p:nvSpPr>
        <p:spPr bwMode="auto">
          <a:xfrm>
            <a:off x="877529" y="5579235"/>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1" name="Image 40">
            <a:extLst>
              <a:ext uri="{FF2B5EF4-FFF2-40B4-BE49-F238E27FC236}">
                <a16:creationId xmlns:a16="http://schemas.microsoft.com/office/drawing/2014/main" id="{1491B999-0230-4D82-973A-0258A2E0BBF7}"/>
              </a:ext>
            </a:extLst>
          </p:cNvPr>
          <p:cNvPicPr>
            <a:picLocks noChangeAspect="1"/>
          </p:cNvPicPr>
          <p:nvPr/>
        </p:nvPicPr>
        <p:blipFill>
          <a:blip r:embed="rId5"/>
          <a:stretch>
            <a:fillRect/>
          </a:stretch>
        </p:blipFill>
        <p:spPr bwMode="auto">
          <a:xfrm>
            <a:off x="180888" y="5559099"/>
            <a:ext cx="696641" cy="406838"/>
          </a:xfrm>
          <a:prstGeom prst="rect">
            <a:avLst/>
          </a:prstGeom>
        </p:spPr>
      </p:pic>
      <p:sp>
        <p:nvSpPr>
          <p:cNvPr id="42" name="Rectangle 41">
            <a:extLst>
              <a:ext uri="{FF2B5EF4-FFF2-40B4-BE49-F238E27FC236}">
                <a16:creationId xmlns:a16="http://schemas.microsoft.com/office/drawing/2014/main" id="{5982112C-5CAC-4E26-A7E0-4EB8A7A11EA2}"/>
              </a:ext>
            </a:extLst>
          </p:cNvPr>
          <p:cNvSpPr/>
          <p:nvPr/>
        </p:nvSpPr>
        <p:spPr bwMode="auto">
          <a:xfrm>
            <a:off x="2217935" y="5590844"/>
            <a:ext cx="4131259" cy="338554"/>
          </a:xfrm>
          <a:prstGeom prst="rect">
            <a:avLst/>
          </a:prstGeom>
        </p:spPr>
        <p:txBody>
          <a:bodyPr wrap="none">
            <a:spAutoFit/>
          </a:bodyPr>
          <a:lstStyle/>
          <a:p>
            <a:r>
              <a:rPr lang="fr-FR" sz="1600" u="sng" dirty="0">
                <a:hlinkClick r:id="rId6"/>
              </a:rPr>
              <a:t>https://www.snfge.org/content/diarrhee-aigue</a:t>
            </a:r>
            <a:endParaRPr lang="fr-FR" sz="1600" dirty="0"/>
          </a:p>
        </p:txBody>
      </p:sp>
      <p:pic>
        <p:nvPicPr>
          <p:cNvPr id="43" name="Image 42">
            <a:hlinkClick r:id="rId7" action="ppaction://hlinksldjump"/>
            <a:extLst>
              <a:ext uri="{FF2B5EF4-FFF2-40B4-BE49-F238E27FC236}">
                <a16:creationId xmlns:a16="http://schemas.microsoft.com/office/drawing/2014/main" id="{223E5D01-28BC-4A92-81EF-4235C49C91DE}"/>
              </a:ext>
            </a:extLst>
          </p:cNvPr>
          <p:cNvPicPr>
            <a:picLocks noChangeAspect="1"/>
          </p:cNvPicPr>
          <p:nvPr/>
        </p:nvPicPr>
        <p:blipFill>
          <a:blip r:embed="rId8"/>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0061076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SALICAIRE</a:t>
            </a:r>
          </a:p>
          <a:p>
            <a:r>
              <a:rPr lang="fr-FR" b="1" dirty="0" err="1"/>
              <a:t>Salicairine</a:t>
            </a:r>
            <a:r>
              <a:rPr lang="fr-FR" b="1" dirty="0"/>
              <a:t>®</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36</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149465" y="1304342"/>
            <a:ext cx="10357355" cy="1815882"/>
          </a:xfrm>
          <a:prstGeom prst="rect">
            <a:avLst/>
          </a:prstGeom>
          <a:noFill/>
          <a:ln w="19050">
            <a:solidFill>
              <a:srgbClr val="FF00FF"/>
            </a:solidFill>
          </a:ln>
        </p:spPr>
        <p:txBody>
          <a:bodyPr wrap="square" rtlCol="0">
            <a:spAutoFit/>
          </a:bodyPr>
          <a:lstStyle>
            <a:defPPr>
              <a:defRPr lang="fr-FR"/>
            </a:defPPr>
            <a:lvl1pPr algn="just">
              <a:defRPr sz="1600"/>
            </a:lvl1pPr>
          </a:lstStyle>
          <a:p>
            <a:r>
              <a:rPr lang="fr-FR" dirty="0"/>
              <a:t>Utilisé traditionnellement comme traitement symptomatique des diarrhées. Le traitement ne dispense pas d’une réhydratation si elle est nécessaire. L’importance de la réhydratation et sa voie d’administration (per os ou IV) doivent être adaptées à l’importance de la diarrhée, à </a:t>
            </a:r>
            <a:r>
              <a:rPr lang="fr-FR" dirty="0" smtClean="0"/>
              <a:t>l’âge </a:t>
            </a:r>
            <a:r>
              <a:rPr lang="fr-FR" dirty="0"/>
              <a:t>et au terrain du sujet. </a:t>
            </a:r>
          </a:p>
          <a:p>
            <a:endParaRPr lang="fr-FR" dirty="0"/>
          </a:p>
          <a:p>
            <a:r>
              <a:rPr lang="fr-FR" i="1" dirty="0"/>
              <a:t>Il est précisé que les indications thérapeutiques précédées de la mention « utilisé dans » étaient attribuées naguère aux spécialités pour lesquelles, dans l’état actuel des connaissances, l’activité spécifique restait à établir, leur utilisation correspondant à des habitudes de prescription ou d’automédication. </a:t>
            </a:r>
          </a:p>
        </p:txBody>
      </p:sp>
      <p:sp>
        <p:nvSpPr>
          <p:cNvPr id="3" name="Rectangle 2">
            <a:extLst>
              <a:ext uri="{FF2B5EF4-FFF2-40B4-BE49-F238E27FC236}">
                <a16:creationId xmlns:a16="http://schemas.microsoft.com/office/drawing/2014/main" id="{919995BB-34C8-4273-AE9D-C5EA6AC8F013}"/>
              </a:ext>
            </a:extLst>
          </p:cNvPr>
          <p:cNvSpPr/>
          <p:nvPr/>
        </p:nvSpPr>
        <p:spPr>
          <a:xfrm>
            <a:off x="872311" y="3969486"/>
            <a:ext cx="10930439" cy="1569660"/>
          </a:xfrm>
          <a:prstGeom prst="rect">
            <a:avLst/>
          </a:prstGeom>
        </p:spPr>
        <p:txBody>
          <a:bodyPr wrap="square">
            <a:spAutoFit/>
          </a:bodyPr>
          <a:lstStyle/>
          <a:p>
            <a:pPr algn="just"/>
            <a:r>
              <a:rPr lang="fr-FR" sz="1600" dirty="0">
                <a:hlinkClick r:id="rId4"/>
              </a:rPr>
              <a:t>Avis CT HAS (31/05/2006)</a:t>
            </a:r>
            <a:endParaRPr lang="fr-FR" sz="1600" dirty="0"/>
          </a:p>
          <a:p>
            <a:pPr algn="just"/>
            <a:r>
              <a:rPr lang="fr-FR" sz="1600" dirty="0"/>
              <a:t>Compte tenu :</a:t>
            </a:r>
          </a:p>
          <a:p>
            <a:pPr marL="285750" indent="-285750" algn="just">
              <a:buFontTx/>
              <a:buChar char="-"/>
            </a:pPr>
            <a:r>
              <a:rPr lang="fr-FR" sz="1600" dirty="0"/>
              <a:t>d’un rapport efficacité/effets indésirables mal établi ;</a:t>
            </a:r>
          </a:p>
          <a:p>
            <a:pPr marL="285750" indent="-285750" algn="just">
              <a:buFontTx/>
              <a:buChar char="-"/>
            </a:pPr>
            <a:r>
              <a:rPr lang="fr-FR" sz="1600" dirty="0"/>
              <a:t>de l’absence de place dans la stratégie thérapeutique, </a:t>
            </a:r>
          </a:p>
          <a:p>
            <a:pPr algn="just"/>
            <a:r>
              <a:rPr lang="fr-FR" sz="1600" dirty="0"/>
              <a:t>cette spécialité ne présente pas d’intérêt en termes de santé publique.</a:t>
            </a:r>
          </a:p>
          <a:p>
            <a:pPr algn="just"/>
            <a:endParaRPr lang="fr-FR" sz="1600" i="1" dirty="0"/>
          </a:p>
        </p:txBody>
      </p:sp>
      <p:sp>
        <p:nvSpPr>
          <p:cNvPr id="38" name="ZoneTexte 37">
            <a:extLst>
              <a:ext uri="{FF2B5EF4-FFF2-40B4-BE49-F238E27FC236}">
                <a16:creationId xmlns:a16="http://schemas.microsoft.com/office/drawing/2014/main" id="{244BCB4A-E310-46F0-B1D5-EF7243FD7F72}"/>
              </a:ext>
            </a:extLst>
          </p:cNvPr>
          <p:cNvSpPr txBox="1"/>
          <p:nvPr/>
        </p:nvSpPr>
        <p:spPr bwMode="auto">
          <a:xfrm>
            <a:off x="792915" y="3515934"/>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DF077CD5-6226-425E-968B-E7CDCE066EB0}"/>
              </a:ext>
            </a:extLst>
          </p:cNvPr>
          <p:cNvPicPr>
            <a:picLocks noChangeAspect="1"/>
          </p:cNvPicPr>
          <p:nvPr/>
        </p:nvPicPr>
        <p:blipFill>
          <a:blip r:embed="rId5"/>
          <a:stretch>
            <a:fillRect/>
          </a:stretch>
        </p:blipFill>
        <p:spPr bwMode="auto">
          <a:xfrm>
            <a:off x="149465" y="3358843"/>
            <a:ext cx="572757" cy="646275"/>
          </a:xfrm>
          <a:prstGeom prst="rect">
            <a:avLst/>
          </a:prstGeom>
        </p:spPr>
      </p:pic>
      <p:pic>
        <p:nvPicPr>
          <p:cNvPr id="40" name="Image 39">
            <a:hlinkClick r:id="rId6" action="ppaction://hlinksldjump"/>
            <a:extLst>
              <a:ext uri="{FF2B5EF4-FFF2-40B4-BE49-F238E27FC236}">
                <a16:creationId xmlns:a16="http://schemas.microsoft.com/office/drawing/2014/main" id="{1A187E26-4556-43B7-B7D2-CD34B895DCDD}"/>
              </a:ext>
            </a:extLst>
          </p:cNvPr>
          <p:cNvPicPr>
            <a:picLocks noChangeAspect="1"/>
          </p:cNvPicPr>
          <p:nvPr/>
        </p:nvPicPr>
        <p:blipFill>
          <a:blip r:embed="rId7"/>
          <a:stretch>
            <a:fillRect/>
          </a:stretch>
        </p:blipFill>
        <p:spPr bwMode="auto">
          <a:xfrm>
            <a:off x="11480049" y="6083686"/>
            <a:ext cx="628651" cy="774314"/>
          </a:xfrm>
          <a:prstGeom prst="rect">
            <a:avLst/>
          </a:prstGeom>
        </p:spPr>
      </p:pic>
      <p:sp>
        <p:nvSpPr>
          <p:cNvPr id="36" name="Rectangle 35">
            <a:extLst>
              <a:ext uri="{FF2B5EF4-FFF2-40B4-BE49-F238E27FC236}">
                <a16:creationId xmlns:a16="http://schemas.microsoft.com/office/drawing/2014/main" id="{A7A093E2-CA96-4601-B58A-B59B30E78DD6}"/>
              </a:ext>
            </a:extLst>
          </p:cNvPr>
          <p:cNvSpPr/>
          <p:nvPr/>
        </p:nvSpPr>
        <p:spPr>
          <a:xfrm>
            <a:off x="4311650" y="817312"/>
            <a:ext cx="3817071"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A07XA, </a:t>
            </a:r>
            <a:r>
              <a:rPr lang="fr-FR" sz="1600" dirty="0"/>
              <a:t>autres antidiarrhéiques</a:t>
            </a:r>
          </a:p>
        </p:txBody>
      </p:sp>
    </p:spTree>
    <p:extLst>
      <p:ext uri="{BB962C8B-B14F-4D97-AF65-F5344CB8AC3E}">
        <p14:creationId xmlns:p14="http://schemas.microsoft.com/office/powerpoint/2010/main" val="3277190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SALICAIRE</a:t>
            </a:r>
          </a:p>
          <a:p>
            <a:r>
              <a:rPr lang="fr-FR" b="1" dirty="0" err="1"/>
              <a:t>Salicairine</a:t>
            </a:r>
            <a:r>
              <a:rPr lang="fr-FR" b="1" dirty="0"/>
              <a:t>®</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37</a:t>
            </a:fld>
            <a:endParaRPr lang="fr-FR" dirty="0"/>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38" name="ZoneTexte 37"/>
          <p:cNvSpPr txBox="1"/>
          <p:nvPr/>
        </p:nvSpPr>
        <p:spPr bwMode="auto">
          <a:xfrm>
            <a:off x="729811" y="1676336"/>
            <a:ext cx="11287520" cy="4001095"/>
          </a:xfrm>
          <a:prstGeom prst="rect">
            <a:avLst/>
          </a:prstGeom>
          <a:noFill/>
        </p:spPr>
        <p:txBody>
          <a:bodyPr wrap="square" rtlCol="0">
            <a:spAutoFit/>
          </a:bodyPr>
          <a:lstStyle/>
          <a:p>
            <a:pPr marL="285750" indent="-285750" algn="just">
              <a:buFont typeface="Arial" panose="020B0604020202020204" pitchFamily="34" charset="0"/>
              <a:buChar char="•"/>
            </a:pPr>
            <a:r>
              <a:rPr lang="fr-FR" sz="1600" b="1" i="1" u="sng" dirty="0"/>
              <a:t>Traitement symptomatique des diarrhées</a:t>
            </a:r>
          </a:p>
          <a:p>
            <a:pPr algn="just"/>
            <a:r>
              <a:rPr lang="fr-FR" sz="1600" dirty="0"/>
              <a:t>L’objectif de la prise en charge de la diarrhée aiguë est de lutter contre la déshydratation, plus particulièrement chez les sujets à risque. </a:t>
            </a:r>
          </a:p>
          <a:p>
            <a:pPr algn="just"/>
            <a:endParaRPr lang="fr-FR" sz="1600" dirty="0"/>
          </a:p>
          <a:p>
            <a:pPr algn="just"/>
            <a:r>
              <a:rPr lang="fr-FR" sz="1600" dirty="0"/>
              <a:t>La réhydratation par voie orale à l’aide de solutés contenant des électrolytes et du glucose constitue la base de la prise en charge de la diarrhée. Dans les cas de déshydratations sévères on utilise la voie </a:t>
            </a:r>
            <a:r>
              <a:rPr lang="fr-FR" sz="1600" dirty="0" err="1"/>
              <a:t>intra-veineuse</a:t>
            </a:r>
            <a:r>
              <a:rPr lang="fr-FR" sz="1600" dirty="0"/>
              <a:t>. Le maintien de l’alimentation est essentiel, surtout chez les nourrissons et les jeunes enfants. Les solutés de réhydratation orale sont remboursables aux assurés sociaux pour les nourrissons et les enfants de moins de 5 ans en cas de diarrhée aiguë. Il n’existe pas de recommandation qui préconise l’emploi de cette spécialité dans la prise en charge de ces troubles.</a:t>
            </a:r>
          </a:p>
          <a:p>
            <a:pPr algn="just"/>
            <a:endParaRPr lang="fr-FR" sz="1600" dirty="0"/>
          </a:p>
          <a:p>
            <a:pPr algn="just"/>
            <a:r>
              <a:rPr lang="fr-FR" sz="1600" dirty="0"/>
              <a:t>En conséquence, cette spécialité n’a pas de place dans la stratégie thérapeutique de prise en charge des diarrhées.</a:t>
            </a:r>
          </a:p>
          <a:p>
            <a:pPr algn="just"/>
            <a:endParaRPr lang="fr-FR" sz="1600" dirty="0"/>
          </a:p>
          <a:p>
            <a:r>
              <a:rPr lang="fr-FR" sz="1600" i="1" dirty="0"/>
              <a:t>NB: Le </a:t>
            </a:r>
            <a:r>
              <a:rPr lang="fr-FR" sz="1600" i="1" dirty="0" err="1"/>
              <a:t>lopéramide</a:t>
            </a:r>
            <a:r>
              <a:rPr lang="fr-FR" sz="1600" i="1" dirty="0"/>
              <a:t> est un </a:t>
            </a:r>
            <a:r>
              <a:rPr lang="fr-FR" sz="1600" i="1" dirty="0" err="1"/>
              <a:t>antidiarrhéique</a:t>
            </a:r>
            <a:r>
              <a:rPr lang="fr-FR" sz="1600" i="1" dirty="0"/>
              <a:t> employé contre les diarrhées aiguës ou chroniques. Il ralentit le transit intestinal et favorise l’absorption des liquides. Il est possible de l’utiliser dans les formes bénignes mais ce traitement est à éviter dans certaines diarrhées aiguës infectieuses sévères (avec fièvre et déshydratation).</a:t>
            </a:r>
            <a:endParaRPr lang="fr-FR" sz="1600" dirty="0"/>
          </a:p>
          <a:p>
            <a:pPr algn="just"/>
            <a:endParaRPr lang="fr-FR" sz="1400" dirty="0"/>
          </a:p>
        </p:txBody>
      </p:sp>
      <p:pic>
        <p:nvPicPr>
          <p:cNvPr id="36" name="Image 35">
            <a:extLst>
              <a:ext uri="{FF2B5EF4-FFF2-40B4-BE49-F238E27FC236}">
                <a16:creationId xmlns:a16="http://schemas.microsoft.com/office/drawing/2014/main" id="{0B60149A-826D-4C2A-A1EC-A0A1B76B1ABE}"/>
              </a:ext>
            </a:extLst>
          </p:cNvPr>
          <p:cNvPicPr>
            <a:picLocks noChangeAspect="1"/>
          </p:cNvPicPr>
          <p:nvPr/>
        </p:nvPicPr>
        <p:blipFill>
          <a:blip r:embed="rId4"/>
          <a:stretch>
            <a:fillRect/>
          </a:stretch>
        </p:blipFill>
        <p:spPr bwMode="auto">
          <a:xfrm>
            <a:off x="268226" y="1122986"/>
            <a:ext cx="432047" cy="684362"/>
          </a:xfrm>
          <a:prstGeom prst="rect">
            <a:avLst/>
          </a:prstGeom>
        </p:spPr>
      </p:pic>
      <p:sp>
        <p:nvSpPr>
          <p:cNvPr id="39" name="ZoneTexte 38">
            <a:extLst>
              <a:ext uri="{FF2B5EF4-FFF2-40B4-BE49-F238E27FC236}">
                <a16:creationId xmlns:a16="http://schemas.microsoft.com/office/drawing/2014/main" id="{660C48C1-9AC6-4841-BB04-58A426144BC5}"/>
              </a:ext>
            </a:extLst>
          </p:cNvPr>
          <p:cNvSpPr txBox="1"/>
          <p:nvPr/>
        </p:nvSpPr>
        <p:spPr bwMode="auto">
          <a:xfrm>
            <a:off x="700273" y="1312911"/>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sp>
        <p:nvSpPr>
          <p:cNvPr id="40" name="ZoneTexte 39">
            <a:extLst>
              <a:ext uri="{FF2B5EF4-FFF2-40B4-BE49-F238E27FC236}">
                <a16:creationId xmlns:a16="http://schemas.microsoft.com/office/drawing/2014/main" id="{8D259E3D-7EC3-4C22-B2F6-E5ED320AB109}"/>
              </a:ext>
            </a:extLst>
          </p:cNvPr>
          <p:cNvSpPr txBox="1"/>
          <p:nvPr/>
        </p:nvSpPr>
        <p:spPr bwMode="auto">
          <a:xfrm>
            <a:off x="964867" y="5723405"/>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1" name="Image 40">
            <a:extLst>
              <a:ext uri="{FF2B5EF4-FFF2-40B4-BE49-F238E27FC236}">
                <a16:creationId xmlns:a16="http://schemas.microsoft.com/office/drawing/2014/main" id="{0A87C405-4E3B-4EB5-A0B8-4CDDD17F6D37}"/>
              </a:ext>
            </a:extLst>
          </p:cNvPr>
          <p:cNvPicPr>
            <a:picLocks noChangeAspect="1"/>
          </p:cNvPicPr>
          <p:nvPr/>
        </p:nvPicPr>
        <p:blipFill>
          <a:blip r:embed="rId5"/>
          <a:stretch>
            <a:fillRect/>
          </a:stretch>
        </p:blipFill>
        <p:spPr bwMode="auto">
          <a:xfrm>
            <a:off x="268226" y="5703269"/>
            <a:ext cx="696641" cy="406838"/>
          </a:xfrm>
          <a:prstGeom prst="rect">
            <a:avLst/>
          </a:prstGeom>
        </p:spPr>
      </p:pic>
      <p:sp>
        <p:nvSpPr>
          <p:cNvPr id="42" name="Rectangle 41">
            <a:extLst>
              <a:ext uri="{FF2B5EF4-FFF2-40B4-BE49-F238E27FC236}">
                <a16:creationId xmlns:a16="http://schemas.microsoft.com/office/drawing/2014/main" id="{4DDFB1F6-CEB6-4C2F-AFC1-2C600FCA70C3}"/>
              </a:ext>
            </a:extLst>
          </p:cNvPr>
          <p:cNvSpPr/>
          <p:nvPr/>
        </p:nvSpPr>
        <p:spPr bwMode="auto">
          <a:xfrm>
            <a:off x="2305273" y="5735014"/>
            <a:ext cx="4131259" cy="338554"/>
          </a:xfrm>
          <a:prstGeom prst="rect">
            <a:avLst/>
          </a:prstGeom>
        </p:spPr>
        <p:txBody>
          <a:bodyPr wrap="none">
            <a:spAutoFit/>
          </a:bodyPr>
          <a:lstStyle/>
          <a:p>
            <a:r>
              <a:rPr lang="fr-FR" sz="1600" u="sng" dirty="0">
                <a:hlinkClick r:id="rId6"/>
              </a:rPr>
              <a:t>https://www.snfge.org/content/diarrhee-aigue</a:t>
            </a:r>
            <a:endParaRPr lang="fr-FR" sz="1600" dirty="0"/>
          </a:p>
        </p:txBody>
      </p:sp>
      <p:pic>
        <p:nvPicPr>
          <p:cNvPr id="43" name="Image 42">
            <a:hlinkClick r:id="rId7" action="ppaction://hlinksldjump"/>
            <a:extLst>
              <a:ext uri="{FF2B5EF4-FFF2-40B4-BE49-F238E27FC236}">
                <a16:creationId xmlns:a16="http://schemas.microsoft.com/office/drawing/2014/main" id="{171BC7F2-7AF8-4790-A6C2-6A801F005D9A}"/>
              </a:ext>
            </a:extLst>
          </p:cNvPr>
          <p:cNvPicPr>
            <a:picLocks noChangeAspect="1"/>
          </p:cNvPicPr>
          <p:nvPr/>
        </p:nvPicPr>
        <p:blipFill>
          <a:blip r:embed="rId8"/>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367635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ORLISTAT</a:t>
            </a:r>
            <a:br>
              <a:rPr lang="fr-FR" dirty="0"/>
            </a:br>
            <a:r>
              <a:rPr lang="fr-FR" b="1" dirty="0" err="1"/>
              <a:t>Xenical</a:t>
            </a:r>
            <a:r>
              <a:rPr lang="fr-FR" b="1" dirty="0"/>
              <a:t>® 120mg et spécialités génériques</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38</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623826" y="2906216"/>
            <a:ext cx="10905099" cy="4031873"/>
          </a:xfrm>
          <a:prstGeom prst="rect">
            <a:avLst/>
          </a:prstGeom>
          <a:noFill/>
        </p:spPr>
        <p:txBody>
          <a:bodyPr wrap="square" rtlCol="0">
            <a:spAutoFit/>
          </a:bodyPr>
          <a:lstStyle/>
          <a:p>
            <a:pPr algn="just"/>
            <a:r>
              <a:rPr lang="fr-FR" sz="1600" dirty="0">
                <a:hlinkClick r:id="rId4"/>
              </a:rPr>
              <a:t>Avis CT HAS (19/07/2006)</a:t>
            </a:r>
            <a:endParaRPr lang="fr-FR" sz="1600" dirty="0"/>
          </a:p>
          <a:p>
            <a:pPr algn="just"/>
            <a:r>
              <a:rPr lang="fr-FR" sz="1600" dirty="0"/>
              <a:t>Les données d'efficacité ne sont fondées que sur des critères intermédiaires. Le rapport efficacité/effets indésirables est modéré.</a:t>
            </a:r>
          </a:p>
          <a:p>
            <a:pPr algn="just"/>
            <a:r>
              <a:rPr lang="fr-FR" sz="1600" dirty="0"/>
              <a:t>Traitement de seconde attention, en cas d'échec des mesures </a:t>
            </a:r>
            <a:r>
              <a:rPr lang="fr-FR" sz="1600" dirty="0" err="1"/>
              <a:t>hygiénodiététiques</a:t>
            </a:r>
            <a:r>
              <a:rPr lang="fr-FR" sz="1600" dirty="0"/>
              <a:t> poursuivies pendant 3 mois.</a:t>
            </a:r>
          </a:p>
          <a:p>
            <a:pPr algn="just"/>
            <a:r>
              <a:rPr lang="fr-FR" sz="1600" dirty="0"/>
              <a:t>Les données disponibles ne permettent pas de quantifier directement l’impact sur la morbi-mortalité liée à l’obésité, associée au syndrome métabolique. </a:t>
            </a:r>
          </a:p>
          <a:p>
            <a:pPr algn="just"/>
            <a:r>
              <a:rPr lang="fr-FR" sz="1600" dirty="0"/>
              <a:t>Au vu des résultats des essais sur le poids et sur certains facteurs de risque cardiovasculaires, son impact théorique attendu est au mieux faible à court terme. La transposabilité des résultats n’est pas assurée et une perte d’effet est attendue en pratique réelle, en raison notamment :</a:t>
            </a:r>
          </a:p>
          <a:p>
            <a:pPr marL="285750" indent="-285750" algn="just">
              <a:buFontTx/>
              <a:buChar char="-"/>
            </a:pPr>
            <a:r>
              <a:rPr lang="fr-FR" sz="1600" dirty="0"/>
              <a:t>des incertitudes concernant l’observance dans la pratique clinique compte tenu des effets indésirables digestifs et de la difficulté pour les patients obèses de suivre à la fois un traitement médicamenteux et un régime hypocalorique ;</a:t>
            </a:r>
          </a:p>
          <a:p>
            <a:pPr marL="285750" indent="-285750" algn="just">
              <a:buFontTx/>
              <a:buChar char="-"/>
            </a:pPr>
            <a:r>
              <a:rPr lang="fr-FR" sz="1600" dirty="0"/>
              <a:t>de l’absence de maintien à distance de l’arrêt, du bénéfice pondéral obtenu sous traitement médicamenteux dans le cas d’un traitement de durée limitée ;</a:t>
            </a:r>
          </a:p>
          <a:p>
            <a:pPr marL="285750" indent="-285750" algn="just">
              <a:buFontTx/>
              <a:buChar char="-"/>
            </a:pPr>
            <a:r>
              <a:rPr lang="fr-FR" sz="1600" dirty="0"/>
              <a:t>des inconnues sur la tolérance à long terme en cas de prescription, dans le cas d’un traitement de durée prolongée de façon indéfinie. </a:t>
            </a:r>
          </a:p>
          <a:p>
            <a:pPr algn="just"/>
            <a:r>
              <a:rPr lang="fr-FR" sz="1600" dirty="0"/>
              <a:t>De plus, le repérage en pratique des patients est difficile en particulier en raison du problème de définition du syndrome métabolique. En conséquence, il n’est pas attendu d’intérêt de santé publique pour XENICAL.</a:t>
            </a:r>
          </a:p>
        </p:txBody>
      </p:sp>
      <p:sp>
        <p:nvSpPr>
          <p:cNvPr id="3" name="Rectangle 2">
            <a:extLst>
              <a:ext uri="{FF2B5EF4-FFF2-40B4-BE49-F238E27FC236}">
                <a16:creationId xmlns:a16="http://schemas.microsoft.com/office/drawing/2014/main" id="{D8D8C7A2-C055-4327-A0EA-E05AAF3E3190}"/>
              </a:ext>
            </a:extLst>
          </p:cNvPr>
          <p:cNvSpPr/>
          <p:nvPr/>
        </p:nvSpPr>
        <p:spPr>
          <a:xfrm>
            <a:off x="481672" y="1254947"/>
            <a:ext cx="10105201" cy="1077218"/>
          </a:xfrm>
          <a:prstGeom prst="rect">
            <a:avLst/>
          </a:prstGeom>
          <a:noFill/>
          <a:ln w="19050">
            <a:solidFill>
              <a:srgbClr val="FF00FF"/>
            </a:solidFill>
          </a:ln>
        </p:spPr>
        <p:txBody>
          <a:bodyPr wrap="square" rtlCol="0">
            <a:spAutoFit/>
          </a:bodyPr>
          <a:lstStyle/>
          <a:p>
            <a:pPr algn="just"/>
            <a:r>
              <a:rPr lang="fr-FR" sz="1600" dirty="0"/>
              <a:t>En association à un régime modérément hypocalorique, dans le traitement de l’obésité (Indice de Masse Corporelle (IMC) supérieur ou égal à 30 kg/m2), ou du surpoids (IMC supérieur ou égal à 28 kg/m2) associé à des facteurs de risques. Le traitement par </a:t>
            </a:r>
            <a:r>
              <a:rPr lang="fr-FR" sz="1600" dirty="0" err="1" smtClean="0"/>
              <a:t>orlistat</a:t>
            </a:r>
            <a:r>
              <a:rPr lang="fr-FR" sz="1600" dirty="0" smtClean="0"/>
              <a:t> </a:t>
            </a:r>
            <a:r>
              <a:rPr lang="fr-FR" sz="1600" dirty="0"/>
              <a:t>doit être arrêté après 12 semaines si </a:t>
            </a:r>
            <a:r>
              <a:rPr lang="fr-FR" sz="1600" dirty="0" smtClean="0"/>
              <a:t>le patient n’a </a:t>
            </a:r>
            <a:r>
              <a:rPr lang="fr-FR" sz="1600" dirty="0"/>
              <a:t>pas perdu au moins 5 % du poids initial mesuré au début du traitement médicamenteux. </a:t>
            </a:r>
          </a:p>
        </p:txBody>
      </p:sp>
      <p:sp>
        <p:nvSpPr>
          <p:cNvPr id="38" name="ZoneTexte 37">
            <a:extLst>
              <a:ext uri="{FF2B5EF4-FFF2-40B4-BE49-F238E27FC236}">
                <a16:creationId xmlns:a16="http://schemas.microsoft.com/office/drawing/2014/main" id="{7FCE5AC5-C14D-48FC-A88B-ED11729D411B}"/>
              </a:ext>
            </a:extLst>
          </p:cNvPr>
          <p:cNvSpPr txBox="1"/>
          <p:nvPr/>
        </p:nvSpPr>
        <p:spPr bwMode="auto">
          <a:xfrm>
            <a:off x="643450" y="2604832"/>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412AED30-EE37-4DE4-B487-31D85F8DC43F}"/>
              </a:ext>
            </a:extLst>
          </p:cNvPr>
          <p:cNvPicPr>
            <a:picLocks noChangeAspect="1"/>
          </p:cNvPicPr>
          <p:nvPr/>
        </p:nvPicPr>
        <p:blipFill>
          <a:blip r:embed="rId5"/>
          <a:stretch>
            <a:fillRect/>
          </a:stretch>
        </p:blipFill>
        <p:spPr bwMode="auto">
          <a:xfrm>
            <a:off x="70693" y="2389322"/>
            <a:ext cx="572757" cy="646275"/>
          </a:xfrm>
          <a:prstGeom prst="rect">
            <a:avLst/>
          </a:prstGeom>
        </p:spPr>
      </p:pic>
      <p:pic>
        <p:nvPicPr>
          <p:cNvPr id="40" name="Image 39">
            <a:hlinkClick r:id="rId6" action="ppaction://hlinksldjump"/>
            <a:extLst>
              <a:ext uri="{FF2B5EF4-FFF2-40B4-BE49-F238E27FC236}">
                <a16:creationId xmlns:a16="http://schemas.microsoft.com/office/drawing/2014/main" id="{AC8A2834-8FE7-42CC-9C5C-8D7106D8C598}"/>
              </a:ext>
            </a:extLst>
          </p:cNvPr>
          <p:cNvPicPr>
            <a:picLocks noChangeAspect="1"/>
          </p:cNvPicPr>
          <p:nvPr/>
        </p:nvPicPr>
        <p:blipFill>
          <a:blip r:embed="rId7"/>
          <a:stretch>
            <a:fillRect/>
          </a:stretch>
        </p:blipFill>
        <p:spPr bwMode="auto">
          <a:xfrm>
            <a:off x="11480049" y="6083686"/>
            <a:ext cx="628651" cy="774314"/>
          </a:xfrm>
          <a:prstGeom prst="rect">
            <a:avLst/>
          </a:prstGeom>
        </p:spPr>
      </p:pic>
      <p:sp>
        <p:nvSpPr>
          <p:cNvPr id="36" name="Rectangle 35">
            <a:extLst>
              <a:ext uri="{FF2B5EF4-FFF2-40B4-BE49-F238E27FC236}">
                <a16:creationId xmlns:a16="http://schemas.microsoft.com/office/drawing/2014/main" id="{116E62A3-7B96-4A80-A7C4-F69B4EA77B95}"/>
              </a:ext>
            </a:extLst>
          </p:cNvPr>
          <p:cNvSpPr/>
          <p:nvPr/>
        </p:nvSpPr>
        <p:spPr>
          <a:xfrm>
            <a:off x="2754033" y="829146"/>
            <a:ext cx="7546109"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A08AB01, </a:t>
            </a:r>
            <a:r>
              <a:rPr lang="fr-FR" sz="1600" dirty="0"/>
              <a:t>Préparations contre l’obésité, produits de régime exclus</a:t>
            </a:r>
          </a:p>
        </p:txBody>
      </p:sp>
    </p:spTree>
    <p:extLst>
      <p:ext uri="{BB962C8B-B14F-4D97-AF65-F5344CB8AC3E}">
        <p14:creationId xmlns:p14="http://schemas.microsoft.com/office/powerpoint/2010/main" val="3191737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ORLISTAT</a:t>
            </a:r>
            <a:br>
              <a:rPr lang="fr-FR" dirty="0"/>
            </a:br>
            <a:r>
              <a:rPr lang="fr-FR" b="1" dirty="0" err="1"/>
              <a:t>Xenical</a:t>
            </a:r>
            <a:r>
              <a:rPr lang="fr-FR" b="1" dirty="0"/>
              <a:t>® 120mg et spécialités génériques</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39</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38" name="ZoneTexte 37"/>
          <p:cNvSpPr txBox="1"/>
          <p:nvPr/>
        </p:nvSpPr>
        <p:spPr bwMode="auto">
          <a:xfrm>
            <a:off x="684931" y="1406043"/>
            <a:ext cx="10932636" cy="5516895"/>
          </a:xfrm>
          <a:prstGeom prst="rect">
            <a:avLst/>
          </a:prstGeom>
          <a:noFill/>
        </p:spPr>
        <p:txBody>
          <a:bodyPr wrap="square" rtlCol="0">
            <a:spAutoFit/>
          </a:bodyPr>
          <a:lstStyle/>
          <a:p>
            <a:pPr marL="285750" indent="-285750" algn="just">
              <a:buFont typeface="Arial" panose="020B0604020202020204" pitchFamily="34" charset="0"/>
              <a:buChar char="•"/>
            </a:pPr>
            <a:r>
              <a:rPr lang="fr-FR" sz="1600" b="1" i="1" u="sng" dirty="0"/>
              <a:t>Traitement de l’obésité ou du surpoids associé à des facteurs de risques</a:t>
            </a:r>
          </a:p>
          <a:p>
            <a:pPr algn="just"/>
            <a:r>
              <a:rPr lang="fr-FR" sz="1600" dirty="0"/>
              <a:t>Un patient en excès de poids doit faire l’objet d’une prise en charge spécifique par le médecin de premier recours dans le cadre de consultations dédiées avec un suivi programmé. La prise en charge de l’obésité est fondée sur les principes de l’éducation thérapeutique du patient.</a:t>
            </a:r>
          </a:p>
          <a:p>
            <a:pPr algn="just"/>
            <a:r>
              <a:rPr lang="fr-FR" sz="1600" dirty="0"/>
              <a:t>Un patient en excès de poids nécessite une éducation diététique, des conseils d’activité physique, une approche psychologique et un suivi médical que le médecin généraliste peut assurer dans bon nombre de cas.</a:t>
            </a:r>
          </a:p>
          <a:p>
            <a:pPr algn="just"/>
            <a:r>
              <a:rPr lang="fr-FR" sz="1600" dirty="0"/>
              <a:t>Si les objectifs thérapeutiques ne sont pas atteints malgré la prise en charge, au bout de 6 mois à un an le médecin peut faire appel à d’autres professionnels en accord avec le patient, et tout en continuant à le suivre (diététicien ou médecin spécialisé en nutrition, psychologue et/ou psychiatre, professionnels en activités physiques adaptées).</a:t>
            </a:r>
          </a:p>
          <a:p>
            <a:pPr algn="just"/>
            <a:r>
              <a:rPr lang="fr-FR" sz="1600" dirty="0"/>
              <a:t>Au regard de son efficacité modeste, des effets indésirables, notamment digestifs, et des interactions médicamenteuses (entre autres avec les anticoagulants et les contraceptifs oraux), la prescription </a:t>
            </a:r>
            <a:r>
              <a:rPr lang="fr-FR" sz="1600" dirty="0" smtClean="0"/>
              <a:t>d’</a:t>
            </a:r>
            <a:r>
              <a:rPr lang="fr-FR" sz="1600" dirty="0" err="1" smtClean="0"/>
              <a:t>orlistat</a:t>
            </a:r>
            <a:r>
              <a:rPr lang="fr-FR" sz="1600" dirty="0" smtClean="0"/>
              <a:t> </a:t>
            </a:r>
            <a:r>
              <a:rPr lang="fr-FR" sz="1600" dirty="0"/>
              <a:t>n’est pas recommandée.</a:t>
            </a:r>
          </a:p>
          <a:p>
            <a:pPr lvl="4" algn="just"/>
            <a:endParaRPr lang="fr-FR" sz="1050" i="1" dirty="0">
              <a:hlinkClick r:id="rId4"/>
            </a:endParaRPr>
          </a:p>
          <a:p>
            <a:pPr lvl="4" algn="just"/>
            <a:r>
              <a:rPr lang="fr-FR" sz="1600" dirty="0">
                <a:hlinkClick r:id="rId4"/>
              </a:rPr>
              <a:t>Surpoids et obésité de l’adulte : prise en charge médicale de premier recours, HAS, sept 2011</a:t>
            </a:r>
            <a:endParaRPr lang="fr-FR" sz="1600" dirty="0"/>
          </a:p>
          <a:p>
            <a:pPr algn="just"/>
            <a:endParaRPr lang="fr-FR" sz="1600" i="1" dirty="0"/>
          </a:p>
          <a:p>
            <a:pPr algn="just"/>
            <a:r>
              <a:rPr lang="fr-FR" sz="1600" dirty="0"/>
              <a:t>Une prise en charge </a:t>
            </a:r>
            <a:r>
              <a:rPr lang="fr-FR" sz="1600" dirty="0" smtClean="0"/>
              <a:t>médicamenteuse avec les</a:t>
            </a:r>
            <a:r>
              <a:rPr lang="fr-FR" dirty="0"/>
              <a:t> </a:t>
            </a:r>
            <a:r>
              <a:rPr lang="fr-FR" b="1" dirty="0"/>
              <a:t>analogues du GLP-1</a:t>
            </a:r>
            <a:r>
              <a:rPr lang="fr-FR" dirty="0"/>
              <a:t> </a:t>
            </a:r>
            <a:r>
              <a:rPr lang="fr-FR" sz="1600" dirty="0" smtClean="0"/>
              <a:t>(</a:t>
            </a:r>
            <a:r>
              <a:rPr lang="fr-FR" sz="1600" dirty="0" err="1"/>
              <a:t>liraglutide</a:t>
            </a:r>
            <a:r>
              <a:rPr lang="fr-FR" sz="1600" dirty="0"/>
              <a:t>, </a:t>
            </a:r>
            <a:r>
              <a:rPr lang="fr-FR" sz="1600" dirty="0" err="1"/>
              <a:t>sémaglutide</a:t>
            </a:r>
            <a:r>
              <a:rPr lang="fr-FR" sz="1600" dirty="0"/>
              <a:t> ou </a:t>
            </a:r>
            <a:r>
              <a:rPr lang="fr-FR" sz="1600" dirty="0" err="1"/>
              <a:t>setmelanotide</a:t>
            </a:r>
            <a:r>
              <a:rPr lang="fr-FR" sz="1600" dirty="0"/>
              <a:t>) pourra être prescrite par un médecin spécialiste de l’obésité (niveau de recours 2) ou en </a:t>
            </a:r>
            <a:r>
              <a:rPr lang="fr-FR" sz="1600" dirty="0" smtClean="0"/>
              <a:t>Centre spécialisé de l’obésité </a:t>
            </a:r>
            <a:r>
              <a:rPr lang="fr-FR" sz="1600" dirty="0"/>
              <a:t>ou CHU (niveau de recours 3</a:t>
            </a:r>
            <a:r>
              <a:rPr lang="fr-FR" sz="1600" dirty="0" smtClean="0"/>
              <a:t>) dans le respect des indications.</a:t>
            </a:r>
            <a:endParaRPr lang="fr-FR" sz="1600" dirty="0"/>
          </a:p>
          <a:p>
            <a:pPr lvl="4" algn="just"/>
            <a:endParaRPr lang="fr-FR" sz="1000" i="1" dirty="0">
              <a:hlinkClick r:id="rId5"/>
            </a:endParaRPr>
          </a:p>
          <a:p>
            <a:pPr lvl="4" algn="just"/>
            <a:r>
              <a:rPr lang="fr-FR" sz="1600" dirty="0">
                <a:hlinkClick r:id="rId5"/>
              </a:rPr>
              <a:t>Obésité de l'adulte: prise en charge 2e et 3e niveaux, HAS, juin 2022</a:t>
            </a:r>
            <a:endParaRPr lang="fr-FR" sz="1600" dirty="0"/>
          </a:p>
          <a:p>
            <a:pPr algn="just"/>
            <a:endParaRPr lang="fr-FR" sz="1600" dirty="0"/>
          </a:p>
          <a:p>
            <a:pPr algn="just"/>
            <a:r>
              <a:rPr lang="fr-FR" sz="1600" dirty="0"/>
              <a:t>Une prise en charge chirurgicale peut également être envisagée selon des critères précis. </a:t>
            </a:r>
          </a:p>
          <a:p>
            <a:pPr lvl="4" algn="just"/>
            <a:endParaRPr lang="fr-FR" sz="1000" i="1" u="sng" dirty="0">
              <a:hlinkClick r:id="rId6"/>
            </a:endParaRPr>
          </a:p>
          <a:p>
            <a:pPr lvl="4" algn="just"/>
            <a:r>
              <a:rPr lang="fr-FR" sz="1600" u="sng" dirty="0">
                <a:hlinkClick r:id="rId6"/>
              </a:rPr>
              <a:t>Surpoids et obésité de l'adulte : suivi, médicaments et chirurgie, AMELI, avril 2023</a:t>
            </a:r>
            <a:endParaRPr lang="fr-FR" sz="1600" dirty="0"/>
          </a:p>
        </p:txBody>
      </p:sp>
      <p:pic>
        <p:nvPicPr>
          <p:cNvPr id="36" name="Image 35">
            <a:extLst>
              <a:ext uri="{FF2B5EF4-FFF2-40B4-BE49-F238E27FC236}">
                <a16:creationId xmlns:a16="http://schemas.microsoft.com/office/drawing/2014/main" id="{7A4E9873-BFFD-4C25-8609-3A137B2B5F3E}"/>
              </a:ext>
            </a:extLst>
          </p:cNvPr>
          <p:cNvPicPr>
            <a:picLocks noChangeAspect="1"/>
          </p:cNvPicPr>
          <p:nvPr/>
        </p:nvPicPr>
        <p:blipFill>
          <a:blip r:embed="rId7"/>
          <a:stretch>
            <a:fillRect/>
          </a:stretch>
        </p:blipFill>
        <p:spPr bwMode="auto">
          <a:xfrm>
            <a:off x="268226" y="938336"/>
            <a:ext cx="432047" cy="684362"/>
          </a:xfrm>
          <a:prstGeom prst="rect">
            <a:avLst/>
          </a:prstGeom>
        </p:spPr>
      </p:pic>
      <p:sp>
        <p:nvSpPr>
          <p:cNvPr id="39" name="ZoneTexte 38">
            <a:extLst>
              <a:ext uri="{FF2B5EF4-FFF2-40B4-BE49-F238E27FC236}">
                <a16:creationId xmlns:a16="http://schemas.microsoft.com/office/drawing/2014/main" id="{802CE576-46F2-447C-B184-1E4AD14234C4}"/>
              </a:ext>
            </a:extLst>
          </p:cNvPr>
          <p:cNvSpPr txBox="1"/>
          <p:nvPr/>
        </p:nvSpPr>
        <p:spPr bwMode="auto">
          <a:xfrm>
            <a:off x="700273" y="1036711"/>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sp>
        <p:nvSpPr>
          <p:cNvPr id="40" name="ZoneTexte 39">
            <a:extLst>
              <a:ext uri="{FF2B5EF4-FFF2-40B4-BE49-F238E27FC236}">
                <a16:creationId xmlns:a16="http://schemas.microsoft.com/office/drawing/2014/main" id="{16E6E2BD-D784-4A0E-B119-7AA8A330D9BD}"/>
              </a:ext>
            </a:extLst>
          </p:cNvPr>
          <p:cNvSpPr txBox="1"/>
          <p:nvPr/>
        </p:nvSpPr>
        <p:spPr bwMode="auto">
          <a:xfrm>
            <a:off x="1111324" y="4278177"/>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1" name="Image 40">
            <a:extLst>
              <a:ext uri="{FF2B5EF4-FFF2-40B4-BE49-F238E27FC236}">
                <a16:creationId xmlns:a16="http://schemas.microsoft.com/office/drawing/2014/main" id="{C8901429-AE4A-422E-9774-4B9998DA1302}"/>
              </a:ext>
            </a:extLst>
          </p:cNvPr>
          <p:cNvPicPr>
            <a:picLocks noChangeAspect="1"/>
          </p:cNvPicPr>
          <p:nvPr/>
        </p:nvPicPr>
        <p:blipFill>
          <a:blip r:embed="rId8"/>
          <a:stretch>
            <a:fillRect/>
          </a:stretch>
        </p:blipFill>
        <p:spPr bwMode="auto">
          <a:xfrm>
            <a:off x="414106" y="4259424"/>
            <a:ext cx="696641" cy="406838"/>
          </a:xfrm>
          <a:prstGeom prst="rect">
            <a:avLst/>
          </a:prstGeom>
        </p:spPr>
      </p:pic>
      <p:sp>
        <p:nvSpPr>
          <p:cNvPr id="42" name="ZoneTexte 41">
            <a:extLst>
              <a:ext uri="{FF2B5EF4-FFF2-40B4-BE49-F238E27FC236}">
                <a16:creationId xmlns:a16="http://schemas.microsoft.com/office/drawing/2014/main" id="{25DDBB81-6947-4E4D-AE26-57C5459AD101}"/>
              </a:ext>
            </a:extLst>
          </p:cNvPr>
          <p:cNvSpPr txBox="1"/>
          <p:nvPr/>
        </p:nvSpPr>
        <p:spPr bwMode="auto">
          <a:xfrm>
            <a:off x="1110747" y="5674155"/>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3" name="Image 42">
            <a:extLst>
              <a:ext uri="{FF2B5EF4-FFF2-40B4-BE49-F238E27FC236}">
                <a16:creationId xmlns:a16="http://schemas.microsoft.com/office/drawing/2014/main" id="{C5655328-6B7B-4B2B-8F25-EAFC3AB5E0BD}"/>
              </a:ext>
            </a:extLst>
          </p:cNvPr>
          <p:cNvPicPr>
            <a:picLocks noChangeAspect="1"/>
          </p:cNvPicPr>
          <p:nvPr/>
        </p:nvPicPr>
        <p:blipFill>
          <a:blip r:embed="rId8"/>
          <a:stretch>
            <a:fillRect/>
          </a:stretch>
        </p:blipFill>
        <p:spPr bwMode="auto">
          <a:xfrm>
            <a:off x="421268" y="5655402"/>
            <a:ext cx="696641" cy="406838"/>
          </a:xfrm>
          <a:prstGeom prst="rect">
            <a:avLst/>
          </a:prstGeom>
        </p:spPr>
      </p:pic>
      <p:sp>
        <p:nvSpPr>
          <p:cNvPr id="44" name="ZoneTexte 43">
            <a:extLst>
              <a:ext uri="{FF2B5EF4-FFF2-40B4-BE49-F238E27FC236}">
                <a16:creationId xmlns:a16="http://schemas.microsoft.com/office/drawing/2014/main" id="{8284ACBB-AAC9-4398-8FCD-B528CA4F7D3F}"/>
              </a:ext>
            </a:extLst>
          </p:cNvPr>
          <p:cNvSpPr txBox="1"/>
          <p:nvPr/>
        </p:nvSpPr>
        <p:spPr bwMode="auto">
          <a:xfrm>
            <a:off x="1110746" y="6481073"/>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5" name="Image 44">
            <a:extLst>
              <a:ext uri="{FF2B5EF4-FFF2-40B4-BE49-F238E27FC236}">
                <a16:creationId xmlns:a16="http://schemas.microsoft.com/office/drawing/2014/main" id="{6A090604-F228-4B0F-9354-DF55E08FCC8E}"/>
              </a:ext>
            </a:extLst>
          </p:cNvPr>
          <p:cNvPicPr>
            <a:picLocks noChangeAspect="1"/>
          </p:cNvPicPr>
          <p:nvPr/>
        </p:nvPicPr>
        <p:blipFill>
          <a:blip r:embed="rId8"/>
          <a:stretch>
            <a:fillRect/>
          </a:stretch>
        </p:blipFill>
        <p:spPr bwMode="auto">
          <a:xfrm>
            <a:off x="451276" y="6424054"/>
            <a:ext cx="696641" cy="406838"/>
          </a:xfrm>
          <a:prstGeom prst="rect">
            <a:avLst/>
          </a:prstGeom>
        </p:spPr>
      </p:pic>
      <p:pic>
        <p:nvPicPr>
          <p:cNvPr id="46" name="Image 45">
            <a:hlinkClick r:id="rId9" action="ppaction://hlinksldjump"/>
            <a:extLst>
              <a:ext uri="{FF2B5EF4-FFF2-40B4-BE49-F238E27FC236}">
                <a16:creationId xmlns:a16="http://schemas.microsoft.com/office/drawing/2014/main" id="{AF0BA31E-25FB-4957-9C69-6CF73E6C264A}"/>
              </a:ext>
            </a:extLst>
          </p:cNvPr>
          <p:cNvPicPr>
            <a:picLocks noChangeAspect="1"/>
          </p:cNvPicPr>
          <p:nvPr/>
        </p:nvPicPr>
        <p:blipFill>
          <a:blip r:embed="rId10"/>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63253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76152"/>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b="1" dirty="0">
                <a:solidFill>
                  <a:schemeClr val="bg1"/>
                </a:solidFill>
                <a:ea typeface="Tahoma" panose="020B0604030504040204" pitchFamily="34" charset="0"/>
                <a:cs typeface="Tahoma" panose="020B0604030504040204" pitchFamily="34" charset="0"/>
              </a:rPr>
              <a:t>Objectif, périmètre et contenu du document</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4</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4" name="Rectangle 33">
            <a:extLst>
              <a:ext uri="{FF2B5EF4-FFF2-40B4-BE49-F238E27FC236}">
                <a16:creationId xmlns:a16="http://schemas.microsoft.com/office/drawing/2014/main" id="{6D65CD8A-8C93-4E9C-A6D5-51A3C9A8E5E0}"/>
              </a:ext>
            </a:extLst>
          </p:cNvPr>
          <p:cNvSpPr/>
          <p:nvPr/>
        </p:nvSpPr>
        <p:spPr bwMode="auto">
          <a:xfrm>
            <a:off x="343711" y="1449092"/>
            <a:ext cx="11588347" cy="5493812"/>
          </a:xfrm>
          <a:prstGeom prst="rect">
            <a:avLst/>
          </a:prstGeom>
        </p:spPr>
        <p:txBody>
          <a:bodyPr wrap="square">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just"/>
            <a:endParaRPr lang="fr-FR" sz="1100" dirty="0"/>
          </a:p>
          <a:p>
            <a:pPr algn="just">
              <a:spcBef>
                <a:spcPts val="300"/>
              </a:spcBef>
              <a:spcAft>
                <a:spcPts val="300"/>
              </a:spcAft>
            </a:pPr>
            <a:r>
              <a:rPr lang="fr-FR" b="1" dirty="0">
                <a:solidFill>
                  <a:srgbClr val="000099"/>
                </a:solidFill>
                <a:effectLst>
                  <a:outerShdw blurRad="38100" dist="38100" dir="2700000" algn="tl">
                    <a:srgbClr val="000000">
                      <a:alpha val="43137"/>
                    </a:srgbClr>
                  </a:outerShdw>
                </a:effectLst>
              </a:rPr>
              <a:t>Objectif : </a:t>
            </a:r>
          </a:p>
          <a:p>
            <a:pPr marL="742950" lvl="1" indent="-285750" algn="just">
              <a:buFontTx/>
              <a:buChar char="-"/>
            </a:pPr>
            <a:r>
              <a:rPr lang="fr-FR" sz="1600" b="1" dirty="0"/>
              <a:t>Sensibiliser</a:t>
            </a:r>
            <a:r>
              <a:rPr lang="fr-FR" sz="1600" dirty="0"/>
              <a:t> les établissements de santé sur l’utilisation des médicaments n’apportant pas de bénéfice thérapeutique démontré ;</a:t>
            </a:r>
          </a:p>
          <a:p>
            <a:pPr marL="742950" lvl="1" indent="-285750" algn="just">
              <a:buFontTx/>
              <a:buChar char="-"/>
            </a:pPr>
            <a:r>
              <a:rPr lang="fr-FR" sz="1600" dirty="0"/>
              <a:t>Favoriser le </a:t>
            </a:r>
            <a:r>
              <a:rPr lang="fr-FR" sz="1600" b="1" dirty="0"/>
              <a:t>bon usage des médicaments </a:t>
            </a:r>
            <a:r>
              <a:rPr lang="fr-FR" sz="1600" dirty="0"/>
              <a:t>en établissements de santé.</a:t>
            </a:r>
          </a:p>
          <a:p>
            <a:pPr algn="just"/>
            <a:endParaRPr lang="fr-FR" sz="1100" dirty="0"/>
          </a:p>
          <a:p>
            <a:pPr algn="just">
              <a:spcBef>
                <a:spcPts val="300"/>
              </a:spcBef>
              <a:spcAft>
                <a:spcPts val="300"/>
              </a:spcAft>
            </a:pPr>
            <a:r>
              <a:rPr lang="fr-FR" b="1" dirty="0">
                <a:solidFill>
                  <a:srgbClr val="000099"/>
                </a:solidFill>
                <a:effectLst>
                  <a:outerShdw blurRad="38100" dist="38100" dir="2700000" algn="tl">
                    <a:srgbClr val="000000">
                      <a:alpha val="43137"/>
                    </a:srgbClr>
                  </a:outerShdw>
                </a:effectLst>
              </a:rPr>
              <a:t>Périmètre :</a:t>
            </a:r>
          </a:p>
          <a:p>
            <a:pPr marL="742950" lvl="1" indent="-285750" algn="just">
              <a:buFontTx/>
              <a:buChar char="-"/>
            </a:pPr>
            <a:r>
              <a:rPr lang="fr-FR" sz="1600" dirty="0"/>
              <a:t>Les médicaments pour lesquels le SMR a été </a:t>
            </a:r>
            <a:r>
              <a:rPr lang="fr-FR" sz="1600" b="1" dirty="0"/>
              <a:t>défini comme insuffisant </a:t>
            </a:r>
            <a:r>
              <a:rPr lang="fr-FR" sz="1600" dirty="0"/>
              <a:t>(SMRI) </a:t>
            </a:r>
            <a:r>
              <a:rPr lang="fr-FR" sz="1600" b="1" dirty="0"/>
              <a:t>par la Commission de Transparence de la Haute Autorité de Santé (HAS) </a:t>
            </a:r>
            <a:r>
              <a:rPr lang="fr-FR" sz="1600" b="1" u="sng" dirty="0"/>
              <a:t>dans l’ensemble de leurs indications </a:t>
            </a:r>
            <a:r>
              <a:rPr lang="fr-FR" sz="1600" dirty="0"/>
              <a:t>ont été analysés. </a:t>
            </a:r>
          </a:p>
          <a:p>
            <a:pPr marL="742950" lvl="1" indent="-285750" algn="just">
              <a:buFontTx/>
              <a:buChar char="-"/>
            </a:pPr>
            <a:r>
              <a:rPr lang="fr-FR" sz="1600" dirty="0"/>
              <a:t>Seuls les médicaments ayant fait l’objet d’une consommation par les établissements de santé en 2021 ont été pris en compte (</a:t>
            </a:r>
            <a:r>
              <a:rPr lang="fr-FR" sz="1600" dirty="0" smtClean="0"/>
              <a:t>données </a:t>
            </a:r>
            <a:r>
              <a:rPr lang="fr-FR" sz="1600" dirty="0"/>
              <a:t>déclaratives de consommation intra-hospitalière des établissements de santé ayant participé à l’</a:t>
            </a:r>
            <a:r>
              <a:rPr lang="fr-FR" sz="1600" dirty="0">
                <a:hlinkClick r:id="rId3"/>
              </a:rPr>
              <a:t>enquête ATIH 2022 </a:t>
            </a:r>
            <a:r>
              <a:rPr lang="fr-FR" sz="1600" dirty="0"/>
              <a:t>sur l’achat et la consommation des médicaments à l’hôpital en 2021 (données non exhaustives)). </a:t>
            </a:r>
            <a:endParaRPr lang="fr-FR" sz="1600" dirty="0">
              <a:solidFill>
                <a:srgbClr val="FF0000"/>
              </a:solidFill>
            </a:endParaRPr>
          </a:p>
          <a:p>
            <a:pPr marL="285750" indent="-285750" algn="just">
              <a:buFontTx/>
              <a:buChar char="-"/>
            </a:pPr>
            <a:endParaRPr lang="fr-FR" sz="1100" b="1" dirty="0">
              <a:solidFill>
                <a:srgbClr val="000099"/>
              </a:solidFill>
            </a:endParaRPr>
          </a:p>
          <a:p>
            <a:pPr algn="just">
              <a:spcBef>
                <a:spcPts val="300"/>
              </a:spcBef>
              <a:spcAft>
                <a:spcPts val="300"/>
              </a:spcAft>
            </a:pPr>
            <a:r>
              <a:rPr lang="fr-FR" b="1" dirty="0">
                <a:solidFill>
                  <a:srgbClr val="000099"/>
                </a:solidFill>
                <a:effectLst>
                  <a:outerShdw blurRad="38100" dist="38100" dir="2700000" algn="tl">
                    <a:srgbClr val="000000">
                      <a:alpha val="43137"/>
                    </a:srgbClr>
                  </a:outerShdw>
                </a:effectLst>
              </a:rPr>
              <a:t>Contenu :</a:t>
            </a:r>
          </a:p>
          <a:p>
            <a:pPr lvl="1" algn="just"/>
            <a:r>
              <a:rPr lang="fr-FR" sz="1600" dirty="0"/>
              <a:t>Pour chaque </a:t>
            </a:r>
            <a:r>
              <a:rPr lang="fr-FR" sz="1600" dirty="0" smtClean="0"/>
              <a:t>médicament </a:t>
            </a:r>
            <a:r>
              <a:rPr lang="fr-FR" sz="1600" dirty="0"/>
              <a:t>et chaque indication identifiés, vous trouverez :</a:t>
            </a:r>
          </a:p>
          <a:p>
            <a:pPr marL="1200150" lvl="2" indent="-285750" algn="just">
              <a:lnSpc>
                <a:spcPct val="250000"/>
              </a:lnSpc>
              <a:buFontTx/>
              <a:buChar char="-"/>
            </a:pPr>
            <a:r>
              <a:rPr lang="fr-FR" sz="1600" dirty="0"/>
              <a:t>Un </a:t>
            </a:r>
            <a:r>
              <a:rPr lang="fr-FR" sz="1600" b="1" dirty="0"/>
              <a:t>argumentaire</a:t>
            </a:r>
            <a:r>
              <a:rPr lang="fr-FR" sz="1600" dirty="0"/>
              <a:t> avec les raisons ayant motivé le SMRI; </a:t>
            </a:r>
            <a:r>
              <a:rPr lang="fr-FR" sz="1600" dirty="0" smtClean="0"/>
              <a:t>             Les </a:t>
            </a:r>
            <a:r>
              <a:rPr lang="fr-FR" sz="1600" b="1" dirty="0"/>
              <a:t>alternatives disponibles</a:t>
            </a:r>
            <a:r>
              <a:rPr lang="fr-FR" sz="1600" dirty="0"/>
              <a:t>. </a:t>
            </a:r>
            <a:endParaRPr lang="fr-FR" sz="1600" b="1" dirty="0">
              <a:solidFill>
                <a:srgbClr val="000099"/>
              </a:solidFill>
            </a:endParaRPr>
          </a:p>
          <a:p>
            <a:pPr algn="just"/>
            <a:endParaRPr lang="fr-FR" sz="1000" b="1" dirty="0">
              <a:solidFill>
                <a:srgbClr val="000099"/>
              </a:solidFill>
            </a:endParaRPr>
          </a:p>
          <a:p>
            <a:pPr algn="just">
              <a:spcBef>
                <a:spcPts val="300"/>
              </a:spcBef>
              <a:spcAft>
                <a:spcPts val="300"/>
              </a:spcAft>
            </a:pPr>
            <a:r>
              <a:rPr lang="fr-FR" b="1" dirty="0">
                <a:solidFill>
                  <a:srgbClr val="000099"/>
                </a:solidFill>
                <a:effectLst>
                  <a:outerShdw blurRad="38100" dist="38100" dir="2700000" algn="tl">
                    <a:srgbClr val="000000">
                      <a:alpha val="43137"/>
                    </a:srgbClr>
                  </a:outerShdw>
                </a:effectLst>
              </a:rPr>
              <a:t>Sources : </a:t>
            </a:r>
          </a:p>
          <a:p>
            <a:pPr lvl="1" algn="just"/>
            <a:r>
              <a:rPr lang="fr-FR" sz="1600" dirty="0"/>
              <a:t>HAS, sociétés savantes, revue Cochrane, revue Prescrire, Vidal, Assurance Maladie, associations de </a:t>
            </a:r>
            <a:r>
              <a:rPr lang="fr-FR" sz="1600" dirty="0" smtClean="0"/>
              <a:t>patients… </a:t>
            </a:r>
          </a:p>
          <a:p>
            <a:pPr lvl="1" algn="just"/>
            <a:r>
              <a:rPr lang="fr-FR" sz="1600" b="1" dirty="0"/>
              <a:t> </a:t>
            </a:r>
            <a:r>
              <a:rPr lang="fr-FR" sz="1600" b="1" dirty="0" smtClean="0"/>
              <a:t>                </a:t>
            </a:r>
            <a:endParaRPr lang="fr-FR" sz="1600" b="1" dirty="0"/>
          </a:p>
          <a:p>
            <a:pPr lvl="1" algn="just"/>
            <a:r>
              <a:rPr lang="fr-FR" sz="1600" b="1" dirty="0" smtClean="0">
                <a:solidFill>
                  <a:srgbClr val="000099"/>
                </a:solidFill>
              </a:rPr>
              <a:t>                    </a:t>
            </a:r>
            <a:r>
              <a:rPr lang="fr-FR" sz="1600" dirty="0" smtClean="0"/>
              <a:t>logo signalant des avis contradictoires </a:t>
            </a:r>
            <a:endParaRPr lang="fr-FR" sz="1600" dirty="0"/>
          </a:p>
        </p:txBody>
      </p:sp>
      <p:sp>
        <p:nvSpPr>
          <p:cNvPr id="3" name="Rectangle 2">
            <a:extLst>
              <a:ext uri="{FF2B5EF4-FFF2-40B4-BE49-F238E27FC236}">
                <a16:creationId xmlns:a16="http://schemas.microsoft.com/office/drawing/2014/main" id="{1DE964BC-4A4C-4F78-883B-CF3E36655A48}"/>
              </a:ext>
            </a:extLst>
          </p:cNvPr>
          <p:cNvSpPr/>
          <p:nvPr/>
        </p:nvSpPr>
        <p:spPr>
          <a:xfrm>
            <a:off x="343711" y="802691"/>
            <a:ext cx="9917046" cy="900246"/>
          </a:xfrm>
          <a:prstGeom prst="rect">
            <a:avLst/>
          </a:prstGeom>
        </p:spPr>
        <p:txBody>
          <a:bodyPr wrap="square">
            <a:spAutoFit/>
          </a:bodyPr>
          <a:lstStyle/>
          <a:p>
            <a:pPr algn="just">
              <a:spcBef>
                <a:spcPts val="300"/>
              </a:spcBef>
              <a:spcAft>
                <a:spcPts val="300"/>
              </a:spcAft>
            </a:pPr>
            <a:r>
              <a:rPr lang="fr-FR" b="1" dirty="0">
                <a:solidFill>
                  <a:srgbClr val="000099"/>
                </a:solidFill>
                <a:effectLst>
                  <a:outerShdw blurRad="38100" dist="38100" dir="2700000" algn="tl">
                    <a:srgbClr val="000000">
                      <a:alpha val="43137"/>
                    </a:srgbClr>
                  </a:outerShdw>
                </a:effectLst>
              </a:rPr>
              <a:t>Contexte :</a:t>
            </a:r>
          </a:p>
          <a:p>
            <a:pPr marL="447675" algn="just"/>
            <a:r>
              <a:rPr lang="fr-FR" sz="1600" dirty="0"/>
              <a:t>A ce jour, l’enquête ATIH sur l’achat et la consommation des médicaments à l’hôpital montre que des médicaments avec un SMR insuffisant sont utilisés à l’hôpital.</a:t>
            </a:r>
          </a:p>
        </p:txBody>
      </p:sp>
      <p:pic>
        <p:nvPicPr>
          <p:cNvPr id="38" name="Image 37">
            <a:extLst>
              <a:ext uri="{FF2B5EF4-FFF2-40B4-BE49-F238E27FC236}">
                <a16:creationId xmlns:a16="http://schemas.microsoft.com/office/drawing/2014/main" id="{D1B2B2E2-B11E-43CD-BAD9-1D9ED40BA78A}"/>
              </a:ext>
            </a:extLst>
          </p:cNvPr>
          <p:cNvPicPr>
            <a:picLocks noChangeAspect="1"/>
          </p:cNvPicPr>
          <p:nvPr/>
        </p:nvPicPr>
        <p:blipFill>
          <a:blip r:embed="rId4"/>
          <a:stretch>
            <a:fillRect/>
          </a:stretch>
        </p:blipFill>
        <p:spPr bwMode="auto">
          <a:xfrm>
            <a:off x="1054875" y="5025342"/>
            <a:ext cx="536171" cy="604993"/>
          </a:xfrm>
          <a:prstGeom prst="rect">
            <a:avLst/>
          </a:prstGeom>
        </p:spPr>
      </p:pic>
      <p:pic>
        <p:nvPicPr>
          <p:cNvPr id="39" name="Image 38">
            <a:extLst>
              <a:ext uri="{FF2B5EF4-FFF2-40B4-BE49-F238E27FC236}">
                <a16:creationId xmlns:a16="http://schemas.microsoft.com/office/drawing/2014/main" id="{274BF64C-573A-4DAC-A53F-062BA0B97236}"/>
              </a:ext>
            </a:extLst>
          </p:cNvPr>
          <p:cNvPicPr>
            <a:picLocks noChangeAspect="1"/>
          </p:cNvPicPr>
          <p:nvPr/>
        </p:nvPicPr>
        <p:blipFill>
          <a:blip r:embed="rId5"/>
          <a:stretch>
            <a:fillRect/>
          </a:stretch>
        </p:blipFill>
        <p:spPr bwMode="auto">
          <a:xfrm>
            <a:off x="6413628" y="5052283"/>
            <a:ext cx="347923" cy="551110"/>
          </a:xfrm>
          <a:prstGeom prst="rect">
            <a:avLst/>
          </a:prstGeom>
        </p:spPr>
      </p:pic>
      <p:pic>
        <p:nvPicPr>
          <p:cNvPr id="40" name="Image 3"/>
          <p:cNvPicPr>
            <a:picLocks noChangeAspect="1"/>
          </p:cNvPicPr>
          <p:nvPr/>
        </p:nvPicPr>
        <p:blipFill>
          <a:blip r:embed="rId6"/>
          <a:stretch/>
        </p:blipFill>
        <p:spPr bwMode="auto">
          <a:xfrm>
            <a:off x="1273504" y="6504317"/>
            <a:ext cx="358160" cy="353682"/>
          </a:xfrm>
          <a:prstGeom prst="rect">
            <a:avLst/>
          </a:prstGeom>
        </p:spPr>
      </p:pic>
    </p:spTree>
    <p:extLst>
      <p:ext uri="{BB962C8B-B14F-4D97-AF65-F5344CB8AC3E}">
        <p14:creationId xmlns:p14="http://schemas.microsoft.com/office/powerpoint/2010/main" val="376841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METFORMINE/GLIBENCLAMIDE</a:t>
            </a:r>
          </a:p>
          <a:p>
            <a:r>
              <a:rPr lang="fr-FR" b="1" dirty="0" err="1"/>
              <a:t>Glucovance</a:t>
            </a:r>
            <a:r>
              <a:rPr lang="fr-FR" b="1" dirty="0"/>
              <a:t>® 500 mg / 2,5 mg, 500 mg/ 5 mg et 1000 mg / 5 mg</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40</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651565" y="2335729"/>
            <a:ext cx="11176592" cy="2308324"/>
          </a:xfrm>
          <a:prstGeom prst="rect">
            <a:avLst/>
          </a:prstGeom>
          <a:noFill/>
        </p:spPr>
        <p:txBody>
          <a:bodyPr wrap="square" rtlCol="0">
            <a:spAutoFit/>
          </a:bodyPr>
          <a:lstStyle/>
          <a:p>
            <a:pPr algn="just"/>
            <a:endParaRPr lang="fr-FR" sz="1600" i="1" dirty="0"/>
          </a:p>
          <a:p>
            <a:pPr algn="just"/>
            <a:r>
              <a:rPr lang="fr-FR" sz="1600" dirty="0">
                <a:hlinkClick r:id="rId4"/>
              </a:rPr>
              <a:t>Avis CT HAS (27/04/2011)</a:t>
            </a:r>
            <a:endParaRPr lang="fr-FR" sz="1600" dirty="0"/>
          </a:p>
          <a:p>
            <a:pPr algn="just"/>
            <a:r>
              <a:rPr lang="fr-FR" sz="1600" dirty="0"/>
              <a:t>En l’absence de données cliniques pertinentes et spécifiques, la preuve d’un bénéfice clinique ne peut être appréciée.</a:t>
            </a:r>
          </a:p>
          <a:p>
            <a:pPr algn="just"/>
            <a:r>
              <a:rPr lang="fr-FR" sz="1600" dirty="0"/>
              <a:t>A ce titre, l’intérêt pour les patients de cette association fixe dosée à 500 mg de metformine et 2,5 ou 5 mg de </a:t>
            </a:r>
            <a:r>
              <a:rPr lang="fr-FR" sz="1600" dirty="0" err="1"/>
              <a:t>glibenclamide</a:t>
            </a:r>
            <a:r>
              <a:rPr lang="fr-FR" sz="1600" dirty="0"/>
              <a:t> n’est pas établi. </a:t>
            </a:r>
          </a:p>
          <a:p>
            <a:pPr algn="just"/>
            <a:r>
              <a:rPr lang="fr-FR" sz="1600" dirty="0"/>
              <a:t>Le </a:t>
            </a:r>
            <a:r>
              <a:rPr lang="fr-FR" sz="1600" dirty="0" err="1"/>
              <a:t>glibenclamide</a:t>
            </a:r>
            <a:r>
              <a:rPr lang="fr-FR" sz="1600" dirty="0"/>
              <a:t> est un sulfamide à fort risque d’hypoglycémie grave et sévère. Les spécialités </a:t>
            </a:r>
            <a:r>
              <a:rPr lang="fr-FR" sz="1600" dirty="0" err="1"/>
              <a:t>Glucovance</a:t>
            </a:r>
            <a:r>
              <a:rPr lang="fr-FR" sz="1600" dirty="0"/>
              <a:t>® sont sous-dosées en metformine et/ou trop dosées en glibenclamide. Ces spécialités exposent donc les patients à un risque hypoglycémique important et potentiellement grave en particulier chez les diabétiques âgés et/ou à risque cardio-vasculaire élevé.</a:t>
            </a:r>
          </a:p>
          <a:p>
            <a:pPr algn="just"/>
            <a:r>
              <a:rPr lang="fr-FR" sz="1600" dirty="0"/>
              <a:t>Ainsi, le rapport efficacité/effets indésirables des spécialités </a:t>
            </a:r>
            <a:r>
              <a:rPr lang="fr-FR" sz="1600" dirty="0" err="1"/>
              <a:t>Glucovance</a:t>
            </a:r>
            <a:r>
              <a:rPr lang="fr-FR" sz="1600" dirty="0"/>
              <a:t>® ne peut être établi.</a:t>
            </a:r>
          </a:p>
        </p:txBody>
      </p:sp>
      <p:sp>
        <p:nvSpPr>
          <p:cNvPr id="3" name="Rectangle 2">
            <a:extLst>
              <a:ext uri="{FF2B5EF4-FFF2-40B4-BE49-F238E27FC236}">
                <a16:creationId xmlns:a16="http://schemas.microsoft.com/office/drawing/2014/main" id="{9FC85144-A7D3-4124-B1D9-1B5A19F7E561}"/>
              </a:ext>
            </a:extLst>
          </p:cNvPr>
          <p:cNvSpPr/>
          <p:nvPr/>
        </p:nvSpPr>
        <p:spPr>
          <a:xfrm>
            <a:off x="501845" y="1263805"/>
            <a:ext cx="9908424" cy="584775"/>
          </a:xfrm>
          <a:prstGeom prst="rect">
            <a:avLst/>
          </a:prstGeom>
          <a:noFill/>
          <a:ln w="19050">
            <a:solidFill>
              <a:srgbClr val="FF00FF"/>
            </a:solidFill>
          </a:ln>
        </p:spPr>
        <p:txBody>
          <a:bodyPr wrap="square" rtlCol="0">
            <a:spAutoFit/>
          </a:bodyPr>
          <a:lstStyle/>
          <a:p>
            <a:pPr algn="just"/>
            <a:r>
              <a:rPr lang="fr-FR" sz="1600" dirty="0"/>
              <a:t>Traitement du diabète de type 2 chez l’adulte, en substitution d’une bithérapie par metformine et glibenclamide, chez des patients dont l’équilibre glycémique est stable et bien contrôlé.</a:t>
            </a:r>
          </a:p>
        </p:txBody>
      </p:sp>
      <p:sp>
        <p:nvSpPr>
          <p:cNvPr id="36" name="Rectangle 35">
            <a:extLst>
              <a:ext uri="{FF2B5EF4-FFF2-40B4-BE49-F238E27FC236}">
                <a16:creationId xmlns:a16="http://schemas.microsoft.com/office/drawing/2014/main" id="{46BBD2C7-1B47-4D0C-B20B-DB6936DA68CE}"/>
              </a:ext>
            </a:extLst>
          </p:cNvPr>
          <p:cNvSpPr/>
          <p:nvPr/>
        </p:nvSpPr>
        <p:spPr>
          <a:xfrm>
            <a:off x="651566" y="5686558"/>
            <a:ext cx="11176592" cy="584775"/>
          </a:xfrm>
          <a:prstGeom prst="rect">
            <a:avLst/>
          </a:prstGeom>
        </p:spPr>
        <p:txBody>
          <a:bodyPr wrap="square">
            <a:spAutoFit/>
          </a:bodyPr>
          <a:lstStyle/>
          <a:p>
            <a:pPr algn="just"/>
            <a:r>
              <a:rPr lang="fr-FR" sz="1600" dirty="0"/>
              <a:t>En pratique, il est préférable de disposer de chaque principe actif séparément afin d’adapter les posologies de chaque classe d’antidiabétiques individuellement et selon l’équilibre glycémique au cours du temps.</a:t>
            </a:r>
          </a:p>
        </p:txBody>
      </p:sp>
      <p:sp>
        <p:nvSpPr>
          <p:cNvPr id="38" name="ZoneTexte 37">
            <a:extLst>
              <a:ext uri="{FF2B5EF4-FFF2-40B4-BE49-F238E27FC236}">
                <a16:creationId xmlns:a16="http://schemas.microsoft.com/office/drawing/2014/main" id="{59DBDD74-3B45-491D-8211-071D72121FB4}"/>
              </a:ext>
            </a:extLst>
          </p:cNvPr>
          <p:cNvSpPr txBox="1"/>
          <p:nvPr/>
        </p:nvSpPr>
        <p:spPr bwMode="auto">
          <a:xfrm>
            <a:off x="663075" y="2228944"/>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A7F5BCE8-2B13-4DB2-877D-BC7BA91D374E}"/>
              </a:ext>
            </a:extLst>
          </p:cNvPr>
          <p:cNvPicPr>
            <a:picLocks noChangeAspect="1"/>
          </p:cNvPicPr>
          <p:nvPr/>
        </p:nvPicPr>
        <p:blipFill>
          <a:blip r:embed="rId5"/>
          <a:stretch>
            <a:fillRect/>
          </a:stretch>
        </p:blipFill>
        <p:spPr bwMode="auto">
          <a:xfrm>
            <a:off x="90318" y="2013434"/>
            <a:ext cx="572757" cy="646275"/>
          </a:xfrm>
          <a:prstGeom prst="rect">
            <a:avLst/>
          </a:prstGeom>
        </p:spPr>
      </p:pic>
      <p:pic>
        <p:nvPicPr>
          <p:cNvPr id="40" name="Image 39">
            <a:extLst>
              <a:ext uri="{FF2B5EF4-FFF2-40B4-BE49-F238E27FC236}">
                <a16:creationId xmlns:a16="http://schemas.microsoft.com/office/drawing/2014/main" id="{E5F0E7A0-8AC6-43C3-AEC0-41357BBD223D}"/>
              </a:ext>
            </a:extLst>
          </p:cNvPr>
          <p:cNvPicPr>
            <a:picLocks noChangeAspect="1"/>
          </p:cNvPicPr>
          <p:nvPr/>
        </p:nvPicPr>
        <p:blipFill>
          <a:blip r:embed="rId6"/>
          <a:stretch>
            <a:fillRect/>
          </a:stretch>
        </p:blipFill>
        <p:spPr bwMode="auto">
          <a:xfrm>
            <a:off x="168947" y="5029290"/>
            <a:ext cx="432047" cy="684362"/>
          </a:xfrm>
          <a:prstGeom prst="rect">
            <a:avLst/>
          </a:prstGeom>
        </p:spPr>
      </p:pic>
      <p:sp>
        <p:nvSpPr>
          <p:cNvPr id="41" name="ZoneTexte 40">
            <a:extLst>
              <a:ext uri="{FF2B5EF4-FFF2-40B4-BE49-F238E27FC236}">
                <a16:creationId xmlns:a16="http://schemas.microsoft.com/office/drawing/2014/main" id="{A3AC5D02-3C68-4B5A-9408-7D9E70DB01BC}"/>
              </a:ext>
            </a:extLst>
          </p:cNvPr>
          <p:cNvSpPr txBox="1"/>
          <p:nvPr/>
        </p:nvSpPr>
        <p:spPr bwMode="auto">
          <a:xfrm>
            <a:off x="600994" y="5219215"/>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42" name="Image 41">
            <a:hlinkClick r:id="rId7" action="ppaction://hlinksldjump"/>
            <a:extLst>
              <a:ext uri="{FF2B5EF4-FFF2-40B4-BE49-F238E27FC236}">
                <a16:creationId xmlns:a16="http://schemas.microsoft.com/office/drawing/2014/main" id="{527B7BD1-BF44-4AD9-8418-00C0415920F5}"/>
              </a:ext>
            </a:extLst>
          </p:cNvPr>
          <p:cNvPicPr>
            <a:picLocks noChangeAspect="1"/>
          </p:cNvPicPr>
          <p:nvPr/>
        </p:nvPicPr>
        <p:blipFill>
          <a:blip r:embed="rId8"/>
          <a:stretch>
            <a:fillRect/>
          </a:stretch>
        </p:blipFill>
        <p:spPr bwMode="auto">
          <a:xfrm>
            <a:off x="11480049" y="6083686"/>
            <a:ext cx="628651" cy="774314"/>
          </a:xfrm>
          <a:prstGeom prst="rect">
            <a:avLst/>
          </a:prstGeom>
        </p:spPr>
      </p:pic>
      <p:sp>
        <p:nvSpPr>
          <p:cNvPr id="43" name="Rectangle 42">
            <a:extLst>
              <a:ext uri="{FF2B5EF4-FFF2-40B4-BE49-F238E27FC236}">
                <a16:creationId xmlns:a16="http://schemas.microsoft.com/office/drawing/2014/main" id="{01CA650D-5083-4B51-ACDE-14B227BD1335}"/>
              </a:ext>
            </a:extLst>
          </p:cNvPr>
          <p:cNvSpPr/>
          <p:nvPr/>
        </p:nvSpPr>
        <p:spPr>
          <a:xfrm>
            <a:off x="3083345" y="804358"/>
            <a:ext cx="6436271"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A10BD02</a:t>
            </a:r>
            <a:r>
              <a:rPr lang="fr-FR" sz="1600" dirty="0"/>
              <a:t>, Médicaments hypoglycémiants, insulines exclues </a:t>
            </a:r>
          </a:p>
        </p:txBody>
      </p:sp>
    </p:spTree>
    <p:extLst>
      <p:ext uri="{BB962C8B-B14F-4D97-AF65-F5344CB8AC3E}">
        <p14:creationId xmlns:p14="http://schemas.microsoft.com/office/powerpoint/2010/main" val="3838360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VITAMINE B1 (THIAMINE)/PYRIDOXINE</a:t>
            </a:r>
            <a:endParaRPr lang="fr-FR" b="1" dirty="0"/>
          </a:p>
          <a:p>
            <a:r>
              <a:rPr lang="fr-FR" b="1" dirty="0"/>
              <a:t>Vitamines B1 B6® et </a:t>
            </a:r>
            <a:r>
              <a:rPr lang="fr-FR" b="1" dirty="0" err="1" smtClean="0"/>
              <a:t>Princi</a:t>
            </a:r>
            <a:r>
              <a:rPr lang="fr-FR" b="1" dirty="0" smtClean="0"/>
              <a:t> B</a:t>
            </a:r>
            <a:r>
              <a:rPr lang="fr-FR" b="1" dirty="0"/>
              <a:t>®</a:t>
            </a:r>
            <a:endParaRPr lang="fr-FR"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41</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630168" y="4873068"/>
            <a:ext cx="11176592" cy="1061829"/>
          </a:xfrm>
          <a:prstGeom prst="rect">
            <a:avLst/>
          </a:prstGeom>
          <a:noFill/>
        </p:spPr>
        <p:txBody>
          <a:bodyPr wrap="square" rtlCol="0">
            <a:spAutoFit/>
          </a:bodyPr>
          <a:lstStyle/>
          <a:p>
            <a:pPr algn="just"/>
            <a:endParaRPr lang="fr-FR" sz="1550" i="1" dirty="0"/>
          </a:p>
          <a:p>
            <a:pPr algn="just"/>
            <a:r>
              <a:rPr lang="fr-FR" sz="1600" dirty="0"/>
              <a:t>L’asthénie fonctionnelle est un symptôme qui peut être secondaire à de nombreuses situations pathologiques ou non. </a:t>
            </a:r>
          </a:p>
          <a:p>
            <a:pPr algn="just"/>
            <a:r>
              <a:rPr lang="fr-FR" sz="1600" dirty="0"/>
              <a:t>La stratégie thérapeutique dépend de la cause de cette asthénie.</a:t>
            </a:r>
            <a:endParaRPr lang="fr-FR" sz="1400" dirty="0"/>
          </a:p>
          <a:p>
            <a:pPr algn="just"/>
            <a:endParaRPr lang="fr-FR" sz="1550" i="1" dirty="0"/>
          </a:p>
        </p:txBody>
      </p:sp>
      <p:sp>
        <p:nvSpPr>
          <p:cNvPr id="3" name="Rectangle 2">
            <a:extLst>
              <a:ext uri="{FF2B5EF4-FFF2-40B4-BE49-F238E27FC236}">
                <a16:creationId xmlns:a16="http://schemas.microsoft.com/office/drawing/2014/main" id="{516D1CCC-1E61-4985-A676-63B3EBF2C6FF}"/>
              </a:ext>
            </a:extLst>
          </p:cNvPr>
          <p:cNvSpPr/>
          <p:nvPr/>
        </p:nvSpPr>
        <p:spPr>
          <a:xfrm>
            <a:off x="571766" y="1378761"/>
            <a:ext cx="4278735" cy="338554"/>
          </a:xfrm>
          <a:prstGeom prst="rect">
            <a:avLst/>
          </a:prstGeom>
          <a:noFill/>
          <a:ln w="19050">
            <a:solidFill>
              <a:srgbClr val="FF00FF"/>
            </a:solidFill>
          </a:ln>
        </p:spPr>
        <p:txBody>
          <a:bodyPr wrap="square" rtlCol="0">
            <a:spAutoFit/>
          </a:bodyPr>
          <a:lstStyle/>
          <a:p>
            <a:pPr algn="just"/>
            <a:r>
              <a:rPr lang="fr-FR" sz="1600" dirty="0"/>
              <a:t>Traitement d’appoint de l’asthénie fonctionnelle.</a:t>
            </a:r>
          </a:p>
        </p:txBody>
      </p:sp>
      <p:sp>
        <p:nvSpPr>
          <p:cNvPr id="38" name="ZoneTexte 37">
            <a:extLst>
              <a:ext uri="{FF2B5EF4-FFF2-40B4-BE49-F238E27FC236}">
                <a16:creationId xmlns:a16="http://schemas.microsoft.com/office/drawing/2014/main" id="{9D2FF634-A25C-4820-B944-D97752255930}"/>
              </a:ext>
            </a:extLst>
          </p:cNvPr>
          <p:cNvSpPr txBox="1"/>
          <p:nvPr/>
        </p:nvSpPr>
        <p:spPr bwMode="auto">
          <a:xfrm>
            <a:off x="643449" y="2178679"/>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952BBA6A-DD6A-46D8-B2D0-0DC546D0D7B9}"/>
              </a:ext>
            </a:extLst>
          </p:cNvPr>
          <p:cNvPicPr>
            <a:picLocks noChangeAspect="1"/>
          </p:cNvPicPr>
          <p:nvPr/>
        </p:nvPicPr>
        <p:blipFill>
          <a:blip r:embed="rId4"/>
          <a:stretch>
            <a:fillRect/>
          </a:stretch>
        </p:blipFill>
        <p:spPr bwMode="auto">
          <a:xfrm>
            <a:off x="70692" y="1963169"/>
            <a:ext cx="572757" cy="646275"/>
          </a:xfrm>
          <a:prstGeom prst="rect">
            <a:avLst/>
          </a:prstGeom>
        </p:spPr>
      </p:pic>
      <p:sp>
        <p:nvSpPr>
          <p:cNvPr id="36" name="Rectangle 35">
            <a:extLst>
              <a:ext uri="{FF2B5EF4-FFF2-40B4-BE49-F238E27FC236}">
                <a16:creationId xmlns:a16="http://schemas.microsoft.com/office/drawing/2014/main" id="{A9D3F6F9-5C24-4D3E-9FD0-3DE4E80F0CDC}"/>
              </a:ext>
            </a:extLst>
          </p:cNvPr>
          <p:cNvSpPr/>
          <p:nvPr/>
        </p:nvSpPr>
        <p:spPr>
          <a:xfrm>
            <a:off x="643449" y="2606651"/>
            <a:ext cx="12616873" cy="1077218"/>
          </a:xfrm>
          <a:prstGeom prst="rect">
            <a:avLst/>
          </a:prstGeom>
        </p:spPr>
        <p:txBody>
          <a:bodyPr wrap="square">
            <a:spAutoFit/>
          </a:bodyPr>
          <a:lstStyle/>
          <a:p>
            <a:pPr algn="just"/>
            <a:r>
              <a:rPr lang="fr-FR" sz="1600" dirty="0">
                <a:hlinkClick r:id="rId5"/>
              </a:rPr>
              <a:t>Avis CT HAS (05/05/2010)</a:t>
            </a:r>
            <a:endParaRPr lang="fr-FR" sz="1600" dirty="0"/>
          </a:p>
          <a:p>
            <a:pPr algn="just"/>
            <a:r>
              <a:rPr lang="fr-FR" sz="1600" dirty="0"/>
              <a:t>L’intérêt de l’apport d’une association de Vitamine B1 et B6 dans l’asthénie fonctionnelle n’est pas établi.</a:t>
            </a:r>
          </a:p>
          <a:p>
            <a:pPr algn="just"/>
            <a:r>
              <a:rPr lang="fr-FR" sz="1600" dirty="0"/>
              <a:t>Aux posologies habituellement utilisées, cette spécialité ne semble pas exposer à des effets indésirables graves et/ou fréquents. </a:t>
            </a:r>
          </a:p>
          <a:p>
            <a:pPr algn="just"/>
            <a:r>
              <a:rPr lang="fr-FR" sz="1600" dirty="0"/>
              <a:t>L’association de vitamine B1 et B6 est un traitement d’appoint. </a:t>
            </a:r>
          </a:p>
        </p:txBody>
      </p:sp>
      <p:pic>
        <p:nvPicPr>
          <p:cNvPr id="40" name="Image 39">
            <a:extLst>
              <a:ext uri="{FF2B5EF4-FFF2-40B4-BE49-F238E27FC236}">
                <a16:creationId xmlns:a16="http://schemas.microsoft.com/office/drawing/2014/main" id="{4A978CCB-86B6-4F54-A05A-94F9D121C33D}"/>
              </a:ext>
            </a:extLst>
          </p:cNvPr>
          <p:cNvPicPr>
            <a:picLocks noChangeAspect="1"/>
          </p:cNvPicPr>
          <p:nvPr/>
        </p:nvPicPr>
        <p:blipFill>
          <a:blip r:embed="rId6"/>
          <a:stretch>
            <a:fillRect/>
          </a:stretch>
        </p:blipFill>
        <p:spPr bwMode="auto">
          <a:xfrm>
            <a:off x="168947" y="4451615"/>
            <a:ext cx="432047" cy="684362"/>
          </a:xfrm>
          <a:prstGeom prst="rect">
            <a:avLst/>
          </a:prstGeom>
        </p:spPr>
      </p:pic>
      <p:sp>
        <p:nvSpPr>
          <p:cNvPr id="41" name="ZoneTexte 40">
            <a:extLst>
              <a:ext uri="{FF2B5EF4-FFF2-40B4-BE49-F238E27FC236}">
                <a16:creationId xmlns:a16="http://schemas.microsoft.com/office/drawing/2014/main" id="{1D456244-109D-4C0D-9DC9-867A45036177}"/>
              </a:ext>
            </a:extLst>
          </p:cNvPr>
          <p:cNvSpPr txBox="1"/>
          <p:nvPr/>
        </p:nvSpPr>
        <p:spPr bwMode="auto">
          <a:xfrm>
            <a:off x="600994" y="4641540"/>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42" name="Image 41">
            <a:hlinkClick r:id="rId7" action="ppaction://hlinksldjump"/>
            <a:extLst>
              <a:ext uri="{FF2B5EF4-FFF2-40B4-BE49-F238E27FC236}">
                <a16:creationId xmlns:a16="http://schemas.microsoft.com/office/drawing/2014/main" id="{6048E326-5DFD-4BD7-82F6-89CCF85DDC90}"/>
              </a:ext>
            </a:extLst>
          </p:cNvPr>
          <p:cNvPicPr>
            <a:picLocks noChangeAspect="1"/>
          </p:cNvPicPr>
          <p:nvPr/>
        </p:nvPicPr>
        <p:blipFill>
          <a:blip r:embed="rId8"/>
          <a:stretch>
            <a:fillRect/>
          </a:stretch>
        </p:blipFill>
        <p:spPr bwMode="auto">
          <a:xfrm>
            <a:off x="11480049" y="6083686"/>
            <a:ext cx="628651" cy="774314"/>
          </a:xfrm>
          <a:prstGeom prst="rect">
            <a:avLst/>
          </a:prstGeom>
        </p:spPr>
      </p:pic>
      <p:sp>
        <p:nvSpPr>
          <p:cNvPr id="44" name="Rectangle 43">
            <a:extLst>
              <a:ext uri="{FF2B5EF4-FFF2-40B4-BE49-F238E27FC236}">
                <a16:creationId xmlns:a16="http://schemas.microsoft.com/office/drawing/2014/main" id="{CD8BE3F0-5D4B-436A-B469-66D87633101A}"/>
              </a:ext>
            </a:extLst>
          </p:cNvPr>
          <p:cNvSpPr/>
          <p:nvPr/>
        </p:nvSpPr>
        <p:spPr>
          <a:xfrm>
            <a:off x="2233568" y="868186"/>
            <a:ext cx="7908993"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A11DB</a:t>
            </a:r>
            <a:r>
              <a:rPr lang="fr-FR" sz="1600" dirty="0"/>
              <a:t>, Vitamines B1 non associée et en association avec vitamines B6 et B12</a:t>
            </a:r>
          </a:p>
        </p:txBody>
      </p:sp>
    </p:spTree>
    <p:extLst>
      <p:ext uri="{BB962C8B-B14F-4D97-AF65-F5344CB8AC3E}">
        <p14:creationId xmlns:p14="http://schemas.microsoft.com/office/powerpoint/2010/main" val="13104480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MAGNESIUM/PYRIDOXINE</a:t>
            </a:r>
          </a:p>
          <a:p>
            <a:r>
              <a:rPr lang="fr-FR" b="1" dirty="0" err="1"/>
              <a:t>Uvimag</a:t>
            </a:r>
            <a:r>
              <a:rPr lang="fr-FR" b="1" dirty="0"/>
              <a:t> B6® Magne B6® 100mg/10mg, Magne B6® 48mg/5mg et spécialités génériques</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42</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672606" y="2641780"/>
            <a:ext cx="10736610" cy="2308324"/>
          </a:xfrm>
          <a:prstGeom prst="rect">
            <a:avLst/>
          </a:prstGeom>
          <a:noFill/>
        </p:spPr>
        <p:txBody>
          <a:bodyPr wrap="square" rtlCol="0">
            <a:spAutoFit/>
          </a:bodyPr>
          <a:lstStyle/>
          <a:p>
            <a:pPr algn="just"/>
            <a:r>
              <a:rPr lang="fr-FR" sz="1600" dirty="0" smtClean="0">
                <a:hlinkClick r:id="rId4"/>
              </a:rPr>
              <a:t>Avis CT HAS 26/11/2008</a:t>
            </a:r>
            <a:endParaRPr lang="fr-FR" sz="1600" dirty="0"/>
          </a:p>
          <a:p>
            <a:pPr algn="just"/>
            <a:endParaRPr lang="fr-FR" sz="1600" i="1" dirty="0"/>
          </a:p>
          <a:p>
            <a:pPr algn="just"/>
            <a:r>
              <a:rPr lang="fr-FR" sz="1600" dirty="0"/>
              <a:t>Il n’existe pas de preuve de l’efficacité de l’association d’un sel de magnésium à la vitamine B6 par rapport au magnésium seul. Le rapport efficacité /effets indésirable n’est pas établi. Cette spécialité entre dans le cadre d’un traitement symptomatique. Les associations d’un sel de magnésium à la vitamine B6 n’ont pas de place dans la stratégie thérapeutique d’une carence en magnésium. Le fardeau de santé publique représenté par les carences avancées en magnésium est faible. Ces situations cliniques ne constituent pas un besoin de santé publique. Au vu des données disponibles sur les carences avérées en magnésium, il n’est pas attendu d’impact populationnel en termes de </a:t>
            </a:r>
            <a:r>
              <a:rPr lang="fr-FR" sz="1600" dirty="0" err="1"/>
              <a:t>morbi</a:t>
            </a:r>
            <a:r>
              <a:rPr lang="fr-FR" sz="1600" dirty="0"/>
              <a:t>-mortalité ou de qualité de vie pour ces spécialités. En conséquence, il n’est pas attendu d’intérêt de santé publique pour ces spécialités</a:t>
            </a:r>
          </a:p>
        </p:txBody>
      </p:sp>
      <p:sp>
        <p:nvSpPr>
          <p:cNvPr id="3" name="Rectangle 2">
            <a:extLst>
              <a:ext uri="{FF2B5EF4-FFF2-40B4-BE49-F238E27FC236}">
                <a16:creationId xmlns:a16="http://schemas.microsoft.com/office/drawing/2014/main" id="{778BCCE4-281F-460B-8812-CE3C143B8FD8}"/>
              </a:ext>
            </a:extLst>
          </p:cNvPr>
          <p:cNvSpPr/>
          <p:nvPr/>
        </p:nvSpPr>
        <p:spPr>
          <a:xfrm>
            <a:off x="672606" y="1294553"/>
            <a:ext cx="4738798" cy="338554"/>
          </a:xfrm>
          <a:prstGeom prst="rect">
            <a:avLst/>
          </a:prstGeom>
          <a:noFill/>
          <a:ln w="19050">
            <a:solidFill>
              <a:srgbClr val="FF00FF"/>
            </a:solidFill>
          </a:ln>
        </p:spPr>
        <p:txBody>
          <a:bodyPr wrap="square" rtlCol="0">
            <a:spAutoFit/>
          </a:bodyPr>
          <a:lstStyle/>
          <a:p>
            <a:pPr algn="just"/>
            <a:r>
              <a:rPr lang="fr-FR" sz="1600" dirty="0"/>
              <a:t>Carences magnésiennes avérées, isolées ou associées</a:t>
            </a:r>
          </a:p>
        </p:txBody>
      </p:sp>
      <p:sp>
        <p:nvSpPr>
          <p:cNvPr id="36" name="Rectangle 35">
            <a:extLst>
              <a:ext uri="{FF2B5EF4-FFF2-40B4-BE49-F238E27FC236}">
                <a16:creationId xmlns:a16="http://schemas.microsoft.com/office/drawing/2014/main" id="{4F7CD48F-D398-4AA4-A5FF-44BFEF56D967}"/>
              </a:ext>
            </a:extLst>
          </p:cNvPr>
          <p:cNvSpPr/>
          <p:nvPr/>
        </p:nvSpPr>
        <p:spPr>
          <a:xfrm>
            <a:off x="672606" y="5685121"/>
            <a:ext cx="1595309" cy="338554"/>
          </a:xfrm>
          <a:prstGeom prst="rect">
            <a:avLst/>
          </a:prstGeom>
        </p:spPr>
        <p:txBody>
          <a:bodyPr wrap="none">
            <a:spAutoFit/>
          </a:bodyPr>
          <a:lstStyle/>
          <a:p>
            <a:pPr algn="just"/>
            <a:r>
              <a:rPr lang="fr-FR" sz="1600" dirty="0"/>
              <a:t>Magnésium seul</a:t>
            </a:r>
          </a:p>
        </p:txBody>
      </p:sp>
      <p:sp>
        <p:nvSpPr>
          <p:cNvPr id="38" name="ZoneTexte 37">
            <a:extLst>
              <a:ext uri="{FF2B5EF4-FFF2-40B4-BE49-F238E27FC236}">
                <a16:creationId xmlns:a16="http://schemas.microsoft.com/office/drawing/2014/main" id="{3A14ED52-C10B-4744-8013-9661BFBBDBE6}"/>
              </a:ext>
            </a:extLst>
          </p:cNvPr>
          <p:cNvSpPr txBox="1"/>
          <p:nvPr/>
        </p:nvSpPr>
        <p:spPr bwMode="auto">
          <a:xfrm>
            <a:off x="643449" y="2261807"/>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79B16D8E-88F9-45ED-AF79-174DDBA4901B}"/>
              </a:ext>
            </a:extLst>
          </p:cNvPr>
          <p:cNvPicPr>
            <a:picLocks noChangeAspect="1"/>
          </p:cNvPicPr>
          <p:nvPr/>
        </p:nvPicPr>
        <p:blipFill>
          <a:blip r:embed="rId5"/>
          <a:stretch>
            <a:fillRect/>
          </a:stretch>
        </p:blipFill>
        <p:spPr bwMode="auto">
          <a:xfrm>
            <a:off x="70692" y="2046297"/>
            <a:ext cx="572757" cy="646275"/>
          </a:xfrm>
          <a:prstGeom prst="rect">
            <a:avLst/>
          </a:prstGeom>
        </p:spPr>
      </p:pic>
      <p:pic>
        <p:nvPicPr>
          <p:cNvPr id="40" name="Image 39">
            <a:extLst>
              <a:ext uri="{FF2B5EF4-FFF2-40B4-BE49-F238E27FC236}">
                <a16:creationId xmlns:a16="http://schemas.microsoft.com/office/drawing/2014/main" id="{698851F2-F8BC-47F2-8E07-D073C043C4C0}"/>
              </a:ext>
            </a:extLst>
          </p:cNvPr>
          <p:cNvPicPr>
            <a:picLocks noChangeAspect="1"/>
          </p:cNvPicPr>
          <p:nvPr/>
        </p:nvPicPr>
        <p:blipFill>
          <a:blip r:embed="rId6"/>
          <a:stretch>
            <a:fillRect/>
          </a:stretch>
        </p:blipFill>
        <p:spPr bwMode="auto">
          <a:xfrm>
            <a:off x="178183" y="5125864"/>
            <a:ext cx="432047" cy="684362"/>
          </a:xfrm>
          <a:prstGeom prst="rect">
            <a:avLst/>
          </a:prstGeom>
        </p:spPr>
      </p:pic>
      <p:sp>
        <p:nvSpPr>
          <p:cNvPr id="41" name="ZoneTexte 40">
            <a:extLst>
              <a:ext uri="{FF2B5EF4-FFF2-40B4-BE49-F238E27FC236}">
                <a16:creationId xmlns:a16="http://schemas.microsoft.com/office/drawing/2014/main" id="{2D25BF03-D664-40A2-A8F5-BCE998CAB444}"/>
              </a:ext>
            </a:extLst>
          </p:cNvPr>
          <p:cNvSpPr txBox="1"/>
          <p:nvPr/>
        </p:nvSpPr>
        <p:spPr bwMode="auto">
          <a:xfrm>
            <a:off x="610230" y="5315789"/>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42" name="Image 41">
            <a:hlinkClick r:id="rId7" action="ppaction://hlinksldjump"/>
            <a:extLst>
              <a:ext uri="{FF2B5EF4-FFF2-40B4-BE49-F238E27FC236}">
                <a16:creationId xmlns:a16="http://schemas.microsoft.com/office/drawing/2014/main" id="{B60A0DAA-D5E3-4C9B-B750-1FB5D9D73984}"/>
              </a:ext>
            </a:extLst>
          </p:cNvPr>
          <p:cNvPicPr>
            <a:picLocks noChangeAspect="1"/>
          </p:cNvPicPr>
          <p:nvPr/>
        </p:nvPicPr>
        <p:blipFill>
          <a:blip r:embed="rId8"/>
          <a:stretch>
            <a:fillRect/>
          </a:stretch>
        </p:blipFill>
        <p:spPr bwMode="auto">
          <a:xfrm>
            <a:off x="11480049" y="6083686"/>
            <a:ext cx="628651" cy="774314"/>
          </a:xfrm>
          <a:prstGeom prst="rect">
            <a:avLst/>
          </a:prstGeom>
        </p:spPr>
      </p:pic>
      <p:sp>
        <p:nvSpPr>
          <p:cNvPr id="43" name="Rectangle 42">
            <a:extLst>
              <a:ext uri="{FF2B5EF4-FFF2-40B4-BE49-F238E27FC236}">
                <a16:creationId xmlns:a16="http://schemas.microsoft.com/office/drawing/2014/main" id="{279FE556-D95B-4707-8340-21281D414463}"/>
              </a:ext>
            </a:extLst>
          </p:cNvPr>
          <p:cNvSpPr/>
          <p:nvPr/>
        </p:nvSpPr>
        <p:spPr bwMode="auto">
          <a:xfrm>
            <a:off x="4159666" y="832676"/>
            <a:ext cx="4286751"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A11BA,</a:t>
            </a:r>
            <a:r>
              <a:rPr lang="fr-FR" sz="1600" dirty="0"/>
              <a:t> Poly vitamines non associées</a:t>
            </a:r>
          </a:p>
        </p:txBody>
      </p:sp>
    </p:spTree>
    <p:extLst>
      <p:ext uri="{BB962C8B-B14F-4D97-AF65-F5344CB8AC3E}">
        <p14:creationId xmlns:p14="http://schemas.microsoft.com/office/powerpoint/2010/main" val="324557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OS</a:t>
            </a:r>
          </a:p>
          <a:p>
            <a:r>
              <a:rPr lang="fr-FR" b="1" dirty="0" err="1"/>
              <a:t>Ossopan</a:t>
            </a:r>
            <a:r>
              <a:rPr lang="fr-FR" b="1" dirty="0"/>
              <a:t>® </a:t>
            </a:r>
            <a:r>
              <a:rPr lang="fr-FR" b="1" dirty="0" smtClean="0"/>
              <a:t>600 </a:t>
            </a:r>
            <a:r>
              <a:rPr lang="fr-FR" b="1" dirty="0"/>
              <a:t>mg</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43</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626906" y="2622228"/>
            <a:ext cx="11323220" cy="2954655"/>
          </a:xfrm>
          <a:prstGeom prst="rect">
            <a:avLst/>
          </a:prstGeom>
          <a:noFill/>
        </p:spPr>
        <p:txBody>
          <a:bodyPr wrap="square" rtlCol="0">
            <a:spAutoFit/>
          </a:bodyPr>
          <a:lstStyle/>
          <a:p>
            <a:pPr algn="just"/>
            <a:r>
              <a:rPr lang="fr-FR" sz="1500" dirty="0">
                <a:hlinkClick r:id="rId4"/>
              </a:rPr>
              <a:t>Avis CT HAS (22/06/2011)</a:t>
            </a:r>
            <a:endParaRPr lang="fr-FR" sz="1500" dirty="0"/>
          </a:p>
          <a:p>
            <a:pPr marL="285750" indent="-285750" algn="just">
              <a:buFont typeface="Arial" panose="020B0604020202020204" pitchFamily="34" charset="0"/>
              <a:buChar char="•"/>
            </a:pPr>
            <a:r>
              <a:rPr lang="fr-FR" sz="1500" b="1" i="1" u="sng" dirty="0"/>
              <a:t>Traitement d'appoint des ostéoporoses (séniles, post ménopausiques, sous corticothérapie, d'immobilisation lors de reprise de la mobilité)</a:t>
            </a:r>
          </a:p>
          <a:p>
            <a:pPr algn="just"/>
            <a:r>
              <a:rPr lang="fr-FR" sz="1500" dirty="0"/>
              <a:t>Dans l’ostéoporose, cette spécialité entre dans le cadre d’un traitement préventif. L’efficacité de cette spécialité dans cette indication est modeste. Le rapport efficacité/effets indésirables dans cette indication est mal établi. </a:t>
            </a:r>
          </a:p>
          <a:p>
            <a:pPr algn="just"/>
            <a:r>
              <a:rPr lang="fr-FR" sz="1500" dirty="0"/>
              <a:t>Cette spécialité est un médicament d’appoint. </a:t>
            </a:r>
          </a:p>
          <a:p>
            <a:pPr algn="just"/>
            <a:endParaRPr lang="fr-FR" sz="1050" dirty="0"/>
          </a:p>
          <a:p>
            <a:pPr marL="285750" indent="-285750" algn="just">
              <a:buFont typeface="Arial" panose="020B0604020202020204" pitchFamily="34" charset="0"/>
              <a:buChar char="•"/>
            </a:pPr>
            <a:r>
              <a:rPr lang="fr-FR" sz="1500" b="1" i="1" u="sng" dirty="0"/>
              <a:t>Carences calciques, notamment en période de croissance, de grossesse, d'allaitement</a:t>
            </a:r>
          </a:p>
          <a:p>
            <a:pPr algn="just"/>
            <a:r>
              <a:rPr lang="fr-FR" sz="1500" dirty="0"/>
              <a:t>Cette spécialité entre dans le cadre d’un traitement à visée curative. En l’absence de donnée clinique pertinente, l’efficacité d’OSSOPAN dans cette indication ne peut être appréciée. En conséquence, le rapport efficacité/effets indésirables dans cette indication ne peut être évalué. </a:t>
            </a:r>
          </a:p>
          <a:p>
            <a:pPr algn="just"/>
            <a:endParaRPr lang="fr-FR" sz="1050" dirty="0"/>
          </a:p>
          <a:p>
            <a:pPr algn="just"/>
            <a:r>
              <a:rPr lang="fr-FR" sz="1500" dirty="0"/>
              <a:t>Compte tenu de son dosage en calcium cette spécialité n’est pas adaptée, et pourrait notamment entrainer un sous-dosage. Par conséquent, cette spécialité n’a pas de place dans la stratégie thérapeutique de prise en charge de l’ostéoporose ou des carences calciques. Il n’est donc pas attendu d’intérêt en termes de santé publique pour cette spécialité. </a:t>
            </a:r>
          </a:p>
        </p:txBody>
      </p:sp>
      <p:sp>
        <p:nvSpPr>
          <p:cNvPr id="3" name="Rectangle 2">
            <a:extLst>
              <a:ext uri="{FF2B5EF4-FFF2-40B4-BE49-F238E27FC236}">
                <a16:creationId xmlns:a16="http://schemas.microsoft.com/office/drawing/2014/main" id="{38F96B79-24FB-4AED-9B26-ABC9421381A9}"/>
              </a:ext>
            </a:extLst>
          </p:cNvPr>
          <p:cNvSpPr/>
          <p:nvPr/>
        </p:nvSpPr>
        <p:spPr>
          <a:xfrm>
            <a:off x="600994" y="1193770"/>
            <a:ext cx="9453502" cy="830997"/>
          </a:xfrm>
          <a:prstGeom prst="rect">
            <a:avLst/>
          </a:prstGeom>
          <a:noFill/>
          <a:ln w="19050">
            <a:solidFill>
              <a:srgbClr val="FF00FF"/>
            </a:solidFill>
          </a:ln>
        </p:spPr>
        <p:txBody>
          <a:bodyPr wrap="square" rtlCol="0">
            <a:spAutoFit/>
          </a:bodyPr>
          <a:lstStyle/>
          <a:p>
            <a:pPr algn="just"/>
            <a:r>
              <a:rPr lang="fr-FR" sz="1600" dirty="0"/>
              <a:t>Carences calciques, notamment en période de croissance, de grossesse, d'allaitement.</a:t>
            </a:r>
          </a:p>
          <a:p>
            <a:pPr algn="just"/>
            <a:r>
              <a:rPr lang="fr-FR" sz="1600" dirty="0"/>
              <a:t>Traitement d'appoint des ostéoporoses (séniles, post ménopausiques, sous corticothérapie, d'immobilisation lors de reprise de la mobilité). </a:t>
            </a:r>
          </a:p>
        </p:txBody>
      </p:sp>
      <p:sp>
        <p:nvSpPr>
          <p:cNvPr id="36" name="Rectangle 35">
            <a:extLst>
              <a:ext uri="{FF2B5EF4-FFF2-40B4-BE49-F238E27FC236}">
                <a16:creationId xmlns:a16="http://schemas.microsoft.com/office/drawing/2014/main" id="{A8E3BBE4-F129-45F7-ADAE-FB4C93DE2908}"/>
              </a:ext>
            </a:extLst>
          </p:cNvPr>
          <p:cNvSpPr/>
          <p:nvPr/>
        </p:nvSpPr>
        <p:spPr>
          <a:xfrm>
            <a:off x="617670" y="6171945"/>
            <a:ext cx="11250239" cy="323165"/>
          </a:xfrm>
          <a:prstGeom prst="rect">
            <a:avLst/>
          </a:prstGeom>
        </p:spPr>
        <p:txBody>
          <a:bodyPr wrap="square">
            <a:spAutoFit/>
          </a:bodyPr>
          <a:lstStyle/>
          <a:p>
            <a:pPr algn="just"/>
            <a:r>
              <a:rPr lang="fr-FR" sz="1500" dirty="0"/>
              <a:t>Spécialités à base de calcium élément dosées à 500 mg et 1 g, plus adaptées à la prise en charge des patients dans cette indication.</a:t>
            </a:r>
            <a:endParaRPr lang="fr-FR" sz="1500" i="1" dirty="0"/>
          </a:p>
        </p:txBody>
      </p:sp>
      <p:sp>
        <p:nvSpPr>
          <p:cNvPr id="38" name="ZoneTexte 37">
            <a:extLst>
              <a:ext uri="{FF2B5EF4-FFF2-40B4-BE49-F238E27FC236}">
                <a16:creationId xmlns:a16="http://schemas.microsoft.com/office/drawing/2014/main" id="{440776E1-CA29-4142-B834-83C3F87D22AC}"/>
              </a:ext>
            </a:extLst>
          </p:cNvPr>
          <p:cNvSpPr txBox="1"/>
          <p:nvPr/>
        </p:nvSpPr>
        <p:spPr bwMode="auto">
          <a:xfrm>
            <a:off x="634213" y="2307995"/>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94C0A5CD-C43A-463D-BAE9-985612582588}"/>
              </a:ext>
            </a:extLst>
          </p:cNvPr>
          <p:cNvPicPr>
            <a:picLocks noChangeAspect="1"/>
          </p:cNvPicPr>
          <p:nvPr/>
        </p:nvPicPr>
        <p:blipFill>
          <a:blip r:embed="rId5"/>
          <a:stretch>
            <a:fillRect/>
          </a:stretch>
        </p:blipFill>
        <p:spPr bwMode="auto">
          <a:xfrm>
            <a:off x="70692" y="2212553"/>
            <a:ext cx="572757" cy="646275"/>
          </a:xfrm>
          <a:prstGeom prst="rect">
            <a:avLst/>
          </a:prstGeom>
        </p:spPr>
      </p:pic>
      <p:pic>
        <p:nvPicPr>
          <p:cNvPr id="40" name="Image 39">
            <a:extLst>
              <a:ext uri="{FF2B5EF4-FFF2-40B4-BE49-F238E27FC236}">
                <a16:creationId xmlns:a16="http://schemas.microsoft.com/office/drawing/2014/main" id="{71604209-9BD2-4781-BC24-FC37823018E8}"/>
              </a:ext>
            </a:extLst>
          </p:cNvPr>
          <p:cNvPicPr>
            <a:picLocks noChangeAspect="1"/>
          </p:cNvPicPr>
          <p:nvPr/>
        </p:nvPicPr>
        <p:blipFill>
          <a:blip r:embed="rId6"/>
          <a:stretch>
            <a:fillRect/>
          </a:stretch>
        </p:blipFill>
        <p:spPr bwMode="auto">
          <a:xfrm>
            <a:off x="114950" y="5728367"/>
            <a:ext cx="432047" cy="684362"/>
          </a:xfrm>
          <a:prstGeom prst="rect">
            <a:avLst/>
          </a:prstGeom>
        </p:spPr>
      </p:pic>
      <p:sp>
        <p:nvSpPr>
          <p:cNvPr id="41" name="ZoneTexte 40">
            <a:extLst>
              <a:ext uri="{FF2B5EF4-FFF2-40B4-BE49-F238E27FC236}">
                <a16:creationId xmlns:a16="http://schemas.microsoft.com/office/drawing/2014/main" id="{61AA8AAA-8B46-4015-A7FD-45A78131A8F1}"/>
              </a:ext>
            </a:extLst>
          </p:cNvPr>
          <p:cNvSpPr txBox="1"/>
          <p:nvPr/>
        </p:nvSpPr>
        <p:spPr bwMode="auto">
          <a:xfrm>
            <a:off x="600994" y="5854932"/>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42" name="Image 41">
            <a:hlinkClick r:id="rId7" action="ppaction://hlinksldjump"/>
            <a:extLst>
              <a:ext uri="{FF2B5EF4-FFF2-40B4-BE49-F238E27FC236}">
                <a16:creationId xmlns:a16="http://schemas.microsoft.com/office/drawing/2014/main" id="{BF0D08A8-F9BD-43CB-AA41-2FE0573E1727}"/>
              </a:ext>
            </a:extLst>
          </p:cNvPr>
          <p:cNvPicPr>
            <a:picLocks noChangeAspect="1"/>
          </p:cNvPicPr>
          <p:nvPr/>
        </p:nvPicPr>
        <p:blipFill>
          <a:blip r:embed="rId8"/>
          <a:stretch>
            <a:fillRect/>
          </a:stretch>
        </p:blipFill>
        <p:spPr bwMode="auto">
          <a:xfrm>
            <a:off x="11480049" y="6083686"/>
            <a:ext cx="628651" cy="774314"/>
          </a:xfrm>
          <a:prstGeom prst="rect">
            <a:avLst/>
          </a:prstGeom>
        </p:spPr>
      </p:pic>
      <p:sp>
        <p:nvSpPr>
          <p:cNvPr id="43" name="Rectangle 42">
            <a:extLst>
              <a:ext uri="{FF2B5EF4-FFF2-40B4-BE49-F238E27FC236}">
                <a16:creationId xmlns:a16="http://schemas.microsoft.com/office/drawing/2014/main" id="{76F0681B-E76E-4490-8B8E-C5593E0E623A}"/>
              </a:ext>
            </a:extLst>
          </p:cNvPr>
          <p:cNvSpPr/>
          <p:nvPr/>
        </p:nvSpPr>
        <p:spPr>
          <a:xfrm>
            <a:off x="4679661" y="824438"/>
            <a:ext cx="2749471"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A12AA20, Calcium</a:t>
            </a:r>
            <a:endParaRPr lang="fr-FR" sz="1600" dirty="0"/>
          </a:p>
        </p:txBody>
      </p:sp>
    </p:spTree>
    <p:extLst>
      <p:ext uri="{BB962C8B-B14F-4D97-AF65-F5344CB8AC3E}">
        <p14:creationId xmlns:p14="http://schemas.microsoft.com/office/powerpoint/2010/main" val="41544337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MAGNESIUM CHLORURE</a:t>
            </a:r>
          </a:p>
          <a:p>
            <a:r>
              <a:rPr lang="fr-FR" b="1" dirty="0" err="1" smtClean="0"/>
              <a:t>Granions</a:t>
            </a:r>
            <a:r>
              <a:rPr lang="fr-FR" b="1" dirty="0" smtClean="0"/>
              <a:t> de magnésium 3,82mg/2ml solution </a:t>
            </a:r>
            <a:r>
              <a:rPr lang="fr-FR" b="1" dirty="0"/>
              <a:t>buvable</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44</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652686" y="4761614"/>
            <a:ext cx="11233371" cy="1569660"/>
          </a:xfrm>
          <a:prstGeom prst="rect">
            <a:avLst/>
          </a:prstGeom>
          <a:noFill/>
        </p:spPr>
        <p:txBody>
          <a:bodyPr wrap="square" rtlCol="0">
            <a:spAutoFit/>
          </a:bodyPr>
          <a:lstStyle/>
          <a:p>
            <a:pPr algn="just"/>
            <a:r>
              <a:rPr lang="fr-FR" sz="1600" dirty="0"/>
              <a:t>La dystonie neurovégétative et la spasmophilie sont des symptômes de nosologie floue, mal définis, qui ne présentent pas de caractère habituel de gravité. </a:t>
            </a:r>
          </a:p>
          <a:p>
            <a:pPr algn="just"/>
            <a:endParaRPr lang="fr-FR" sz="1600" dirty="0"/>
          </a:p>
          <a:p>
            <a:pPr algn="just"/>
            <a:r>
              <a:rPr lang="fr-FR" sz="1600" dirty="0"/>
              <a:t>Il n’existe pas de recommandation qui préconise l’emploi de cette spécialité dans la prise en charge de ces troubles. Compte tenu des situations mal définies et de nosologie floue dans lesquelles pourrait être utilisée cette spécialité, les alternatives thérapeutiques ne peuvent être précisées. Cette spécialité n’a pas de place dans la stratégie thérapeutique.</a:t>
            </a:r>
          </a:p>
        </p:txBody>
      </p:sp>
      <p:sp>
        <p:nvSpPr>
          <p:cNvPr id="3" name="Rectangle 2">
            <a:extLst>
              <a:ext uri="{FF2B5EF4-FFF2-40B4-BE49-F238E27FC236}">
                <a16:creationId xmlns:a16="http://schemas.microsoft.com/office/drawing/2014/main" id="{AA6FE157-0329-4719-800E-59BDEA9D3516}"/>
              </a:ext>
            </a:extLst>
          </p:cNvPr>
          <p:cNvSpPr/>
          <p:nvPr/>
        </p:nvSpPr>
        <p:spPr>
          <a:xfrm>
            <a:off x="403672" y="1273137"/>
            <a:ext cx="9607959" cy="584775"/>
          </a:xfrm>
          <a:prstGeom prst="rect">
            <a:avLst/>
          </a:prstGeom>
          <a:noFill/>
          <a:ln w="19050">
            <a:solidFill>
              <a:srgbClr val="FF00FF"/>
            </a:solidFill>
          </a:ln>
        </p:spPr>
        <p:txBody>
          <a:bodyPr wrap="square" rtlCol="0">
            <a:spAutoFit/>
          </a:bodyPr>
          <a:lstStyle/>
          <a:p>
            <a:pPr algn="just"/>
            <a:r>
              <a:rPr lang="fr-FR" sz="1600" dirty="0"/>
              <a:t>Utilisé comme modificateur du terrain, en particulier au cours d'états de dystonie neuro-végétatives et d'états regroupés sous le terme de spasmophilie.</a:t>
            </a:r>
          </a:p>
        </p:txBody>
      </p:sp>
      <p:sp>
        <p:nvSpPr>
          <p:cNvPr id="36" name="Rectangle 35">
            <a:extLst>
              <a:ext uri="{FF2B5EF4-FFF2-40B4-BE49-F238E27FC236}">
                <a16:creationId xmlns:a16="http://schemas.microsoft.com/office/drawing/2014/main" id="{15617692-15E6-4BCA-AEA4-01D3022B09E7}"/>
              </a:ext>
            </a:extLst>
          </p:cNvPr>
          <p:cNvSpPr/>
          <p:nvPr/>
        </p:nvSpPr>
        <p:spPr>
          <a:xfrm>
            <a:off x="661922" y="2679852"/>
            <a:ext cx="11355409" cy="1077218"/>
          </a:xfrm>
          <a:prstGeom prst="rect">
            <a:avLst/>
          </a:prstGeom>
        </p:spPr>
        <p:txBody>
          <a:bodyPr wrap="square">
            <a:spAutoFit/>
          </a:bodyPr>
          <a:lstStyle/>
          <a:p>
            <a:pPr algn="just"/>
            <a:r>
              <a:rPr lang="fr-FR" sz="1600" dirty="0">
                <a:hlinkClick r:id="rId4"/>
              </a:rPr>
              <a:t>Avis CT HAS (08/06/2005)</a:t>
            </a:r>
            <a:endParaRPr lang="fr-FR" sz="1600" dirty="0"/>
          </a:p>
          <a:p>
            <a:pPr algn="just"/>
            <a:r>
              <a:rPr lang="fr-FR" sz="1600" dirty="0"/>
              <a:t>Cette spécialité entre dans le cadre d’un traitement à visée symptomatique. Les données disponibles dans ces indications sont insuffisantes pour établir l’efficacité de cette spécialité. Cette spécialité semble bien tolérée. Son rapport efficacité/effets indésirables est mal établi.</a:t>
            </a:r>
          </a:p>
        </p:txBody>
      </p:sp>
      <p:sp>
        <p:nvSpPr>
          <p:cNvPr id="38" name="ZoneTexte 37">
            <a:extLst>
              <a:ext uri="{FF2B5EF4-FFF2-40B4-BE49-F238E27FC236}">
                <a16:creationId xmlns:a16="http://schemas.microsoft.com/office/drawing/2014/main" id="{8E0AFECC-29C9-4602-B2B1-9D5CBF8E98BE}"/>
              </a:ext>
            </a:extLst>
          </p:cNvPr>
          <p:cNvSpPr txBox="1"/>
          <p:nvPr/>
        </p:nvSpPr>
        <p:spPr bwMode="auto">
          <a:xfrm>
            <a:off x="652686" y="2237876"/>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5C07D789-9337-4A67-ADAF-671B6626F6CE}"/>
              </a:ext>
            </a:extLst>
          </p:cNvPr>
          <p:cNvPicPr>
            <a:picLocks noChangeAspect="1"/>
          </p:cNvPicPr>
          <p:nvPr/>
        </p:nvPicPr>
        <p:blipFill>
          <a:blip r:embed="rId5"/>
          <a:stretch>
            <a:fillRect/>
          </a:stretch>
        </p:blipFill>
        <p:spPr bwMode="auto">
          <a:xfrm>
            <a:off x="89165" y="2142434"/>
            <a:ext cx="572757" cy="646275"/>
          </a:xfrm>
          <a:prstGeom prst="rect">
            <a:avLst/>
          </a:prstGeom>
        </p:spPr>
      </p:pic>
      <p:pic>
        <p:nvPicPr>
          <p:cNvPr id="40" name="Image 39">
            <a:extLst>
              <a:ext uri="{FF2B5EF4-FFF2-40B4-BE49-F238E27FC236}">
                <a16:creationId xmlns:a16="http://schemas.microsoft.com/office/drawing/2014/main" id="{DA1624D1-D9C3-47E6-A250-667AFC06C30A}"/>
              </a:ext>
            </a:extLst>
          </p:cNvPr>
          <p:cNvPicPr>
            <a:picLocks noChangeAspect="1"/>
          </p:cNvPicPr>
          <p:nvPr/>
        </p:nvPicPr>
        <p:blipFill>
          <a:blip r:embed="rId6"/>
          <a:stretch>
            <a:fillRect/>
          </a:stretch>
        </p:blipFill>
        <p:spPr bwMode="auto">
          <a:xfrm>
            <a:off x="166642" y="4124610"/>
            <a:ext cx="432047" cy="684362"/>
          </a:xfrm>
          <a:prstGeom prst="rect">
            <a:avLst/>
          </a:prstGeom>
        </p:spPr>
      </p:pic>
      <p:sp>
        <p:nvSpPr>
          <p:cNvPr id="41" name="ZoneTexte 40">
            <a:extLst>
              <a:ext uri="{FF2B5EF4-FFF2-40B4-BE49-F238E27FC236}">
                <a16:creationId xmlns:a16="http://schemas.microsoft.com/office/drawing/2014/main" id="{344A26EB-B817-436D-9FBE-808295231D8A}"/>
              </a:ext>
            </a:extLst>
          </p:cNvPr>
          <p:cNvSpPr txBox="1"/>
          <p:nvPr/>
        </p:nvSpPr>
        <p:spPr bwMode="auto">
          <a:xfrm>
            <a:off x="652686" y="4251175"/>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42" name="Image 41">
            <a:hlinkClick r:id="rId7" action="ppaction://hlinksldjump"/>
            <a:extLst>
              <a:ext uri="{FF2B5EF4-FFF2-40B4-BE49-F238E27FC236}">
                <a16:creationId xmlns:a16="http://schemas.microsoft.com/office/drawing/2014/main" id="{CAA53623-ACAC-4D44-8411-F6FEEB741E33}"/>
              </a:ext>
            </a:extLst>
          </p:cNvPr>
          <p:cNvPicPr>
            <a:picLocks noChangeAspect="1"/>
          </p:cNvPicPr>
          <p:nvPr/>
        </p:nvPicPr>
        <p:blipFill>
          <a:blip r:embed="rId8"/>
          <a:stretch>
            <a:fillRect/>
          </a:stretch>
        </p:blipFill>
        <p:spPr bwMode="auto">
          <a:xfrm>
            <a:off x="11480049" y="6083686"/>
            <a:ext cx="628651" cy="774314"/>
          </a:xfrm>
          <a:prstGeom prst="rect">
            <a:avLst/>
          </a:prstGeom>
        </p:spPr>
      </p:pic>
      <p:sp>
        <p:nvSpPr>
          <p:cNvPr id="43" name="Rectangle 42">
            <a:extLst>
              <a:ext uri="{FF2B5EF4-FFF2-40B4-BE49-F238E27FC236}">
                <a16:creationId xmlns:a16="http://schemas.microsoft.com/office/drawing/2014/main" id="{6BB0EB26-F23B-4A56-BD50-1ED93238F37D}"/>
              </a:ext>
            </a:extLst>
          </p:cNvPr>
          <p:cNvSpPr/>
          <p:nvPr/>
        </p:nvSpPr>
        <p:spPr>
          <a:xfrm>
            <a:off x="3252112" y="850188"/>
            <a:ext cx="5894562"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A11JB, A</a:t>
            </a:r>
            <a:r>
              <a:rPr lang="fr-FR" sz="1600" dirty="0"/>
              <a:t>utres médicaments vitaminiques en association</a:t>
            </a:r>
          </a:p>
        </p:txBody>
      </p:sp>
    </p:spTree>
    <p:extLst>
      <p:ext uri="{BB962C8B-B14F-4D97-AF65-F5344CB8AC3E}">
        <p14:creationId xmlns:p14="http://schemas.microsoft.com/office/powerpoint/2010/main" val="2379638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2035725"/>
            <a:ext cx="12192000" cy="181365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t>Sang et organes hématopoïétiques</a:t>
            </a:r>
            <a:endParaRPr sz="2400" b="1" dirty="0">
              <a:solidFill>
                <a:schemeClr val="bg1"/>
              </a:solidFill>
            </a:endParaRPr>
          </a:p>
        </p:txBody>
      </p:sp>
      <p:sp>
        <p:nvSpPr>
          <p:cNvPr id="5" name="Rectangle 8"/>
          <p:cNvSpPr/>
          <p:nvPr/>
        </p:nvSpPr>
        <p:spPr bwMode="auto">
          <a:xfrm>
            <a:off x="0" y="3906199"/>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45</a:t>
            </a:fld>
            <a:endParaRPr lang="fr-FR"/>
          </a:p>
        </p:txBody>
      </p:sp>
      <p:pic>
        <p:nvPicPr>
          <p:cNvPr id="37" name="Image 36"/>
          <p:cNvPicPr>
            <a:picLocks noChangeAspect="1"/>
          </p:cNvPicPr>
          <p:nvPr/>
        </p:nvPicPr>
        <p:blipFill>
          <a:blip r:embed="rId2"/>
          <a:stretch/>
        </p:blipFill>
        <p:spPr bwMode="auto">
          <a:xfrm>
            <a:off x="3660731" y="163269"/>
            <a:ext cx="1614488" cy="1229363"/>
          </a:xfrm>
          <a:prstGeom prst="rect">
            <a:avLst/>
          </a:prstGeom>
        </p:spPr>
      </p:pic>
      <p:pic>
        <p:nvPicPr>
          <p:cNvPr id="2" name="Image 1">
            <a:extLst>
              <a:ext uri="{FF2B5EF4-FFF2-40B4-BE49-F238E27FC236}">
                <a16:creationId xmlns:a16="http://schemas.microsoft.com/office/drawing/2014/main" id="{185F1A6C-405D-43AF-B1AA-A03923B7253E}"/>
              </a:ext>
            </a:extLst>
          </p:cNvPr>
          <p:cNvPicPr>
            <a:picLocks noChangeAspect="1"/>
          </p:cNvPicPr>
          <p:nvPr/>
        </p:nvPicPr>
        <p:blipFill>
          <a:blip r:embed="rId3"/>
          <a:stretch>
            <a:fillRect/>
          </a:stretch>
        </p:blipFill>
        <p:spPr>
          <a:xfrm>
            <a:off x="5615709" y="394182"/>
            <a:ext cx="2633700" cy="609653"/>
          </a:xfrm>
          <a:prstGeom prst="rect">
            <a:avLst/>
          </a:prstGeom>
        </p:spPr>
      </p:pic>
      <p:sp>
        <p:nvSpPr>
          <p:cNvPr id="3" name="ZoneTexte 2">
            <a:extLst>
              <a:ext uri="{FF2B5EF4-FFF2-40B4-BE49-F238E27FC236}">
                <a16:creationId xmlns:a16="http://schemas.microsoft.com/office/drawing/2014/main" id="{5872841C-CF69-4496-B089-816380F0641B}"/>
              </a:ext>
            </a:extLst>
          </p:cNvPr>
          <p:cNvSpPr txBox="1"/>
          <p:nvPr/>
        </p:nvSpPr>
        <p:spPr>
          <a:xfrm>
            <a:off x="298174" y="4492469"/>
            <a:ext cx="11904651" cy="646331"/>
          </a:xfrm>
          <a:prstGeom prst="rect">
            <a:avLst/>
          </a:prstGeom>
          <a:noFill/>
        </p:spPr>
        <p:txBody>
          <a:bodyPr wrap="square" numCol="2" rtlCol="0">
            <a:spAutoFit/>
          </a:bodyPr>
          <a:lstStyle/>
          <a:p>
            <a:pPr marL="285750" indent="-285750">
              <a:buFontTx/>
              <a:buChar char="-"/>
            </a:pPr>
            <a:r>
              <a:rPr lang="fr-FR" dirty="0"/>
              <a:t>Hémostatiques</a:t>
            </a:r>
          </a:p>
          <a:p>
            <a:pPr marL="285750" indent="-285750">
              <a:buFontTx/>
              <a:buChar char="-"/>
            </a:pPr>
            <a:r>
              <a:rPr lang="fr-FR" dirty="0"/>
              <a:t>Préparations martiales</a:t>
            </a:r>
          </a:p>
          <a:p>
            <a:pPr marL="285750" indent="-285750">
              <a:buFontTx/>
              <a:buChar char="-"/>
            </a:pPr>
            <a:endParaRPr lang="fr-FR" dirty="0"/>
          </a:p>
        </p:txBody>
      </p:sp>
      <p:pic>
        <p:nvPicPr>
          <p:cNvPr id="8" name="Image 7">
            <a:hlinkClick r:id="rId4" action="ppaction://hlinksldjump"/>
            <a:extLst>
              <a:ext uri="{FF2B5EF4-FFF2-40B4-BE49-F238E27FC236}">
                <a16:creationId xmlns:a16="http://schemas.microsoft.com/office/drawing/2014/main" id="{72D65475-36C7-42BF-9C05-F67E61C079D1}"/>
              </a:ext>
            </a:extLst>
          </p:cNvPr>
          <p:cNvPicPr>
            <a:picLocks noChangeAspect="1"/>
          </p:cNvPicPr>
          <p:nvPr/>
        </p:nvPicPr>
        <p:blipFill>
          <a:blip r:embed="rId5"/>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087268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ETAMSYLATE</a:t>
            </a:r>
          </a:p>
          <a:p>
            <a:r>
              <a:rPr lang="fr-FR" b="1" dirty="0" err="1"/>
              <a:t>Dicynone</a:t>
            </a:r>
            <a:r>
              <a:rPr lang="fr-FR" b="1" dirty="0"/>
              <a:t>® 250 mg et 500 mg</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46</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a:spLocks/>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dirty="0">
                <a:solidFill>
                  <a:srgbClr val="034DA2"/>
                </a:solidFill>
              </a:rPr>
              <a:t> </a:t>
            </a:r>
            <a:endParaRPr dirty="0"/>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339085" y="3018317"/>
            <a:ext cx="3115315" cy="338554"/>
          </a:xfrm>
          <a:prstGeom prst="rect">
            <a:avLst/>
          </a:prstGeom>
          <a:noFill/>
          <a:ln w="19050">
            <a:solidFill>
              <a:srgbClr val="FF00FF"/>
            </a:solidFill>
          </a:ln>
        </p:spPr>
        <p:txBody>
          <a:bodyPr wrap="square" rtlCol="0">
            <a:spAutoFit/>
          </a:bodyPr>
          <a:lstStyle>
            <a:defPPr>
              <a:defRPr lang="fr-FR"/>
            </a:defPPr>
            <a:lvl1pPr algn="just">
              <a:defRPr sz="1600"/>
            </a:lvl1pPr>
          </a:lstStyle>
          <a:p>
            <a:r>
              <a:rPr lang="fr-FR" dirty="0"/>
              <a:t>Saignements par fragilité capillaire</a:t>
            </a:r>
          </a:p>
        </p:txBody>
      </p:sp>
      <p:sp>
        <p:nvSpPr>
          <p:cNvPr id="3" name="ZoneTexte 2"/>
          <p:cNvSpPr txBox="1"/>
          <p:nvPr/>
        </p:nvSpPr>
        <p:spPr>
          <a:xfrm>
            <a:off x="437995" y="2051144"/>
            <a:ext cx="8922635" cy="338554"/>
          </a:xfrm>
          <a:prstGeom prst="rect">
            <a:avLst/>
          </a:prstGeom>
          <a:noFill/>
        </p:spPr>
        <p:txBody>
          <a:bodyPr wrap="none" rtlCol="0">
            <a:spAutoFit/>
          </a:bodyPr>
          <a:lstStyle/>
          <a:p>
            <a:r>
              <a:rPr lang="fr-FR" sz="1600" dirty="0">
                <a:hlinkClick r:id="rId3"/>
              </a:rPr>
              <a:t>Avis CT HAS 8 juin 2005</a:t>
            </a:r>
            <a:r>
              <a:rPr lang="fr-FR" sz="1600" dirty="0"/>
              <a:t> – DICYNONE® 250mg CP + </a:t>
            </a:r>
            <a:r>
              <a:rPr lang="fr-FR" sz="1600" dirty="0" err="1"/>
              <a:t>inj</a:t>
            </a:r>
            <a:r>
              <a:rPr lang="fr-FR" sz="1600" dirty="0"/>
              <a:t> et </a:t>
            </a:r>
            <a:r>
              <a:rPr lang="fr-FR" sz="1600" dirty="0">
                <a:hlinkClick r:id="rId4"/>
              </a:rPr>
              <a:t>Avis CT HAS 8 juin 2005 </a:t>
            </a:r>
            <a:r>
              <a:rPr lang="fr-FR" sz="1600" dirty="0"/>
              <a:t>– DICYNONE® 500mg CP</a:t>
            </a:r>
          </a:p>
        </p:txBody>
      </p:sp>
      <p:sp>
        <p:nvSpPr>
          <p:cNvPr id="38" name="ZoneTexte 37">
            <a:extLst>
              <a:ext uri="{FF2B5EF4-FFF2-40B4-BE49-F238E27FC236}">
                <a16:creationId xmlns:a16="http://schemas.microsoft.com/office/drawing/2014/main" id="{AE9DCDB3-AAF8-4CE3-92E9-7377477758E4}"/>
              </a:ext>
            </a:extLst>
          </p:cNvPr>
          <p:cNvSpPr txBox="1"/>
          <p:nvPr/>
        </p:nvSpPr>
        <p:spPr bwMode="auto">
          <a:xfrm>
            <a:off x="668311" y="1552076"/>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9" name="Image 38">
            <a:extLst>
              <a:ext uri="{FF2B5EF4-FFF2-40B4-BE49-F238E27FC236}">
                <a16:creationId xmlns:a16="http://schemas.microsoft.com/office/drawing/2014/main" id="{9E9A6614-72C9-4A54-BE9E-EA2DFA12432C}"/>
              </a:ext>
            </a:extLst>
          </p:cNvPr>
          <p:cNvPicPr>
            <a:picLocks noChangeAspect="1"/>
          </p:cNvPicPr>
          <p:nvPr/>
        </p:nvPicPr>
        <p:blipFill>
          <a:blip r:embed="rId5"/>
          <a:stretch>
            <a:fillRect/>
          </a:stretch>
        </p:blipFill>
        <p:spPr bwMode="auto">
          <a:xfrm>
            <a:off x="95554" y="1336566"/>
            <a:ext cx="572757" cy="646275"/>
          </a:xfrm>
          <a:prstGeom prst="rect">
            <a:avLst/>
          </a:prstGeom>
        </p:spPr>
      </p:pic>
      <p:sp>
        <p:nvSpPr>
          <p:cNvPr id="40" name="Rectangle 39">
            <a:extLst>
              <a:ext uri="{FF2B5EF4-FFF2-40B4-BE49-F238E27FC236}">
                <a16:creationId xmlns:a16="http://schemas.microsoft.com/office/drawing/2014/main" id="{CA8187A3-75E3-4A42-A5FA-21B6524A91F5}"/>
              </a:ext>
            </a:extLst>
          </p:cNvPr>
          <p:cNvSpPr/>
          <p:nvPr/>
        </p:nvSpPr>
        <p:spPr>
          <a:xfrm>
            <a:off x="6336933" y="1319823"/>
            <a:ext cx="4073336" cy="646331"/>
          </a:xfrm>
          <a:prstGeom prst="rect">
            <a:avLst/>
          </a:prstGeom>
        </p:spPr>
        <p:txBody>
          <a:bodyPr wrap="square">
            <a:spAutoFit/>
          </a:bodyPr>
          <a:lstStyle/>
          <a:p>
            <a:r>
              <a:rPr lang="fr-FR" dirty="0">
                <a:solidFill>
                  <a:srgbClr val="FF0000"/>
                </a:solidFill>
              </a:rPr>
              <a:t>Périmètre AMM n’est pas superposable à l’ensemble des spécialités</a:t>
            </a:r>
          </a:p>
        </p:txBody>
      </p:sp>
      <p:sp>
        <p:nvSpPr>
          <p:cNvPr id="44" name="ZoneTexte 43">
            <a:extLst>
              <a:ext uri="{FF2B5EF4-FFF2-40B4-BE49-F238E27FC236}">
                <a16:creationId xmlns:a16="http://schemas.microsoft.com/office/drawing/2014/main" id="{A49C8573-31FD-4062-A9BE-F618E54DBBA4}"/>
              </a:ext>
            </a:extLst>
          </p:cNvPr>
          <p:cNvSpPr txBox="1"/>
          <p:nvPr/>
        </p:nvSpPr>
        <p:spPr bwMode="auto">
          <a:xfrm>
            <a:off x="206939" y="2401686"/>
            <a:ext cx="10730169" cy="369332"/>
          </a:xfrm>
          <a:prstGeom prst="rect">
            <a:avLst/>
          </a:prstGeom>
          <a:noFill/>
        </p:spPr>
        <p:txBody>
          <a:bodyPr wrap="square" rtlCol="0">
            <a:spAutoFit/>
          </a:bodyPr>
          <a:lstStyle/>
          <a:p>
            <a:r>
              <a:rPr lang="fr-FR" b="1" i="1" dirty="0">
                <a:solidFill>
                  <a:srgbClr val="000099"/>
                </a:solidFill>
              </a:rPr>
              <a:t>Indications – pour </a:t>
            </a:r>
            <a:r>
              <a:rPr lang="fr-FR" b="1" i="1" dirty="0" smtClean="0">
                <a:solidFill>
                  <a:srgbClr val="000099"/>
                </a:solidFill>
              </a:rPr>
              <a:t>l’ensemble </a:t>
            </a:r>
            <a:r>
              <a:rPr lang="fr-FR" b="1" i="1" dirty="0">
                <a:solidFill>
                  <a:srgbClr val="000099"/>
                </a:solidFill>
              </a:rPr>
              <a:t>des spécialités</a:t>
            </a:r>
          </a:p>
        </p:txBody>
      </p:sp>
      <p:sp>
        <p:nvSpPr>
          <p:cNvPr id="46" name="Rectangle 45">
            <a:extLst>
              <a:ext uri="{FF2B5EF4-FFF2-40B4-BE49-F238E27FC236}">
                <a16:creationId xmlns:a16="http://schemas.microsoft.com/office/drawing/2014/main" id="{7B78DAEA-ACD1-46AC-8B57-A1FC36747801}"/>
              </a:ext>
            </a:extLst>
          </p:cNvPr>
          <p:cNvSpPr/>
          <p:nvPr/>
        </p:nvSpPr>
        <p:spPr>
          <a:xfrm>
            <a:off x="339085" y="3331988"/>
            <a:ext cx="10822008" cy="584775"/>
          </a:xfrm>
          <a:prstGeom prst="rect">
            <a:avLst/>
          </a:prstGeom>
        </p:spPr>
        <p:txBody>
          <a:bodyPr wrap="square">
            <a:spAutoFit/>
          </a:bodyPr>
          <a:lstStyle/>
          <a:p>
            <a:pPr marL="285750" indent="-285750" algn="just">
              <a:buFont typeface="Arial" panose="020B0604020202020204" pitchFamily="34" charset="0"/>
              <a:buChar char="•"/>
            </a:pPr>
            <a:r>
              <a:rPr lang="fr-FR" sz="1600" dirty="0"/>
              <a:t>Aucune donnée clinique n’a été présentée par le laboratoire</a:t>
            </a:r>
          </a:p>
          <a:p>
            <a:pPr marL="285750" indent="-285750" algn="just">
              <a:buFont typeface="Arial" panose="020B0604020202020204" pitchFamily="34" charset="0"/>
              <a:buChar char="•"/>
            </a:pPr>
            <a:r>
              <a:rPr lang="fr-FR" sz="1600" dirty="0"/>
              <a:t>La fragilité capillaire est un symptôme mal défini, de nosologie floue et qui ne présente pas de caractère habituel de gravité.</a:t>
            </a:r>
          </a:p>
        </p:txBody>
      </p:sp>
      <p:sp>
        <p:nvSpPr>
          <p:cNvPr id="47" name="Rectangle 46">
            <a:extLst>
              <a:ext uri="{FF2B5EF4-FFF2-40B4-BE49-F238E27FC236}">
                <a16:creationId xmlns:a16="http://schemas.microsoft.com/office/drawing/2014/main" id="{EDF47C66-9F3A-4C2B-9EA9-D46669434BC5}"/>
              </a:ext>
            </a:extLst>
          </p:cNvPr>
          <p:cNvSpPr/>
          <p:nvPr/>
        </p:nvSpPr>
        <p:spPr>
          <a:xfrm>
            <a:off x="326384" y="4156790"/>
            <a:ext cx="4078361" cy="338554"/>
          </a:xfrm>
          <a:prstGeom prst="rect">
            <a:avLst/>
          </a:prstGeom>
          <a:noFill/>
          <a:ln w="19050">
            <a:solidFill>
              <a:srgbClr val="FF00FF"/>
            </a:solidFill>
          </a:ln>
        </p:spPr>
        <p:txBody>
          <a:bodyPr wrap="square" rtlCol="0">
            <a:spAutoFit/>
          </a:bodyPr>
          <a:lstStyle/>
          <a:p>
            <a:pPr algn="just"/>
            <a:r>
              <a:rPr lang="fr-FR" sz="1600" dirty="0"/>
              <a:t>Ménorragies sans cause organiques décelables</a:t>
            </a:r>
          </a:p>
        </p:txBody>
      </p:sp>
      <p:sp>
        <p:nvSpPr>
          <p:cNvPr id="48" name="Rectangle 47">
            <a:extLst>
              <a:ext uri="{FF2B5EF4-FFF2-40B4-BE49-F238E27FC236}">
                <a16:creationId xmlns:a16="http://schemas.microsoft.com/office/drawing/2014/main" id="{E544857B-E096-49A5-88DC-76FDD4249775}"/>
              </a:ext>
            </a:extLst>
          </p:cNvPr>
          <p:cNvSpPr/>
          <p:nvPr/>
        </p:nvSpPr>
        <p:spPr>
          <a:xfrm>
            <a:off x="381932" y="4515580"/>
            <a:ext cx="10812062" cy="338554"/>
          </a:xfrm>
          <a:prstGeom prst="rect">
            <a:avLst/>
          </a:prstGeom>
        </p:spPr>
        <p:txBody>
          <a:bodyPr wrap="square">
            <a:spAutoFit/>
          </a:bodyPr>
          <a:lstStyle/>
          <a:p>
            <a:r>
              <a:rPr lang="fr-FR" sz="1600" dirty="0"/>
              <a:t>Faiblesse des effectifs / Supériorité de l’</a:t>
            </a:r>
            <a:r>
              <a:rPr lang="fr-FR" sz="1600" dirty="0" err="1"/>
              <a:t>etamsylate</a:t>
            </a:r>
            <a:r>
              <a:rPr lang="fr-FR" sz="1600" dirty="0"/>
              <a:t> versus acide tranexamique ou </a:t>
            </a:r>
            <a:r>
              <a:rPr lang="fr-FR" sz="1600" dirty="0" smtClean="0"/>
              <a:t>acide </a:t>
            </a:r>
            <a:r>
              <a:rPr lang="fr-FR" sz="1600" dirty="0" err="1"/>
              <a:t>méfénamique</a:t>
            </a:r>
            <a:r>
              <a:rPr lang="fr-FR" sz="1600" dirty="0"/>
              <a:t> non démontrée</a:t>
            </a:r>
          </a:p>
        </p:txBody>
      </p:sp>
      <p:sp>
        <p:nvSpPr>
          <p:cNvPr id="49" name="Rectangle 48">
            <a:extLst>
              <a:ext uri="{FF2B5EF4-FFF2-40B4-BE49-F238E27FC236}">
                <a16:creationId xmlns:a16="http://schemas.microsoft.com/office/drawing/2014/main" id="{F1E3D9BC-D43F-4426-BFD9-2C257196FC23}"/>
              </a:ext>
            </a:extLst>
          </p:cNvPr>
          <p:cNvSpPr/>
          <p:nvPr/>
        </p:nvSpPr>
        <p:spPr>
          <a:xfrm>
            <a:off x="375582" y="5739126"/>
            <a:ext cx="11403453" cy="584775"/>
          </a:xfrm>
          <a:prstGeom prst="rect">
            <a:avLst/>
          </a:prstGeom>
        </p:spPr>
        <p:txBody>
          <a:bodyPr wrap="square">
            <a:spAutoFit/>
          </a:bodyPr>
          <a:lstStyle/>
          <a:p>
            <a:pPr algn="just"/>
            <a:r>
              <a:rPr lang="fr-FR" sz="1600" dirty="0"/>
              <a:t>Aucune différence statistiquement significative n’a été mise en évidence versus placebo aussi bien sur l’hémorragie per-chirurgicale que post-chirurgicale</a:t>
            </a:r>
          </a:p>
        </p:txBody>
      </p:sp>
      <p:sp>
        <p:nvSpPr>
          <p:cNvPr id="50" name="Rectangle 49">
            <a:extLst>
              <a:ext uri="{FF2B5EF4-FFF2-40B4-BE49-F238E27FC236}">
                <a16:creationId xmlns:a16="http://schemas.microsoft.com/office/drawing/2014/main" id="{87B15DD4-7ED2-4899-8017-3CADFCF7074A}"/>
              </a:ext>
            </a:extLst>
          </p:cNvPr>
          <p:cNvSpPr/>
          <p:nvPr/>
        </p:nvSpPr>
        <p:spPr>
          <a:xfrm>
            <a:off x="339085" y="5103560"/>
            <a:ext cx="11611041" cy="584775"/>
          </a:xfrm>
          <a:prstGeom prst="rect">
            <a:avLst/>
          </a:prstGeom>
          <a:noFill/>
          <a:ln w="19050">
            <a:solidFill>
              <a:srgbClr val="FF00FF"/>
            </a:solidFill>
          </a:ln>
        </p:spPr>
        <p:txBody>
          <a:bodyPr wrap="square" rtlCol="0">
            <a:spAutoFit/>
          </a:bodyPr>
          <a:lstStyle/>
          <a:p>
            <a:pPr algn="just"/>
            <a:r>
              <a:rPr lang="fr-FR" sz="1600" dirty="0"/>
              <a:t>En chirurgie générale ou spécialisée (ORL, ophtalmologie, gynécologie) : la diminution des pertes sanguines au cours des interventions chirurgicales, en particulier hémorragies en nappe, malades sous anticoagulants </a:t>
            </a:r>
          </a:p>
        </p:txBody>
      </p:sp>
      <p:pic>
        <p:nvPicPr>
          <p:cNvPr id="51" name="Image 50">
            <a:hlinkClick r:id="rId6" action="ppaction://hlinksldjump"/>
            <a:extLst>
              <a:ext uri="{FF2B5EF4-FFF2-40B4-BE49-F238E27FC236}">
                <a16:creationId xmlns:a16="http://schemas.microsoft.com/office/drawing/2014/main" id="{381A07F0-3C5A-430D-B08E-8B047EDB723A}"/>
              </a:ext>
            </a:extLst>
          </p:cNvPr>
          <p:cNvPicPr>
            <a:picLocks noChangeAspect="1"/>
          </p:cNvPicPr>
          <p:nvPr/>
        </p:nvPicPr>
        <p:blipFill>
          <a:blip r:embed="rId7"/>
          <a:stretch>
            <a:fillRect/>
          </a:stretch>
        </p:blipFill>
        <p:spPr bwMode="auto">
          <a:xfrm>
            <a:off x="11480049" y="6083686"/>
            <a:ext cx="628651" cy="774314"/>
          </a:xfrm>
          <a:prstGeom prst="rect">
            <a:avLst/>
          </a:prstGeom>
        </p:spPr>
      </p:pic>
      <p:sp>
        <p:nvSpPr>
          <p:cNvPr id="41" name="Rectangle 40">
            <a:extLst>
              <a:ext uri="{FF2B5EF4-FFF2-40B4-BE49-F238E27FC236}">
                <a16:creationId xmlns:a16="http://schemas.microsoft.com/office/drawing/2014/main" id="{87760038-2C54-4F7B-B604-48203FBB4722}"/>
              </a:ext>
            </a:extLst>
          </p:cNvPr>
          <p:cNvSpPr/>
          <p:nvPr/>
        </p:nvSpPr>
        <p:spPr>
          <a:xfrm>
            <a:off x="3385703" y="844253"/>
            <a:ext cx="5133136"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B02BX01, </a:t>
            </a:r>
            <a:r>
              <a:rPr lang="fr-FR" sz="1600" dirty="0"/>
              <a:t>Vitamines K et autres hémostatiques</a:t>
            </a:r>
          </a:p>
        </p:txBody>
      </p:sp>
    </p:spTree>
    <p:extLst>
      <p:ext uri="{BB962C8B-B14F-4D97-AF65-F5344CB8AC3E}">
        <p14:creationId xmlns:p14="http://schemas.microsoft.com/office/powerpoint/2010/main" val="2721257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ETAMSYLATE</a:t>
            </a:r>
          </a:p>
          <a:p>
            <a:r>
              <a:rPr lang="fr-FR" b="1" dirty="0" err="1"/>
              <a:t>Dicynone</a:t>
            </a:r>
            <a:r>
              <a:rPr lang="fr-FR" b="1" dirty="0"/>
              <a:t>® 250 mg et 500 mg</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47</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a:spLocks/>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dirty="0">
                <a:solidFill>
                  <a:srgbClr val="034DA2"/>
                </a:solidFill>
              </a:rPr>
              <a:t> </a:t>
            </a:r>
            <a:endParaRPr dirty="0"/>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461229" y="2163806"/>
            <a:ext cx="10730169" cy="369332"/>
          </a:xfrm>
          <a:prstGeom prst="rect">
            <a:avLst/>
          </a:prstGeom>
          <a:noFill/>
        </p:spPr>
        <p:txBody>
          <a:bodyPr wrap="square" rtlCol="0">
            <a:spAutoFit/>
          </a:bodyPr>
          <a:lstStyle/>
          <a:p>
            <a:r>
              <a:rPr lang="fr-FR" dirty="0">
                <a:hlinkClick r:id="rId3"/>
              </a:rPr>
              <a:t>Avis CT HAS 8 juin 2005 </a:t>
            </a:r>
            <a:r>
              <a:rPr lang="fr-FR" dirty="0"/>
              <a:t>– DICYNONE 500mg CP</a:t>
            </a:r>
          </a:p>
        </p:txBody>
      </p:sp>
      <p:sp>
        <p:nvSpPr>
          <p:cNvPr id="38" name="Rectangle 37">
            <a:extLst>
              <a:ext uri="{FF2B5EF4-FFF2-40B4-BE49-F238E27FC236}">
                <a16:creationId xmlns:a16="http://schemas.microsoft.com/office/drawing/2014/main" id="{B4F924B1-CEA9-42D7-9676-1A0B15892FDE}"/>
              </a:ext>
            </a:extLst>
          </p:cNvPr>
          <p:cNvSpPr/>
          <p:nvPr/>
        </p:nvSpPr>
        <p:spPr bwMode="auto">
          <a:xfrm>
            <a:off x="407859" y="3313334"/>
            <a:ext cx="7712717" cy="338554"/>
          </a:xfrm>
          <a:prstGeom prst="rect">
            <a:avLst/>
          </a:prstGeom>
          <a:noFill/>
          <a:ln w="19050">
            <a:solidFill>
              <a:srgbClr val="FF00FF"/>
            </a:solidFill>
          </a:ln>
        </p:spPr>
        <p:txBody>
          <a:bodyPr wrap="square" rtlCol="0">
            <a:spAutoFit/>
          </a:bodyPr>
          <a:lstStyle/>
          <a:p>
            <a:pPr algn="just"/>
            <a:r>
              <a:rPr lang="fr-FR" sz="1600" dirty="0"/>
              <a:t>Utilisé dans les baisses d'acuité et troubles du champ visuel présumés d'origine vasculaire </a:t>
            </a:r>
          </a:p>
        </p:txBody>
      </p:sp>
      <p:sp>
        <p:nvSpPr>
          <p:cNvPr id="39" name="Rectangle 38">
            <a:extLst>
              <a:ext uri="{FF2B5EF4-FFF2-40B4-BE49-F238E27FC236}">
                <a16:creationId xmlns:a16="http://schemas.microsoft.com/office/drawing/2014/main" id="{A5E42EC4-60AD-4676-B75D-7F2D74F69950}"/>
              </a:ext>
            </a:extLst>
          </p:cNvPr>
          <p:cNvSpPr/>
          <p:nvPr/>
        </p:nvSpPr>
        <p:spPr>
          <a:xfrm>
            <a:off x="407859" y="4962762"/>
            <a:ext cx="11342685" cy="584775"/>
          </a:xfrm>
          <a:prstGeom prst="rect">
            <a:avLst/>
          </a:prstGeom>
          <a:noFill/>
          <a:ln w="19050">
            <a:solidFill>
              <a:srgbClr val="FF00FF"/>
            </a:solidFill>
          </a:ln>
        </p:spPr>
        <p:txBody>
          <a:bodyPr wrap="square" rtlCol="0">
            <a:spAutoFit/>
          </a:bodyPr>
          <a:lstStyle/>
          <a:p>
            <a:pPr algn="just"/>
            <a:r>
              <a:rPr lang="fr-FR" sz="1600" dirty="0"/>
              <a:t>Utilisé dans les manifestations fonctionnelles de l'insuffisance </a:t>
            </a:r>
            <a:r>
              <a:rPr lang="fr-FR" sz="1600" dirty="0" err="1"/>
              <a:t>veinolymphatique</a:t>
            </a:r>
            <a:r>
              <a:rPr lang="fr-FR" sz="1600" dirty="0"/>
              <a:t> (jambes lourdes, douleurs, impatiences du </a:t>
            </a:r>
            <a:r>
              <a:rPr lang="fr-FR" sz="1600" dirty="0" err="1"/>
              <a:t>primodécubitus</a:t>
            </a:r>
            <a:r>
              <a:rPr lang="fr-FR" sz="1600" dirty="0"/>
              <a:t>).</a:t>
            </a:r>
          </a:p>
        </p:txBody>
      </p:sp>
      <p:sp>
        <p:nvSpPr>
          <p:cNvPr id="40" name="Rectangle 39">
            <a:extLst>
              <a:ext uri="{FF2B5EF4-FFF2-40B4-BE49-F238E27FC236}">
                <a16:creationId xmlns:a16="http://schemas.microsoft.com/office/drawing/2014/main" id="{E09661AD-6E0F-466D-A3E3-5089840F0164}"/>
              </a:ext>
            </a:extLst>
          </p:cNvPr>
          <p:cNvSpPr/>
          <p:nvPr/>
        </p:nvSpPr>
        <p:spPr>
          <a:xfrm>
            <a:off x="380598" y="5590332"/>
            <a:ext cx="11369946" cy="584775"/>
          </a:xfrm>
          <a:prstGeom prst="rect">
            <a:avLst/>
          </a:prstGeom>
        </p:spPr>
        <p:txBody>
          <a:bodyPr wrap="square">
            <a:spAutoFit/>
          </a:bodyPr>
          <a:lstStyle/>
          <a:p>
            <a:r>
              <a:rPr lang="fr-FR" sz="1600" dirty="0"/>
              <a:t>Compte tenu de l’absence de caractère habituel de gravité des affections visées, d’une efficacité mal établie, et d’une place marginale dans la stratégie thérapeutique, cette spécialité ne présente pas d’intérêt en termes de santé publique</a:t>
            </a:r>
          </a:p>
        </p:txBody>
      </p:sp>
      <p:sp>
        <p:nvSpPr>
          <p:cNvPr id="41" name="Rectangle 40">
            <a:extLst>
              <a:ext uri="{FF2B5EF4-FFF2-40B4-BE49-F238E27FC236}">
                <a16:creationId xmlns:a16="http://schemas.microsoft.com/office/drawing/2014/main" id="{FD5667FE-C758-4B21-A759-18C2263E1B59}"/>
              </a:ext>
            </a:extLst>
          </p:cNvPr>
          <p:cNvSpPr/>
          <p:nvPr/>
        </p:nvSpPr>
        <p:spPr>
          <a:xfrm>
            <a:off x="257508" y="2756729"/>
            <a:ext cx="4846198" cy="369332"/>
          </a:xfrm>
          <a:prstGeom prst="rect">
            <a:avLst/>
          </a:prstGeom>
        </p:spPr>
        <p:txBody>
          <a:bodyPr wrap="none">
            <a:spAutoFit/>
          </a:bodyPr>
          <a:lstStyle/>
          <a:p>
            <a:r>
              <a:rPr lang="fr-FR" b="1" i="1" dirty="0">
                <a:solidFill>
                  <a:srgbClr val="000099"/>
                </a:solidFill>
              </a:rPr>
              <a:t>Indications </a:t>
            </a:r>
            <a:r>
              <a:rPr lang="fr-FR" b="1" i="1" u="sng" dirty="0">
                <a:solidFill>
                  <a:srgbClr val="000099"/>
                </a:solidFill>
              </a:rPr>
              <a:t>spécifiques</a:t>
            </a:r>
            <a:r>
              <a:rPr lang="fr-FR" b="1" i="1" dirty="0">
                <a:solidFill>
                  <a:srgbClr val="000099"/>
                </a:solidFill>
              </a:rPr>
              <a:t> à DICYNONE 500 mg, </a:t>
            </a:r>
            <a:r>
              <a:rPr lang="fr-FR" b="1" i="1" dirty="0" err="1">
                <a:solidFill>
                  <a:srgbClr val="000099"/>
                </a:solidFill>
              </a:rPr>
              <a:t>cpr</a:t>
            </a:r>
            <a:r>
              <a:rPr lang="fr-FR" b="1" i="1" dirty="0">
                <a:solidFill>
                  <a:srgbClr val="000099"/>
                </a:solidFill>
              </a:rPr>
              <a:t> :</a:t>
            </a:r>
          </a:p>
        </p:txBody>
      </p:sp>
      <p:sp>
        <p:nvSpPr>
          <p:cNvPr id="42" name="Rectangle 41">
            <a:extLst>
              <a:ext uri="{FF2B5EF4-FFF2-40B4-BE49-F238E27FC236}">
                <a16:creationId xmlns:a16="http://schemas.microsoft.com/office/drawing/2014/main" id="{944854B9-4D44-420B-A564-26B9A7EADEBD}"/>
              </a:ext>
            </a:extLst>
          </p:cNvPr>
          <p:cNvSpPr/>
          <p:nvPr/>
        </p:nvSpPr>
        <p:spPr>
          <a:xfrm>
            <a:off x="367532" y="3703749"/>
            <a:ext cx="11389668" cy="830997"/>
          </a:xfrm>
          <a:prstGeom prst="rect">
            <a:avLst/>
          </a:prstGeom>
        </p:spPr>
        <p:txBody>
          <a:bodyPr wrap="square">
            <a:spAutoFit/>
          </a:bodyPr>
          <a:lstStyle/>
          <a:p>
            <a:r>
              <a:rPr lang="fr-FR" sz="1600" dirty="0"/>
              <a:t>Compte tenu d’une efficacité non établie, de la non démonstration de la capacité de cette spécialité à apporter une réponse au besoin thérapeutique des baisses d'acuité et troubles du champ visuel et enfin d’une absence de place dans la stratégie thérapeutique, DICYNONE 500 mg, dans cette indication, ne présente pas d’intérêt en termes de santé publique.</a:t>
            </a:r>
          </a:p>
        </p:txBody>
      </p:sp>
      <p:sp>
        <p:nvSpPr>
          <p:cNvPr id="43" name="ZoneTexte 42">
            <a:extLst>
              <a:ext uri="{FF2B5EF4-FFF2-40B4-BE49-F238E27FC236}">
                <a16:creationId xmlns:a16="http://schemas.microsoft.com/office/drawing/2014/main" id="{B46B1992-9A99-48A9-BA3C-A5B5535CB731}"/>
              </a:ext>
            </a:extLst>
          </p:cNvPr>
          <p:cNvSpPr txBox="1"/>
          <p:nvPr/>
        </p:nvSpPr>
        <p:spPr bwMode="auto">
          <a:xfrm>
            <a:off x="692396" y="1546444"/>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4" name="Image 43">
            <a:extLst>
              <a:ext uri="{FF2B5EF4-FFF2-40B4-BE49-F238E27FC236}">
                <a16:creationId xmlns:a16="http://schemas.microsoft.com/office/drawing/2014/main" id="{14045679-77B0-41FE-8DC1-37A2AFE77A9A}"/>
              </a:ext>
            </a:extLst>
          </p:cNvPr>
          <p:cNvPicPr>
            <a:picLocks noChangeAspect="1"/>
          </p:cNvPicPr>
          <p:nvPr/>
        </p:nvPicPr>
        <p:blipFill>
          <a:blip r:embed="rId4"/>
          <a:stretch>
            <a:fillRect/>
          </a:stretch>
        </p:blipFill>
        <p:spPr bwMode="auto">
          <a:xfrm>
            <a:off x="119639" y="1330934"/>
            <a:ext cx="572757" cy="646275"/>
          </a:xfrm>
          <a:prstGeom prst="rect">
            <a:avLst/>
          </a:prstGeom>
        </p:spPr>
      </p:pic>
      <p:sp>
        <p:nvSpPr>
          <p:cNvPr id="45" name="Rectangle 44">
            <a:extLst>
              <a:ext uri="{FF2B5EF4-FFF2-40B4-BE49-F238E27FC236}">
                <a16:creationId xmlns:a16="http://schemas.microsoft.com/office/drawing/2014/main" id="{2B535784-4140-425A-9D6F-27477F647CA4}"/>
              </a:ext>
            </a:extLst>
          </p:cNvPr>
          <p:cNvSpPr/>
          <p:nvPr/>
        </p:nvSpPr>
        <p:spPr bwMode="auto">
          <a:xfrm>
            <a:off x="6335248" y="1533951"/>
            <a:ext cx="4073336" cy="646331"/>
          </a:xfrm>
          <a:prstGeom prst="rect">
            <a:avLst/>
          </a:prstGeom>
        </p:spPr>
        <p:txBody>
          <a:bodyPr wrap="square">
            <a:spAutoFit/>
          </a:bodyPr>
          <a:lstStyle/>
          <a:p>
            <a:r>
              <a:rPr lang="fr-FR" dirty="0">
                <a:solidFill>
                  <a:srgbClr val="FF0000"/>
                </a:solidFill>
              </a:rPr>
              <a:t>Périmètre AMM n’est pas superposable à l’ensemble des spécialités</a:t>
            </a:r>
          </a:p>
        </p:txBody>
      </p:sp>
      <p:pic>
        <p:nvPicPr>
          <p:cNvPr id="46" name="Image 45">
            <a:hlinkClick r:id="rId5" action="ppaction://hlinksldjump"/>
            <a:extLst>
              <a:ext uri="{FF2B5EF4-FFF2-40B4-BE49-F238E27FC236}">
                <a16:creationId xmlns:a16="http://schemas.microsoft.com/office/drawing/2014/main" id="{46A6F5F7-3601-4E49-A8BE-9B83C680D60D}"/>
              </a:ext>
            </a:extLst>
          </p:cNvPr>
          <p:cNvPicPr>
            <a:picLocks noChangeAspect="1"/>
          </p:cNvPicPr>
          <p:nvPr/>
        </p:nvPicPr>
        <p:blipFill>
          <a:blip r:embed="rId6"/>
          <a:stretch>
            <a:fillRect/>
          </a:stretch>
        </p:blipFill>
        <p:spPr bwMode="auto">
          <a:xfrm>
            <a:off x="11480049" y="6083686"/>
            <a:ext cx="628651" cy="774314"/>
          </a:xfrm>
          <a:prstGeom prst="rect">
            <a:avLst/>
          </a:prstGeom>
        </p:spPr>
      </p:pic>
      <p:sp>
        <p:nvSpPr>
          <p:cNvPr id="47" name="Rectangle 46">
            <a:extLst>
              <a:ext uri="{FF2B5EF4-FFF2-40B4-BE49-F238E27FC236}">
                <a16:creationId xmlns:a16="http://schemas.microsoft.com/office/drawing/2014/main" id="{4762E0A9-D292-4F22-9134-5102B3B7B01C}"/>
              </a:ext>
            </a:extLst>
          </p:cNvPr>
          <p:cNvSpPr/>
          <p:nvPr/>
        </p:nvSpPr>
        <p:spPr bwMode="auto">
          <a:xfrm>
            <a:off x="3385703" y="844253"/>
            <a:ext cx="5133136"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B02BX01, </a:t>
            </a:r>
            <a:r>
              <a:rPr lang="fr-FR" sz="1600" dirty="0"/>
              <a:t>Vitamines K et autres hémostatiques</a:t>
            </a:r>
          </a:p>
        </p:txBody>
      </p:sp>
    </p:spTree>
    <p:extLst>
      <p:ext uri="{BB962C8B-B14F-4D97-AF65-F5344CB8AC3E}">
        <p14:creationId xmlns:p14="http://schemas.microsoft.com/office/powerpoint/2010/main" val="26240047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ETAMSYLATE</a:t>
            </a:r>
          </a:p>
          <a:p>
            <a:r>
              <a:rPr lang="fr-FR" b="1" dirty="0" err="1"/>
              <a:t>Dicynone</a:t>
            </a:r>
            <a:r>
              <a:rPr lang="fr-FR" b="1" dirty="0"/>
              <a:t>® 250 mg et 500 mg</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48</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a:spLocks/>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dirty="0">
                <a:solidFill>
                  <a:srgbClr val="034DA2"/>
                </a:solidFill>
              </a:rPr>
              <a:t> </a:t>
            </a:r>
            <a:endParaRPr dirty="0"/>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ZoneTexte 37"/>
          <p:cNvSpPr txBox="1"/>
          <p:nvPr/>
        </p:nvSpPr>
        <p:spPr bwMode="auto">
          <a:xfrm>
            <a:off x="600994" y="1590400"/>
            <a:ext cx="11465592" cy="2308324"/>
          </a:xfrm>
          <a:prstGeom prst="rect">
            <a:avLst/>
          </a:prstGeom>
          <a:noFill/>
        </p:spPr>
        <p:txBody>
          <a:bodyPr wrap="square" rtlCol="0">
            <a:spAutoFit/>
          </a:bodyPr>
          <a:lstStyle/>
          <a:p>
            <a:pPr algn="just"/>
            <a:endParaRPr lang="fr-FR" sz="1600" dirty="0"/>
          </a:p>
          <a:p>
            <a:pPr marL="285750" indent="-285750" algn="just">
              <a:buFont typeface="Arial" panose="020B0604020202020204" pitchFamily="34" charset="0"/>
              <a:buChar char="•"/>
            </a:pPr>
            <a:r>
              <a:rPr lang="fr-FR" sz="1600" b="1" i="1" u="sng" dirty="0"/>
              <a:t>Ménorragies sans cause organiques décelables</a:t>
            </a:r>
          </a:p>
          <a:p>
            <a:pPr algn="just"/>
            <a:r>
              <a:rPr lang="fr-FR" sz="1600" dirty="0"/>
              <a:t>Tenir compte du désir de grossesse ou de la demande de contraception</a:t>
            </a:r>
          </a:p>
          <a:p>
            <a:pPr algn="just"/>
            <a:r>
              <a:rPr lang="fr-FR" sz="1600" dirty="0"/>
              <a:t>En première intention:</a:t>
            </a:r>
          </a:p>
          <a:p>
            <a:pPr marL="742950" lvl="1" indent="-285750" algn="just">
              <a:buFont typeface="Arial" panose="020B0604020202020204" pitchFamily="34" charset="0"/>
              <a:buChar char="•"/>
            </a:pPr>
            <a:r>
              <a:rPr lang="fr-FR" sz="1600" dirty="0"/>
              <a:t>Les traitements non hormonaux : certains AINS (acide </a:t>
            </a:r>
            <a:r>
              <a:rPr lang="fr-FR" sz="1600" dirty="0" err="1"/>
              <a:t>méfénamique</a:t>
            </a:r>
            <a:r>
              <a:rPr lang="fr-FR" sz="1600" dirty="0"/>
              <a:t>, acide tranexamique);</a:t>
            </a:r>
          </a:p>
          <a:p>
            <a:pPr marL="742950" lvl="1" indent="-285750" algn="just">
              <a:buFont typeface="Arial" panose="020B0604020202020204" pitchFamily="34" charset="0"/>
              <a:buChar char="•"/>
            </a:pPr>
            <a:r>
              <a:rPr lang="fr-FR" sz="1600" dirty="0"/>
              <a:t>Les traitements hormonaux : certains progestatifs (</a:t>
            </a:r>
            <a:r>
              <a:rPr lang="fr-FR" sz="1600" dirty="0" err="1"/>
              <a:t>nomegestrol</a:t>
            </a:r>
            <a:r>
              <a:rPr lang="fr-FR" sz="1600" dirty="0"/>
              <a:t>, </a:t>
            </a:r>
            <a:r>
              <a:rPr lang="fr-FR" sz="1600" dirty="0" err="1"/>
              <a:t>medrogestone</a:t>
            </a:r>
            <a:r>
              <a:rPr lang="fr-FR" sz="1600" dirty="0"/>
              <a:t>, chlormadinone).</a:t>
            </a:r>
          </a:p>
          <a:p>
            <a:pPr algn="just"/>
            <a:r>
              <a:rPr lang="fr-FR" sz="1600" dirty="0"/>
              <a:t>Un stérilet au </a:t>
            </a:r>
            <a:r>
              <a:rPr lang="fr-FR" sz="1600" dirty="0" err="1"/>
              <a:t>levonorgestrel</a:t>
            </a:r>
            <a:r>
              <a:rPr lang="fr-FR" sz="1600" dirty="0"/>
              <a:t> (</a:t>
            </a:r>
            <a:r>
              <a:rPr lang="fr-FR" sz="1600" dirty="0" err="1"/>
              <a:t>Mirena</a:t>
            </a:r>
            <a:r>
              <a:rPr lang="fr-FR" sz="1600" dirty="0"/>
              <a:t>®, </a:t>
            </a:r>
            <a:r>
              <a:rPr lang="fr-FR" sz="1600" dirty="0" err="1"/>
              <a:t>Donasert</a:t>
            </a:r>
            <a:r>
              <a:rPr lang="fr-FR" sz="1600" dirty="0"/>
              <a:t>®) peut être employé au même titre que les traitements hormonaux, particulièrement chez les femmes qui désirent une contraception et qui souffrent de ménorragies fonctionnelles.</a:t>
            </a:r>
          </a:p>
          <a:p>
            <a:pPr algn="just"/>
            <a:r>
              <a:rPr lang="fr-FR" sz="1600" dirty="0"/>
              <a:t>Chirurgie peut être envisagée (myome sous muqueux, </a:t>
            </a:r>
            <a:r>
              <a:rPr lang="fr-FR" sz="1600" dirty="0" smtClean="0"/>
              <a:t>hyperplasie de l’endomètre</a:t>
            </a:r>
            <a:r>
              <a:rPr lang="fr-FR" sz="1600" dirty="0"/>
              <a:t>)</a:t>
            </a:r>
          </a:p>
        </p:txBody>
      </p:sp>
      <p:sp>
        <p:nvSpPr>
          <p:cNvPr id="40" name="ZoneTexte 39"/>
          <p:cNvSpPr txBox="1"/>
          <p:nvPr/>
        </p:nvSpPr>
        <p:spPr bwMode="auto">
          <a:xfrm>
            <a:off x="2211383" y="4093698"/>
            <a:ext cx="9980617" cy="323165"/>
          </a:xfrm>
          <a:prstGeom prst="rect">
            <a:avLst/>
          </a:prstGeom>
          <a:noFill/>
        </p:spPr>
        <p:txBody>
          <a:bodyPr wrap="none" rtlCol="0">
            <a:spAutoFit/>
          </a:bodyPr>
          <a:lstStyle/>
          <a:p>
            <a:r>
              <a:rPr lang="fr-FR" sz="1500" dirty="0">
                <a:hlinkClick r:id="rId3"/>
              </a:rPr>
              <a:t>« Les stérilets contenant le plus d’hormone présenteraient davantage de risque de troubles dépressifs »</a:t>
            </a:r>
            <a:r>
              <a:rPr lang="fr-FR" sz="1500" dirty="0"/>
              <a:t>, ANSM, Février 2023</a:t>
            </a:r>
          </a:p>
        </p:txBody>
      </p:sp>
      <p:pic>
        <p:nvPicPr>
          <p:cNvPr id="39" name="Image 38">
            <a:extLst>
              <a:ext uri="{FF2B5EF4-FFF2-40B4-BE49-F238E27FC236}">
                <a16:creationId xmlns:a16="http://schemas.microsoft.com/office/drawing/2014/main" id="{67A0A9AD-D27B-41D3-B4F9-0A273AB460CF}"/>
              </a:ext>
            </a:extLst>
          </p:cNvPr>
          <p:cNvPicPr>
            <a:picLocks noChangeAspect="1"/>
          </p:cNvPicPr>
          <p:nvPr/>
        </p:nvPicPr>
        <p:blipFill>
          <a:blip r:embed="rId4"/>
          <a:stretch>
            <a:fillRect/>
          </a:stretch>
        </p:blipFill>
        <p:spPr bwMode="auto">
          <a:xfrm>
            <a:off x="114950" y="1043895"/>
            <a:ext cx="432047" cy="684362"/>
          </a:xfrm>
          <a:prstGeom prst="rect">
            <a:avLst/>
          </a:prstGeom>
        </p:spPr>
      </p:pic>
      <p:sp>
        <p:nvSpPr>
          <p:cNvPr id="41" name="ZoneTexte 40">
            <a:extLst>
              <a:ext uri="{FF2B5EF4-FFF2-40B4-BE49-F238E27FC236}">
                <a16:creationId xmlns:a16="http://schemas.microsoft.com/office/drawing/2014/main" id="{541F74C8-E630-4189-9438-19F1E00B8EE3}"/>
              </a:ext>
            </a:extLst>
          </p:cNvPr>
          <p:cNvSpPr txBox="1"/>
          <p:nvPr/>
        </p:nvSpPr>
        <p:spPr bwMode="auto">
          <a:xfrm>
            <a:off x="600994" y="1170460"/>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sp>
        <p:nvSpPr>
          <p:cNvPr id="42" name="ZoneTexte 41">
            <a:extLst>
              <a:ext uri="{FF2B5EF4-FFF2-40B4-BE49-F238E27FC236}">
                <a16:creationId xmlns:a16="http://schemas.microsoft.com/office/drawing/2014/main" id="{A1C2C9CE-880E-41A6-BA01-8FDB4A24E62C}"/>
              </a:ext>
            </a:extLst>
          </p:cNvPr>
          <p:cNvSpPr txBox="1"/>
          <p:nvPr/>
        </p:nvSpPr>
        <p:spPr bwMode="auto">
          <a:xfrm>
            <a:off x="894003" y="4087057"/>
            <a:ext cx="1465782" cy="369332"/>
          </a:xfrm>
          <a:prstGeom prst="rect">
            <a:avLst/>
          </a:prstGeom>
          <a:noFill/>
        </p:spPr>
        <p:txBody>
          <a:bodyPr wrap="square" rtlCol="0">
            <a:spAutoFit/>
          </a:bodyPr>
          <a:lstStyle/>
          <a:p>
            <a:r>
              <a:rPr lang="fr-FR" b="1" dirty="0">
                <a:solidFill>
                  <a:srgbClr val="000099"/>
                </a:solidFill>
              </a:rPr>
              <a:t>Source utile : </a:t>
            </a:r>
          </a:p>
        </p:txBody>
      </p:sp>
      <p:pic>
        <p:nvPicPr>
          <p:cNvPr id="43" name="Image 42">
            <a:extLst>
              <a:ext uri="{FF2B5EF4-FFF2-40B4-BE49-F238E27FC236}">
                <a16:creationId xmlns:a16="http://schemas.microsoft.com/office/drawing/2014/main" id="{D853298F-4306-4FF0-9EFD-BD867D24C50E}"/>
              </a:ext>
            </a:extLst>
          </p:cNvPr>
          <p:cNvPicPr>
            <a:picLocks noChangeAspect="1"/>
          </p:cNvPicPr>
          <p:nvPr/>
        </p:nvPicPr>
        <p:blipFill>
          <a:blip r:embed="rId5"/>
          <a:stretch>
            <a:fillRect/>
          </a:stretch>
        </p:blipFill>
        <p:spPr bwMode="auto">
          <a:xfrm>
            <a:off x="197362" y="4093698"/>
            <a:ext cx="696641" cy="406838"/>
          </a:xfrm>
          <a:prstGeom prst="rect">
            <a:avLst/>
          </a:prstGeom>
        </p:spPr>
      </p:pic>
      <p:sp>
        <p:nvSpPr>
          <p:cNvPr id="2" name="Rectangle 1">
            <a:extLst>
              <a:ext uri="{FF2B5EF4-FFF2-40B4-BE49-F238E27FC236}">
                <a16:creationId xmlns:a16="http://schemas.microsoft.com/office/drawing/2014/main" id="{06EB3B39-E9FD-44D7-89C8-68FD58FC1593}"/>
              </a:ext>
            </a:extLst>
          </p:cNvPr>
          <p:cNvSpPr/>
          <p:nvPr/>
        </p:nvSpPr>
        <p:spPr>
          <a:xfrm>
            <a:off x="600994" y="5090141"/>
            <a:ext cx="11248691" cy="830997"/>
          </a:xfrm>
          <a:prstGeom prst="rect">
            <a:avLst/>
          </a:prstGeom>
        </p:spPr>
        <p:txBody>
          <a:bodyPr wrap="square">
            <a:spAutoFit/>
          </a:bodyPr>
          <a:lstStyle/>
          <a:p>
            <a:pPr marL="285750" indent="-285750" algn="just">
              <a:buFont typeface="Arial" panose="020B0604020202020204" pitchFamily="34" charset="0"/>
              <a:buChar char="•"/>
            </a:pPr>
            <a:r>
              <a:rPr lang="fr-FR" sz="1600" b="1" i="1" u="sng" dirty="0"/>
              <a:t>En chirurgie générale ou spécialisée (ORL, ophtalmologie, gynécologie) : réduction des hémorragies au cours des interventions chirurgicales, malades sous anticoagulants </a:t>
            </a:r>
          </a:p>
          <a:p>
            <a:pPr algn="just"/>
            <a:r>
              <a:rPr lang="fr-FR" sz="1600" dirty="0"/>
              <a:t>Protocole établissement pour hémorragie au cours d’intervention chirurgicale (</a:t>
            </a:r>
            <a:r>
              <a:rPr lang="fr-FR" sz="1600" dirty="0" smtClean="0"/>
              <a:t>Hémostatiques </a:t>
            </a:r>
            <a:r>
              <a:rPr lang="fr-FR" sz="1600" dirty="0"/>
              <a:t>à action </a:t>
            </a:r>
            <a:r>
              <a:rPr lang="fr-FR" sz="1600" dirty="0" smtClean="0"/>
              <a:t>locale, </a:t>
            </a:r>
            <a:r>
              <a:rPr lang="fr-FR" sz="1600" dirty="0"/>
              <a:t>transfusion sanguine)</a:t>
            </a:r>
          </a:p>
        </p:txBody>
      </p:sp>
      <p:pic>
        <p:nvPicPr>
          <p:cNvPr id="44" name="Image 43">
            <a:hlinkClick r:id="rId6" action="ppaction://hlinksldjump"/>
            <a:extLst>
              <a:ext uri="{FF2B5EF4-FFF2-40B4-BE49-F238E27FC236}">
                <a16:creationId xmlns:a16="http://schemas.microsoft.com/office/drawing/2014/main" id="{80AEC16D-DFF7-43F9-A575-6E941373A237}"/>
              </a:ext>
            </a:extLst>
          </p:cNvPr>
          <p:cNvPicPr>
            <a:picLocks noChangeAspect="1"/>
          </p:cNvPicPr>
          <p:nvPr/>
        </p:nvPicPr>
        <p:blipFill>
          <a:blip r:embed="rId7"/>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781095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ETAMSYLATE</a:t>
            </a:r>
          </a:p>
          <a:p>
            <a:r>
              <a:rPr lang="fr-FR" b="1" dirty="0" err="1"/>
              <a:t>Dicynone</a:t>
            </a:r>
            <a:r>
              <a:rPr lang="fr-FR" b="1" dirty="0"/>
              <a:t>® 250 mg et 500 mg</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49</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a:spLocks/>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dirty="0">
                <a:solidFill>
                  <a:srgbClr val="034DA2"/>
                </a:solidFill>
              </a:rPr>
              <a:t> </a:t>
            </a:r>
            <a:endParaRPr dirty="0"/>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ZoneTexte 37"/>
          <p:cNvSpPr txBox="1"/>
          <p:nvPr/>
        </p:nvSpPr>
        <p:spPr bwMode="auto">
          <a:xfrm>
            <a:off x="138353" y="1378048"/>
            <a:ext cx="11878978" cy="3539430"/>
          </a:xfrm>
          <a:prstGeom prst="rect">
            <a:avLst/>
          </a:prstGeom>
          <a:noFill/>
        </p:spPr>
        <p:txBody>
          <a:bodyPr wrap="square" rtlCol="0">
            <a:spAutoFit/>
          </a:bodyPr>
          <a:lstStyle/>
          <a:p>
            <a:pPr algn="just"/>
            <a:endParaRPr lang="fr-FR" sz="1600" b="1" u="sng" dirty="0"/>
          </a:p>
          <a:p>
            <a:pPr marL="285750" indent="-285750" algn="just">
              <a:buFont typeface="Arial" panose="020B0604020202020204" pitchFamily="34" charset="0"/>
              <a:buChar char="•"/>
            </a:pPr>
            <a:r>
              <a:rPr lang="fr-FR" sz="1600" b="1" i="1" u="sng" dirty="0"/>
              <a:t>Baisses d’acuité visuelle</a:t>
            </a:r>
          </a:p>
          <a:p>
            <a:pPr algn="just"/>
            <a:r>
              <a:rPr lang="fr-FR" sz="1600" dirty="0"/>
              <a:t>Les baisses d'acuité visuelle et les troubles du champ visuel présumés d'origine vasculaire, peuvent être d'étiologies variées (rétinopathie diabétique, rétinopathie hypertensive, cataracte, dégénérescence maculaire liée à l’âge, occlusion des veine ou artère centrales de la rétine, …). Ces symptômes imposent une consultation ophtalmologique.</a:t>
            </a:r>
          </a:p>
          <a:p>
            <a:pPr algn="just"/>
            <a:r>
              <a:rPr lang="fr-FR" sz="1600" b="1" dirty="0"/>
              <a:t>Dans la rétinopathie diabétique</a:t>
            </a:r>
            <a:r>
              <a:rPr lang="fr-FR" sz="1600" dirty="0"/>
              <a:t> : </a:t>
            </a:r>
          </a:p>
          <a:p>
            <a:pPr algn="just"/>
            <a:r>
              <a:rPr lang="fr-FR" sz="1600" dirty="0"/>
              <a:t>Premières mesures de prise en charge : obtention de l'équilibre glycémique et tensionnel, règles </a:t>
            </a:r>
            <a:r>
              <a:rPr lang="fr-FR" sz="1600" dirty="0" smtClean="0"/>
              <a:t>hygiéno-diététiques (</a:t>
            </a:r>
            <a:r>
              <a:rPr lang="fr-FR" sz="1600" dirty="0"/>
              <a:t>arrêt du tabac, contrôle du poids et bilan lipidique correct)</a:t>
            </a:r>
          </a:p>
          <a:p>
            <a:pPr algn="just"/>
            <a:r>
              <a:rPr lang="fr-FR" sz="1600" dirty="0"/>
              <a:t>Ensuite une prise en charge spécialisée pourra être discutée (traitement laser de l'œil, </a:t>
            </a:r>
            <a:r>
              <a:rPr lang="fr-FR" sz="1600" dirty="0" err="1"/>
              <a:t>photocoagulation</a:t>
            </a:r>
            <a:r>
              <a:rPr lang="fr-FR" sz="1600" dirty="0"/>
              <a:t> pan-rétinienne, </a:t>
            </a:r>
            <a:r>
              <a:rPr lang="fr-FR" sz="1600" dirty="0" err="1"/>
              <a:t>vitrectomie</a:t>
            </a:r>
            <a:r>
              <a:rPr lang="fr-FR" sz="1600" dirty="0"/>
              <a:t> en cas d'hémorragie du vitré, injection </a:t>
            </a:r>
            <a:r>
              <a:rPr lang="fr-FR" sz="1600" dirty="0" err="1"/>
              <a:t>intra-oculaire</a:t>
            </a:r>
            <a:r>
              <a:rPr lang="fr-FR" sz="1600" dirty="0"/>
              <a:t> d'un anti-VEGF (</a:t>
            </a:r>
            <a:r>
              <a:rPr lang="fr-FR" sz="1600" dirty="0" err="1"/>
              <a:t>ranibizumab</a:t>
            </a:r>
            <a:r>
              <a:rPr lang="fr-FR" sz="1600" dirty="0"/>
              <a:t>, </a:t>
            </a:r>
            <a:r>
              <a:rPr lang="fr-FR" sz="1600" dirty="0" err="1"/>
              <a:t>bevacizumab</a:t>
            </a:r>
            <a:r>
              <a:rPr lang="fr-FR" sz="1600" dirty="0"/>
              <a:t>, </a:t>
            </a:r>
            <a:r>
              <a:rPr lang="fr-FR" sz="1600" dirty="0" err="1" smtClean="0"/>
              <a:t>aflibercept</a:t>
            </a:r>
            <a:r>
              <a:rPr lang="fr-FR" sz="1600" dirty="0"/>
              <a:t>)</a:t>
            </a:r>
            <a:r>
              <a:rPr lang="fr-FR" sz="1600" dirty="0" smtClean="0"/>
              <a:t> </a:t>
            </a:r>
            <a:r>
              <a:rPr lang="fr-FR" sz="1600" dirty="0"/>
              <a:t>si œdème maculaire</a:t>
            </a:r>
            <a:r>
              <a:rPr lang="fr-FR" sz="1600" dirty="0" smtClean="0"/>
              <a:t>).</a:t>
            </a:r>
          </a:p>
          <a:p>
            <a:pPr algn="just"/>
            <a:r>
              <a:rPr lang="fr-FR" sz="1600" dirty="0">
                <a:solidFill>
                  <a:srgbClr val="000000"/>
                </a:solidFill>
                <a:latin typeface="Open Sans"/>
              </a:rPr>
              <a:t> </a:t>
            </a:r>
            <a:r>
              <a:rPr lang="fr-FR" sz="1200" b="1" dirty="0">
                <a:hlinkClick r:id="rId3"/>
              </a:rPr>
              <a:t>The </a:t>
            </a:r>
            <a:r>
              <a:rPr lang="fr-FR" sz="1200" b="1" dirty="0" err="1">
                <a:hlinkClick r:id="rId3"/>
              </a:rPr>
              <a:t>Diabetic</a:t>
            </a:r>
            <a:r>
              <a:rPr lang="fr-FR" sz="1200" b="1" dirty="0">
                <a:hlinkClick r:id="rId3"/>
              </a:rPr>
              <a:t> </a:t>
            </a:r>
            <a:r>
              <a:rPr lang="fr-FR" sz="1200" b="1" dirty="0" err="1">
                <a:hlinkClick r:id="rId3"/>
              </a:rPr>
              <a:t>Retinopathy</a:t>
            </a:r>
            <a:r>
              <a:rPr lang="fr-FR" sz="1200" b="1" dirty="0">
                <a:hlinkClick r:id="rId3"/>
              </a:rPr>
              <a:t> </a:t>
            </a:r>
            <a:r>
              <a:rPr lang="fr-FR" sz="1200" b="1" dirty="0" err="1">
                <a:hlinkClick r:id="rId3"/>
              </a:rPr>
              <a:t>Clinical</a:t>
            </a:r>
            <a:r>
              <a:rPr lang="fr-FR" sz="1200" b="1" dirty="0">
                <a:hlinkClick r:id="rId3"/>
              </a:rPr>
              <a:t> </a:t>
            </a:r>
            <a:r>
              <a:rPr lang="fr-FR" sz="1200" b="1" dirty="0" err="1">
                <a:hlinkClick r:id="rId3"/>
              </a:rPr>
              <a:t>Research</a:t>
            </a:r>
            <a:r>
              <a:rPr lang="fr-FR" sz="1200" b="1" dirty="0">
                <a:hlinkClick r:id="rId3"/>
              </a:rPr>
              <a:t> Network</a:t>
            </a:r>
            <a:r>
              <a:rPr lang="fr-FR" sz="1200" b="1" i="1" dirty="0"/>
              <a:t>: </a:t>
            </a:r>
            <a:r>
              <a:rPr lang="fr-FR" sz="1200" dirty="0" err="1"/>
              <a:t>Aflibercept</a:t>
            </a:r>
            <a:r>
              <a:rPr lang="fr-FR" sz="1200" dirty="0"/>
              <a:t>, </a:t>
            </a:r>
            <a:r>
              <a:rPr lang="fr-FR" sz="1200" dirty="0" err="1"/>
              <a:t>bevacizumab</a:t>
            </a:r>
            <a:r>
              <a:rPr lang="fr-FR" sz="1200" dirty="0"/>
              <a:t>, or </a:t>
            </a:r>
            <a:r>
              <a:rPr lang="fr-FR" sz="1200" dirty="0" err="1"/>
              <a:t>ranibizumab</a:t>
            </a:r>
            <a:r>
              <a:rPr lang="fr-FR" sz="1200" dirty="0"/>
              <a:t> for </a:t>
            </a:r>
            <a:r>
              <a:rPr lang="fr-FR" sz="1200" dirty="0" err="1"/>
              <a:t>diabetic</a:t>
            </a:r>
            <a:r>
              <a:rPr lang="fr-FR" sz="1200" dirty="0"/>
              <a:t> </a:t>
            </a:r>
            <a:r>
              <a:rPr lang="fr-FR" sz="1200" dirty="0" err="1"/>
              <a:t>macular</a:t>
            </a:r>
            <a:r>
              <a:rPr lang="fr-FR" sz="1200" dirty="0"/>
              <a:t> </a:t>
            </a:r>
            <a:r>
              <a:rPr lang="fr-FR" sz="1200" dirty="0" err="1"/>
              <a:t>edema</a:t>
            </a:r>
            <a:r>
              <a:rPr lang="fr-FR" sz="1200" dirty="0"/>
              <a:t>. N </a:t>
            </a:r>
            <a:r>
              <a:rPr lang="fr-FR" sz="1200" dirty="0" err="1"/>
              <a:t>Engl</a:t>
            </a:r>
            <a:r>
              <a:rPr lang="fr-FR" sz="1200" dirty="0"/>
              <a:t> J Med372(13):1193-1203, 2015. </a:t>
            </a:r>
            <a:endParaRPr lang="fr-FR" sz="1200" dirty="0" smtClean="0"/>
          </a:p>
          <a:p>
            <a:pPr algn="just"/>
            <a:r>
              <a:rPr lang="fr-FR" sz="1600" b="1" dirty="0" smtClean="0"/>
              <a:t>Dans </a:t>
            </a:r>
            <a:r>
              <a:rPr lang="fr-FR" sz="1600" b="1" dirty="0"/>
              <a:t>la DMLA :</a:t>
            </a:r>
          </a:p>
          <a:p>
            <a:pPr algn="just"/>
            <a:r>
              <a:rPr lang="fr-FR" sz="1600" dirty="0"/>
              <a:t>Il n’existe pas de traitement pour la forme sèche ou atrophique de la DMLA. Il n’est possible d’intervenir que sur la forme humide de la DMLA avec une injection intra-oculaire d'un anti-VEGF (</a:t>
            </a:r>
            <a:r>
              <a:rPr lang="fr-FR" sz="1600" dirty="0" err="1"/>
              <a:t>ranibizumab</a:t>
            </a:r>
            <a:r>
              <a:rPr lang="fr-FR" sz="1600" dirty="0"/>
              <a:t>, </a:t>
            </a:r>
            <a:r>
              <a:rPr lang="fr-FR" sz="1600" dirty="0" err="1"/>
              <a:t>bevacizumab</a:t>
            </a:r>
            <a:r>
              <a:rPr lang="fr-FR" sz="1600" dirty="0"/>
              <a:t>, </a:t>
            </a:r>
            <a:r>
              <a:rPr lang="fr-FR" sz="1600" dirty="0" err="1" smtClean="0"/>
              <a:t>aflibercept</a:t>
            </a:r>
            <a:r>
              <a:rPr lang="fr-FR" sz="1600" dirty="0" smtClean="0"/>
              <a:t>) </a:t>
            </a:r>
            <a:r>
              <a:rPr lang="fr-FR" sz="1600" dirty="0"/>
              <a:t>et/ou </a:t>
            </a:r>
            <a:r>
              <a:rPr lang="fr-FR" sz="1600" dirty="0" smtClean="0"/>
              <a:t>photothérapie </a:t>
            </a:r>
            <a:r>
              <a:rPr lang="fr-FR" sz="1600" dirty="0"/>
              <a:t>dynamique (</a:t>
            </a:r>
            <a:r>
              <a:rPr lang="fr-FR" sz="1600" dirty="0" err="1"/>
              <a:t>vertéporfine</a:t>
            </a:r>
            <a:r>
              <a:rPr lang="fr-FR" sz="1600" dirty="0" smtClean="0"/>
              <a:t>).</a:t>
            </a:r>
            <a:endParaRPr lang="fr-FR" sz="1600" dirty="0"/>
          </a:p>
        </p:txBody>
      </p:sp>
      <p:sp>
        <p:nvSpPr>
          <p:cNvPr id="39" name="ZoneTexte 38"/>
          <p:cNvSpPr txBox="1"/>
          <p:nvPr/>
        </p:nvSpPr>
        <p:spPr bwMode="auto">
          <a:xfrm>
            <a:off x="2202002" y="6365071"/>
            <a:ext cx="7649834" cy="338554"/>
          </a:xfrm>
          <a:prstGeom prst="rect">
            <a:avLst/>
          </a:prstGeom>
          <a:noFill/>
        </p:spPr>
        <p:txBody>
          <a:bodyPr wrap="square" rtlCol="0">
            <a:spAutoFit/>
          </a:bodyPr>
          <a:lstStyle/>
          <a:p>
            <a:r>
              <a:rPr lang="fr-FR" sz="1600" dirty="0">
                <a:hlinkClick r:id="rId4"/>
              </a:rPr>
              <a:t>« Insuffisance veineuse chronique. Varices », Société Française de Cardiologie </a:t>
            </a:r>
            <a:endParaRPr lang="fr-FR" sz="1600" dirty="0"/>
          </a:p>
        </p:txBody>
      </p:sp>
      <p:sp>
        <p:nvSpPr>
          <p:cNvPr id="40" name="ZoneTexte 39">
            <a:extLst>
              <a:ext uri="{FF2B5EF4-FFF2-40B4-BE49-F238E27FC236}">
                <a16:creationId xmlns:a16="http://schemas.microsoft.com/office/drawing/2014/main" id="{845AA869-15CA-41B7-9835-8090BB4A50B5}"/>
              </a:ext>
            </a:extLst>
          </p:cNvPr>
          <p:cNvSpPr txBox="1"/>
          <p:nvPr/>
        </p:nvSpPr>
        <p:spPr bwMode="auto">
          <a:xfrm>
            <a:off x="786191" y="6349704"/>
            <a:ext cx="1534979" cy="369332"/>
          </a:xfrm>
          <a:prstGeom prst="rect">
            <a:avLst/>
          </a:prstGeom>
          <a:noFill/>
        </p:spPr>
        <p:txBody>
          <a:bodyPr wrap="square" rtlCol="0">
            <a:spAutoFit/>
          </a:bodyPr>
          <a:lstStyle/>
          <a:p>
            <a:r>
              <a:rPr lang="fr-FR" b="1" dirty="0">
                <a:solidFill>
                  <a:srgbClr val="000099"/>
                </a:solidFill>
              </a:rPr>
              <a:t>Source utile : </a:t>
            </a:r>
          </a:p>
        </p:txBody>
      </p:sp>
      <p:pic>
        <p:nvPicPr>
          <p:cNvPr id="41" name="Image 40">
            <a:extLst>
              <a:ext uri="{FF2B5EF4-FFF2-40B4-BE49-F238E27FC236}">
                <a16:creationId xmlns:a16="http://schemas.microsoft.com/office/drawing/2014/main" id="{F550AD62-809D-45D1-95F1-33DFC42B4558}"/>
              </a:ext>
            </a:extLst>
          </p:cNvPr>
          <p:cNvPicPr>
            <a:picLocks noChangeAspect="1"/>
          </p:cNvPicPr>
          <p:nvPr/>
        </p:nvPicPr>
        <p:blipFill>
          <a:blip r:embed="rId5"/>
          <a:stretch>
            <a:fillRect/>
          </a:stretch>
        </p:blipFill>
        <p:spPr bwMode="auto">
          <a:xfrm>
            <a:off x="89550" y="6349704"/>
            <a:ext cx="696641" cy="406838"/>
          </a:xfrm>
          <a:prstGeom prst="rect">
            <a:avLst/>
          </a:prstGeom>
        </p:spPr>
      </p:pic>
      <p:sp>
        <p:nvSpPr>
          <p:cNvPr id="42" name="Rectangle 41">
            <a:extLst>
              <a:ext uri="{FF2B5EF4-FFF2-40B4-BE49-F238E27FC236}">
                <a16:creationId xmlns:a16="http://schemas.microsoft.com/office/drawing/2014/main" id="{E6100088-6EB4-464F-B304-8B3F66D30655}"/>
              </a:ext>
            </a:extLst>
          </p:cNvPr>
          <p:cNvSpPr/>
          <p:nvPr/>
        </p:nvSpPr>
        <p:spPr bwMode="auto">
          <a:xfrm>
            <a:off x="498976" y="1357347"/>
            <a:ext cx="4846198" cy="369332"/>
          </a:xfrm>
          <a:prstGeom prst="rect">
            <a:avLst/>
          </a:prstGeom>
        </p:spPr>
        <p:txBody>
          <a:bodyPr wrap="none">
            <a:spAutoFit/>
          </a:bodyPr>
          <a:lstStyle/>
          <a:p>
            <a:r>
              <a:rPr lang="fr-FR" b="1" i="1" dirty="0">
                <a:solidFill>
                  <a:srgbClr val="000099"/>
                </a:solidFill>
              </a:rPr>
              <a:t>Indications </a:t>
            </a:r>
            <a:r>
              <a:rPr lang="fr-FR" b="1" i="1" u="sng" dirty="0">
                <a:solidFill>
                  <a:srgbClr val="000099"/>
                </a:solidFill>
              </a:rPr>
              <a:t>spécifiques</a:t>
            </a:r>
            <a:r>
              <a:rPr lang="fr-FR" b="1" i="1" dirty="0">
                <a:solidFill>
                  <a:srgbClr val="000099"/>
                </a:solidFill>
              </a:rPr>
              <a:t> à DICYNONE 500 mg, </a:t>
            </a:r>
            <a:r>
              <a:rPr lang="fr-FR" b="1" i="1" dirty="0" err="1">
                <a:solidFill>
                  <a:srgbClr val="000099"/>
                </a:solidFill>
              </a:rPr>
              <a:t>cpr</a:t>
            </a:r>
            <a:r>
              <a:rPr lang="fr-FR" b="1" i="1" dirty="0">
                <a:solidFill>
                  <a:srgbClr val="000099"/>
                </a:solidFill>
              </a:rPr>
              <a:t> :</a:t>
            </a:r>
          </a:p>
        </p:txBody>
      </p:sp>
      <p:sp>
        <p:nvSpPr>
          <p:cNvPr id="2" name="Rectangle 1">
            <a:extLst>
              <a:ext uri="{FF2B5EF4-FFF2-40B4-BE49-F238E27FC236}">
                <a16:creationId xmlns:a16="http://schemas.microsoft.com/office/drawing/2014/main" id="{B42DA862-CE8F-4FE4-A467-E6ED55A12523}"/>
              </a:ext>
            </a:extLst>
          </p:cNvPr>
          <p:cNvSpPr/>
          <p:nvPr/>
        </p:nvSpPr>
        <p:spPr>
          <a:xfrm>
            <a:off x="99469" y="5278774"/>
            <a:ext cx="11832589" cy="1077218"/>
          </a:xfrm>
          <a:prstGeom prst="rect">
            <a:avLst/>
          </a:prstGeom>
        </p:spPr>
        <p:txBody>
          <a:bodyPr wrap="square">
            <a:spAutoFit/>
          </a:bodyPr>
          <a:lstStyle/>
          <a:p>
            <a:pPr marL="285750" indent="-285750" algn="just">
              <a:buFont typeface="Arial" panose="020B0604020202020204" pitchFamily="34" charset="0"/>
              <a:buChar char="•"/>
            </a:pPr>
            <a:r>
              <a:rPr lang="fr-FR" sz="1600" b="1" i="1" u="sng" dirty="0"/>
              <a:t>Manifestations fonctionnelles de l'insuffisance </a:t>
            </a:r>
            <a:r>
              <a:rPr lang="fr-FR" sz="1600" b="1" i="1" u="sng" dirty="0" err="1"/>
              <a:t>veinolymphatique</a:t>
            </a:r>
            <a:r>
              <a:rPr lang="fr-FR" sz="1600" b="1" i="1" u="sng" dirty="0"/>
              <a:t> (jambes lourdes, douleurs, impatiences du </a:t>
            </a:r>
            <a:r>
              <a:rPr lang="fr-FR" sz="1600" b="1" i="1" u="sng" dirty="0" err="1"/>
              <a:t>primodécubitus</a:t>
            </a:r>
            <a:r>
              <a:rPr lang="fr-FR" sz="1600" b="1" i="1" u="sng" dirty="0"/>
              <a:t>)</a:t>
            </a:r>
          </a:p>
          <a:p>
            <a:pPr algn="just"/>
            <a:r>
              <a:rPr lang="fr-FR" sz="1600" dirty="0"/>
              <a:t>Hygiène de vie destinée à favoriser le retour veineux (activité physique régulière, marche, lutte contre le surpoids. Relever les pieds de 15 à 20 cm lors du décubitus). Utilisation de la compression élastique (par bas ou par bandes), Enfin la </a:t>
            </a:r>
            <a:r>
              <a:rPr lang="fr-FR" sz="1600" dirty="0" err="1"/>
              <a:t>sclérothérapie</a:t>
            </a:r>
            <a:r>
              <a:rPr lang="fr-FR" sz="1600" dirty="0"/>
              <a:t>, traitements </a:t>
            </a:r>
            <a:r>
              <a:rPr lang="fr-FR" sz="1600" dirty="0" err="1"/>
              <a:t>endoveineux</a:t>
            </a:r>
            <a:r>
              <a:rPr lang="fr-FR" sz="1600" dirty="0"/>
              <a:t> et chirurgie</a:t>
            </a:r>
          </a:p>
        </p:txBody>
      </p:sp>
      <p:sp>
        <p:nvSpPr>
          <p:cNvPr id="43" name="ZoneTexte 42">
            <a:extLst>
              <a:ext uri="{FF2B5EF4-FFF2-40B4-BE49-F238E27FC236}">
                <a16:creationId xmlns:a16="http://schemas.microsoft.com/office/drawing/2014/main" id="{C8FED899-4D0C-4A77-9C2A-90513EB35C21}"/>
              </a:ext>
            </a:extLst>
          </p:cNvPr>
          <p:cNvSpPr txBox="1"/>
          <p:nvPr/>
        </p:nvSpPr>
        <p:spPr bwMode="auto">
          <a:xfrm>
            <a:off x="2129482" y="4867435"/>
            <a:ext cx="6337189" cy="338554"/>
          </a:xfrm>
          <a:prstGeom prst="rect">
            <a:avLst/>
          </a:prstGeom>
          <a:noFill/>
        </p:spPr>
        <p:txBody>
          <a:bodyPr wrap="square" rtlCol="0">
            <a:spAutoFit/>
          </a:bodyPr>
          <a:lstStyle/>
          <a:p>
            <a:r>
              <a:rPr lang="fr-FR" sz="1600" dirty="0">
                <a:hlinkClick r:id="rId6"/>
              </a:rPr>
              <a:t>DMLA humide : traiter les néovaisseaux</a:t>
            </a:r>
            <a:r>
              <a:rPr lang="fr-FR" sz="1600" dirty="0"/>
              <a:t>, AMELI, novembre 2022 </a:t>
            </a:r>
          </a:p>
        </p:txBody>
      </p:sp>
      <p:sp>
        <p:nvSpPr>
          <p:cNvPr id="44" name="ZoneTexte 43">
            <a:extLst>
              <a:ext uri="{FF2B5EF4-FFF2-40B4-BE49-F238E27FC236}">
                <a16:creationId xmlns:a16="http://schemas.microsoft.com/office/drawing/2014/main" id="{18EB5FE8-6528-4F65-9080-166767717038}"/>
              </a:ext>
            </a:extLst>
          </p:cNvPr>
          <p:cNvSpPr txBox="1"/>
          <p:nvPr/>
        </p:nvSpPr>
        <p:spPr bwMode="auto">
          <a:xfrm>
            <a:off x="748194" y="4858356"/>
            <a:ext cx="1534978" cy="369332"/>
          </a:xfrm>
          <a:prstGeom prst="rect">
            <a:avLst/>
          </a:prstGeom>
          <a:noFill/>
        </p:spPr>
        <p:txBody>
          <a:bodyPr wrap="square" rtlCol="0">
            <a:spAutoFit/>
          </a:bodyPr>
          <a:lstStyle/>
          <a:p>
            <a:r>
              <a:rPr lang="fr-FR" b="1" dirty="0">
                <a:solidFill>
                  <a:srgbClr val="000099"/>
                </a:solidFill>
              </a:rPr>
              <a:t>Source utile : </a:t>
            </a:r>
          </a:p>
        </p:txBody>
      </p:sp>
      <p:pic>
        <p:nvPicPr>
          <p:cNvPr id="45" name="Image 44">
            <a:extLst>
              <a:ext uri="{FF2B5EF4-FFF2-40B4-BE49-F238E27FC236}">
                <a16:creationId xmlns:a16="http://schemas.microsoft.com/office/drawing/2014/main" id="{2F13899A-A0F8-44AB-BCAA-25125F2E98A7}"/>
              </a:ext>
            </a:extLst>
          </p:cNvPr>
          <p:cNvPicPr>
            <a:picLocks noChangeAspect="1"/>
          </p:cNvPicPr>
          <p:nvPr/>
        </p:nvPicPr>
        <p:blipFill>
          <a:blip r:embed="rId5"/>
          <a:stretch>
            <a:fillRect/>
          </a:stretch>
        </p:blipFill>
        <p:spPr bwMode="auto">
          <a:xfrm>
            <a:off x="79624" y="4867435"/>
            <a:ext cx="696641" cy="406838"/>
          </a:xfrm>
          <a:prstGeom prst="rect">
            <a:avLst/>
          </a:prstGeom>
        </p:spPr>
      </p:pic>
      <p:pic>
        <p:nvPicPr>
          <p:cNvPr id="46" name="Image 45">
            <a:extLst>
              <a:ext uri="{FF2B5EF4-FFF2-40B4-BE49-F238E27FC236}">
                <a16:creationId xmlns:a16="http://schemas.microsoft.com/office/drawing/2014/main" id="{A9AF0CBC-94EF-45D4-A5BA-BF359FDEB60B}"/>
              </a:ext>
            </a:extLst>
          </p:cNvPr>
          <p:cNvPicPr>
            <a:picLocks noChangeAspect="1"/>
          </p:cNvPicPr>
          <p:nvPr/>
        </p:nvPicPr>
        <p:blipFill>
          <a:blip r:embed="rId7"/>
          <a:stretch>
            <a:fillRect/>
          </a:stretch>
        </p:blipFill>
        <p:spPr bwMode="auto">
          <a:xfrm>
            <a:off x="66929" y="808871"/>
            <a:ext cx="432047" cy="684362"/>
          </a:xfrm>
          <a:prstGeom prst="rect">
            <a:avLst/>
          </a:prstGeom>
        </p:spPr>
      </p:pic>
      <p:sp>
        <p:nvSpPr>
          <p:cNvPr id="47" name="ZoneTexte 46">
            <a:extLst>
              <a:ext uri="{FF2B5EF4-FFF2-40B4-BE49-F238E27FC236}">
                <a16:creationId xmlns:a16="http://schemas.microsoft.com/office/drawing/2014/main" id="{F3DB0113-A55C-46B2-9796-F30FCC9FB0A0}"/>
              </a:ext>
            </a:extLst>
          </p:cNvPr>
          <p:cNvSpPr txBox="1"/>
          <p:nvPr/>
        </p:nvSpPr>
        <p:spPr bwMode="auto">
          <a:xfrm>
            <a:off x="575378" y="972406"/>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48" name="Image 47">
            <a:hlinkClick r:id="rId8" action="ppaction://hlinksldjump"/>
            <a:extLst>
              <a:ext uri="{FF2B5EF4-FFF2-40B4-BE49-F238E27FC236}">
                <a16:creationId xmlns:a16="http://schemas.microsoft.com/office/drawing/2014/main" id="{8CE6AFFD-DF2A-42DE-8E0C-C77761800BA1}"/>
              </a:ext>
            </a:extLst>
          </p:cNvPr>
          <p:cNvPicPr>
            <a:picLocks noChangeAspect="1"/>
          </p:cNvPicPr>
          <p:nvPr/>
        </p:nvPicPr>
        <p:blipFill>
          <a:blip r:embed="rId9"/>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54200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2035725"/>
            <a:ext cx="12192000" cy="181365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800" b="1" dirty="0">
                <a:solidFill>
                  <a:schemeClr val="bg1"/>
                </a:solidFill>
                <a:ea typeface="Tahoma" panose="020B0604030504040204" pitchFamily="34" charset="0"/>
                <a:cs typeface="Tahoma" panose="020B0604030504040204" pitchFamily="34" charset="0"/>
              </a:rPr>
              <a:t>Informations complémentaires</a:t>
            </a:r>
          </a:p>
        </p:txBody>
      </p:sp>
      <p:sp>
        <p:nvSpPr>
          <p:cNvPr id="5" name="Rectangle 8"/>
          <p:cNvSpPr/>
          <p:nvPr/>
        </p:nvSpPr>
        <p:spPr bwMode="auto">
          <a:xfrm>
            <a:off x="0" y="3906199"/>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5</a:t>
            </a:fld>
            <a:endParaRPr lang="fr-FR"/>
          </a:p>
        </p:txBody>
      </p: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4141022" y="4008741"/>
            <a:ext cx="1614488" cy="1229363"/>
          </a:xfrm>
          <a:prstGeom prst="rect">
            <a:avLst/>
          </a:prstGeom>
        </p:spPr>
      </p:pic>
      <p:pic>
        <p:nvPicPr>
          <p:cNvPr id="2" name="Image 1">
            <a:extLst>
              <a:ext uri="{FF2B5EF4-FFF2-40B4-BE49-F238E27FC236}">
                <a16:creationId xmlns:a16="http://schemas.microsoft.com/office/drawing/2014/main" id="{185F1A6C-405D-43AF-B1AA-A03923B7253E}"/>
              </a:ext>
            </a:extLst>
          </p:cNvPr>
          <p:cNvPicPr>
            <a:picLocks noChangeAspect="1"/>
          </p:cNvPicPr>
          <p:nvPr/>
        </p:nvPicPr>
        <p:blipFill>
          <a:blip r:embed="rId3"/>
          <a:stretch>
            <a:fillRect/>
          </a:stretch>
        </p:blipFill>
        <p:spPr>
          <a:xfrm>
            <a:off x="6096000" y="4239654"/>
            <a:ext cx="2633700" cy="609653"/>
          </a:xfrm>
          <a:prstGeom prst="rect">
            <a:avLst/>
          </a:prstGeom>
        </p:spPr>
      </p:pic>
    </p:spTree>
    <p:extLst>
      <p:ext uri="{BB962C8B-B14F-4D97-AF65-F5344CB8AC3E}">
        <p14:creationId xmlns:p14="http://schemas.microsoft.com/office/powerpoint/2010/main" val="4075618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FER/ACIDE FOLIQUE</a:t>
            </a:r>
          </a:p>
          <a:p>
            <a:r>
              <a:rPr lang="fr-FR" b="1" dirty="0" err="1"/>
              <a:t>Tardyferon</a:t>
            </a:r>
            <a:r>
              <a:rPr lang="fr-FR" b="1" dirty="0"/>
              <a:t> B9®</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50</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644716" y="3835962"/>
            <a:ext cx="11190603" cy="3046988"/>
          </a:xfrm>
          <a:prstGeom prst="rect">
            <a:avLst/>
          </a:prstGeom>
          <a:noFill/>
        </p:spPr>
        <p:txBody>
          <a:bodyPr wrap="square" rtlCol="0">
            <a:spAutoFit/>
          </a:bodyPr>
          <a:lstStyle/>
          <a:p>
            <a:pPr algn="just"/>
            <a:r>
              <a:rPr lang="fr-FR" sz="1600" dirty="0"/>
              <a:t>Les méta-analyses fournies ont mis en évidence qu’une supplémentation en fer et en acide folique à titre préventif au cours de la grossesse diminuait le risque d’anémie maternelle à terme et de carence martiale. </a:t>
            </a:r>
          </a:p>
          <a:p>
            <a:pPr algn="just"/>
            <a:endParaRPr lang="fr-FR" sz="1600" dirty="0"/>
          </a:p>
          <a:p>
            <a:pPr algn="just"/>
            <a:r>
              <a:rPr lang="fr-FR" sz="1600" dirty="0"/>
              <a:t>Elles n’ont pas permis la mise en évidence d’un bénéfice sur la réduction des complications </a:t>
            </a:r>
            <a:r>
              <a:rPr lang="fr-FR" sz="1600" dirty="0" err="1"/>
              <a:t>materno</a:t>
            </a:r>
            <a:r>
              <a:rPr lang="fr-FR" sz="1600" dirty="0"/>
              <a:t>-fœtales. </a:t>
            </a:r>
          </a:p>
          <a:p>
            <a:pPr algn="just"/>
            <a:r>
              <a:rPr lang="fr-FR" sz="1600" dirty="0"/>
              <a:t>Ces méta-analyses reposent sur des études ayant évalué des schémas très variables en termes de dose, de moment d’instauration et de durée de traitement, chez des femmes enceintes dont les statuts en fer et en acide folique étaient le plus souvent inconnus à l’inclusion.</a:t>
            </a:r>
          </a:p>
          <a:p>
            <a:pPr algn="just"/>
            <a:endParaRPr lang="fr-FR" sz="1600" dirty="0"/>
          </a:p>
          <a:p>
            <a:pPr algn="just"/>
            <a:r>
              <a:rPr lang="fr-FR" sz="1600" dirty="0"/>
              <a:t>Ces données n’apportent donc pas d’éléments pour apprécier l’efficacité de </a:t>
            </a:r>
            <a:r>
              <a:rPr lang="fr-FR" sz="1600" dirty="0" err="1"/>
              <a:t>Tardyferon</a:t>
            </a:r>
            <a:r>
              <a:rPr lang="fr-FR" sz="1600" dirty="0"/>
              <a:t> B9® dans l’indication et selon le schéma d’administration validés dans son AMM.</a:t>
            </a:r>
          </a:p>
          <a:p>
            <a:pPr algn="just"/>
            <a:endParaRPr lang="fr-FR" sz="1600" b="1" dirty="0"/>
          </a:p>
          <a:p>
            <a:pPr algn="just"/>
            <a:endParaRPr lang="fr-FR" sz="1600" dirty="0"/>
          </a:p>
        </p:txBody>
      </p:sp>
      <p:sp>
        <p:nvSpPr>
          <p:cNvPr id="3" name="Rectangle 2"/>
          <p:cNvSpPr/>
          <p:nvPr/>
        </p:nvSpPr>
        <p:spPr>
          <a:xfrm>
            <a:off x="662362" y="3473526"/>
            <a:ext cx="2450896" cy="338554"/>
          </a:xfrm>
          <a:prstGeom prst="rect">
            <a:avLst/>
          </a:prstGeom>
        </p:spPr>
        <p:txBody>
          <a:bodyPr wrap="square">
            <a:spAutoFit/>
          </a:bodyPr>
          <a:lstStyle/>
          <a:p>
            <a:r>
              <a:rPr lang="fr-FR" sz="1600" dirty="0">
                <a:hlinkClick r:id="rId3"/>
              </a:rPr>
              <a:t>Avis CT HAS 01/04/2015</a:t>
            </a:r>
            <a:endParaRPr lang="fr-FR" sz="1600" dirty="0"/>
          </a:p>
        </p:txBody>
      </p:sp>
      <p:sp>
        <p:nvSpPr>
          <p:cNvPr id="38" name="Rectangle 37">
            <a:extLst>
              <a:ext uri="{FF2B5EF4-FFF2-40B4-BE49-F238E27FC236}">
                <a16:creationId xmlns:a16="http://schemas.microsoft.com/office/drawing/2014/main" id="{29F494D0-8241-40CC-A7A9-4338059DC811}"/>
              </a:ext>
            </a:extLst>
          </p:cNvPr>
          <p:cNvSpPr/>
          <p:nvPr/>
        </p:nvSpPr>
        <p:spPr>
          <a:xfrm>
            <a:off x="520711" y="1454138"/>
            <a:ext cx="10066162" cy="1323439"/>
          </a:xfrm>
          <a:prstGeom prst="rect">
            <a:avLst/>
          </a:prstGeom>
          <a:noFill/>
          <a:ln w="19050">
            <a:solidFill>
              <a:srgbClr val="FF00FF"/>
            </a:solidFill>
          </a:ln>
        </p:spPr>
        <p:txBody>
          <a:bodyPr wrap="square" rtlCol="0">
            <a:spAutoFit/>
          </a:bodyPr>
          <a:lstStyle/>
          <a:p>
            <a:pPr algn="just"/>
            <a:r>
              <a:rPr lang="fr-FR" sz="1600"/>
              <a:t>Traitement préventif des carences en fer et en acide folique en cas de grossesse lorsqu'un apport alimentaire suffisant ne peut être assuré, pendant les 2 derniers trimestres de la grossesse (ou à partir du 4ème mois) et non plus à partir de la 24ème semaine. </a:t>
            </a:r>
          </a:p>
          <a:p>
            <a:pPr algn="just"/>
            <a:r>
              <a:rPr lang="fr-FR" sz="1600"/>
              <a:t>Il ne doit pas être utilisé dans la prévention primaire des risques d’anomalies embryonnaires de fermeture du tube neural (AFTN : spina bifida…)</a:t>
            </a:r>
            <a:endParaRPr lang="fr-FR" sz="1600" dirty="0"/>
          </a:p>
        </p:txBody>
      </p:sp>
      <p:sp>
        <p:nvSpPr>
          <p:cNvPr id="39" name="ZoneTexte 38">
            <a:extLst>
              <a:ext uri="{FF2B5EF4-FFF2-40B4-BE49-F238E27FC236}">
                <a16:creationId xmlns:a16="http://schemas.microsoft.com/office/drawing/2014/main" id="{6006F2AB-453E-449B-A13A-D5E391A82C97}"/>
              </a:ext>
            </a:extLst>
          </p:cNvPr>
          <p:cNvSpPr txBox="1"/>
          <p:nvPr/>
        </p:nvSpPr>
        <p:spPr bwMode="auto">
          <a:xfrm>
            <a:off x="662362" y="3092124"/>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F9AD29F9-882B-4F66-BD94-D6753D9B4081}"/>
              </a:ext>
            </a:extLst>
          </p:cNvPr>
          <p:cNvPicPr>
            <a:picLocks noChangeAspect="1"/>
          </p:cNvPicPr>
          <p:nvPr/>
        </p:nvPicPr>
        <p:blipFill>
          <a:blip r:embed="rId4"/>
          <a:stretch>
            <a:fillRect/>
          </a:stretch>
        </p:blipFill>
        <p:spPr bwMode="auto">
          <a:xfrm>
            <a:off x="89605" y="2959465"/>
            <a:ext cx="572757" cy="646275"/>
          </a:xfrm>
          <a:prstGeom prst="rect">
            <a:avLst/>
          </a:prstGeom>
        </p:spPr>
      </p:pic>
      <p:pic>
        <p:nvPicPr>
          <p:cNvPr id="41" name="Image 40">
            <a:hlinkClick r:id="rId5" action="ppaction://hlinksldjump"/>
            <a:extLst>
              <a:ext uri="{FF2B5EF4-FFF2-40B4-BE49-F238E27FC236}">
                <a16:creationId xmlns:a16="http://schemas.microsoft.com/office/drawing/2014/main" id="{545BF8E3-2963-406E-8F8E-31568DF20230}"/>
              </a:ext>
            </a:extLst>
          </p:cNvPr>
          <p:cNvPicPr>
            <a:picLocks noChangeAspect="1"/>
          </p:cNvPicPr>
          <p:nvPr/>
        </p:nvPicPr>
        <p:blipFill>
          <a:blip r:embed="rId6"/>
          <a:stretch>
            <a:fillRect/>
          </a:stretch>
        </p:blipFill>
        <p:spPr bwMode="auto">
          <a:xfrm>
            <a:off x="11480049" y="6083686"/>
            <a:ext cx="628651" cy="774314"/>
          </a:xfrm>
          <a:prstGeom prst="rect">
            <a:avLst/>
          </a:prstGeom>
        </p:spPr>
      </p:pic>
      <p:sp>
        <p:nvSpPr>
          <p:cNvPr id="36" name="Rectangle 35">
            <a:extLst>
              <a:ext uri="{FF2B5EF4-FFF2-40B4-BE49-F238E27FC236}">
                <a16:creationId xmlns:a16="http://schemas.microsoft.com/office/drawing/2014/main" id="{99336803-4FC8-42E9-A249-A8BA2BF51015}"/>
              </a:ext>
            </a:extLst>
          </p:cNvPr>
          <p:cNvSpPr/>
          <p:nvPr/>
        </p:nvSpPr>
        <p:spPr>
          <a:xfrm>
            <a:off x="3770457" y="883372"/>
            <a:ext cx="3983783"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B03AD03, Préparations martiales</a:t>
            </a:r>
            <a:endParaRPr lang="fr-FR" sz="1600" dirty="0"/>
          </a:p>
        </p:txBody>
      </p:sp>
    </p:spTree>
    <p:extLst>
      <p:ext uri="{BB962C8B-B14F-4D97-AF65-F5344CB8AC3E}">
        <p14:creationId xmlns:p14="http://schemas.microsoft.com/office/powerpoint/2010/main" val="3880797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FER/ACIDE FOLIQUE</a:t>
            </a:r>
          </a:p>
          <a:p>
            <a:r>
              <a:rPr lang="fr-FR" b="1" dirty="0" err="1"/>
              <a:t>Tardyferon</a:t>
            </a:r>
            <a:r>
              <a:rPr lang="fr-FR" b="1" dirty="0"/>
              <a:t> B9®</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51</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a:spLocks/>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dirty="0">
                <a:solidFill>
                  <a:srgbClr val="034DA2"/>
                </a:solidFill>
              </a:rPr>
              <a:t> </a:t>
            </a:r>
            <a:endParaRPr dirty="0"/>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ZoneTexte 37"/>
          <p:cNvSpPr txBox="1"/>
          <p:nvPr/>
        </p:nvSpPr>
        <p:spPr bwMode="auto">
          <a:xfrm>
            <a:off x="650804" y="1922933"/>
            <a:ext cx="11366527" cy="4031873"/>
          </a:xfrm>
          <a:prstGeom prst="rect">
            <a:avLst/>
          </a:prstGeom>
          <a:noFill/>
        </p:spPr>
        <p:txBody>
          <a:bodyPr wrap="square" rtlCol="0">
            <a:spAutoFit/>
          </a:bodyPr>
          <a:lstStyle/>
          <a:p>
            <a:pPr algn="just"/>
            <a:r>
              <a:rPr lang="fr-FR" sz="1600" dirty="0"/>
              <a:t>Alimentation variée et équilibrée, aucun complément alimentaire multivitaminé n’est nécessaire, seul l’acide folique est à conseiller systématiquement en période périconceptionnelle pour prévenir les anomalies embryonnaires de fermeture du tube neural.</a:t>
            </a:r>
          </a:p>
          <a:p>
            <a:pPr algn="just"/>
            <a:endParaRPr lang="fr-FR" sz="1600" dirty="0"/>
          </a:p>
          <a:p>
            <a:pPr algn="just"/>
            <a:r>
              <a:rPr lang="fr-FR" sz="1600" u="sng" dirty="0"/>
              <a:t>Si carence martiale identifiée</a:t>
            </a:r>
            <a:r>
              <a:rPr lang="fr-FR" sz="1600" dirty="0"/>
              <a:t> : 50 à 20mg de fer per os par jour jusqu’à correction.</a:t>
            </a:r>
          </a:p>
          <a:p>
            <a:pPr algn="just"/>
            <a:r>
              <a:rPr lang="fr-FR" sz="1600" dirty="0"/>
              <a:t>Il est inutile de proposer de façon systématique des compléments en fer aux femmes enceintes.</a:t>
            </a:r>
          </a:p>
          <a:p>
            <a:pPr algn="just"/>
            <a:endParaRPr lang="fr-FR" sz="1600" dirty="0"/>
          </a:p>
          <a:p>
            <a:pPr algn="just"/>
            <a:r>
              <a:rPr lang="fr-FR" sz="1600" u="sng" dirty="0"/>
              <a:t>Acide folique</a:t>
            </a:r>
            <a:r>
              <a:rPr lang="fr-FR" sz="1600" dirty="0"/>
              <a:t> : la supplémentation systématique au cours de la grossesse est uniquement recommandée dans le cadre de la prévention des anomalies de fermeture du tube neural, au minimum 4 semaines avant la conception et jusqu’à la 12ème semaine d’aménorrhée. La supplémentation systématique en folates pendant la suite de la grossesse n’a pas démontré son intérêt. En cas d’anémie par carence en folates, il est alors justifié de prescrire un traitement comportant 1 mg de folates par jour jusqu’à correction. </a:t>
            </a:r>
          </a:p>
          <a:p>
            <a:pPr algn="just"/>
            <a:endParaRPr lang="fr-FR" sz="1600" dirty="0"/>
          </a:p>
          <a:p>
            <a:pPr algn="just"/>
            <a:r>
              <a:rPr lang="fr-FR" sz="1600" dirty="0"/>
              <a:t>Ni les données cliniques, ni les recommandations françaises ne justifient une supplémentation systématique des femmes enceintes par une association de fer et d’acide folique </a:t>
            </a:r>
            <a:r>
              <a:rPr lang="fr-FR" sz="1600" b="1" dirty="0"/>
              <a:t>en prévention d’une éventuelle carence</a:t>
            </a:r>
            <a:r>
              <a:rPr lang="fr-FR" sz="1600" dirty="0"/>
              <a:t>. </a:t>
            </a:r>
          </a:p>
          <a:p>
            <a:pPr algn="just"/>
            <a:r>
              <a:rPr lang="fr-FR" sz="1600" b="1" dirty="0"/>
              <a:t>Seule une carence avérée nécessite d’être traitée.</a:t>
            </a:r>
            <a:r>
              <a:rPr lang="fr-FR" sz="1600" dirty="0"/>
              <a:t> </a:t>
            </a:r>
          </a:p>
          <a:p>
            <a:pPr algn="just"/>
            <a:r>
              <a:rPr lang="fr-FR" sz="1600" b="1" dirty="0"/>
              <a:t>Par conséquent, </a:t>
            </a:r>
            <a:r>
              <a:rPr lang="fr-FR" sz="1600" b="1" dirty="0" err="1"/>
              <a:t>Tardyferon</a:t>
            </a:r>
            <a:r>
              <a:rPr lang="fr-FR" sz="1600" b="1" dirty="0"/>
              <a:t> B9® n’a pas de place dans la stratégie de prévention de la carence martiale au cours des deux derniers trimestres de la grossesse.</a:t>
            </a:r>
          </a:p>
        </p:txBody>
      </p:sp>
      <p:pic>
        <p:nvPicPr>
          <p:cNvPr id="39" name="Image 38">
            <a:extLst>
              <a:ext uri="{FF2B5EF4-FFF2-40B4-BE49-F238E27FC236}">
                <a16:creationId xmlns:a16="http://schemas.microsoft.com/office/drawing/2014/main" id="{660479E9-BB98-4AD8-8D9C-0BDCC45B8B9F}"/>
              </a:ext>
            </a:extLst>
          </p:cNvPr>
          <p:cNvPicPr>
            <a:picLocks noChangeAspect="1"/>
          </p:cNvPicPr>
          <p:nvPr/>
        </p:nvPicPr>
        <p:blipFill>
          <a:blip r:embed="rId3"/>
          <a:stretch>
            <a:fillRect/>
          </a:stretch>
        </p:blipFill>
        <p:spPr bwMode="auto">
          <a:xfrm>
            <a:off x="156511" y="1277712"/>
            <a:ext cx="432047" cy="684362"/>
          </a:xfrm>
          <a:prstGeom prst="rect">
            <a:avLst/>
          </a:prstGeom>
        </p:spPr>
      </p:pic>
      <p:sp>
        <p:nvSpPr>
          <p:cNvPr id="40" name="ZoneTexte 39">
            <a:extLst>
              <a:ext uri="{FF2B5EF4-FFF2-40B4-BE49-F238E27FC236}">
                <a16:creationId xmlns:a16="http://schemas.microsoft.com/office/drawing/2014/main" id="{8590B439-4284-488A-BF8B-205DC1DD43B9}"/>
              </a:ext>
            </a:extLst>
          </p:cNvPr>
          <p:cNvSpPr txBox="1"/>
          <p:nvPr/>
        </p:nvSpPr>
        <p:spPr bwMode="auto">
          <a:xfrm>
            <a:off x="645918" y="1460192"/>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sp>
        <p:nvSpPr>
          <p:cNvPr id="42" name="ZoneTexte 41">
            <a:extLst>
              <a:ext uri="{FF2B5EF4-FFF2-40B4-BE49-F238E27FC236}">
                <a16:creationId xmlns:a16="http://schemas.microsoft.com/office/drawing/2014/main" id="{965263B4-38D6-4DA5-AFE3-2960A4CDC179}"/>
              </a:ext>
            </a:extLst>
          </p:cNvPr>
          <p:cNvSpPr txBox="1"/>
          <p:nvPr/>
        </p:nvSpPr>
        <p:spPr bwMode="auto">
          <a:xfrm>
            <a:off x="838200" y="6186930"/>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3" name="Image 42">
            <a:extLst>
              <a:ext uri="{FF2B5EF4-FFF2-40B4-BE49-F238E27FC236}">
                <a16:creationId xmlns:a16="http://schemas.microsoft.com/office/drawing/2014/main" id="{C9551047-C5FE-40A0-992C-B16F1C2FCD4A}"/>
              </a:ext>
            </a:extLst>
          </p:cNvPr>
          <p:cNvPicPr>
            <a:picLocks noChangeAspect="1"/>
          </p:cNvPicPr>
          <p:nvPr/>
        </p:nvPicPr>
        <p:blipFill>
          <a:blip r:embed="rId4"/>
          <a:stretch>
            <a:fillRect/>
          </a:stretch>
        </p:blipFill>
        <p:spPr bwMode="auto">
          <a:xfrm>
            <a:off x="141559" y="6171684"/>
            <a:ext cx="696641" cy="406838"/>
          </a:xfrm>
          <a:prstGeom prst="rect">
            <a:avLst/>
          </a:prstGeom>
        </p:spPr>
      </p:pic>
      <p:sp>
        <p:nvSpPr>
          <p:cNvPr id="44" name="Rectangle 43">
            <a:extLst>
              <a:ext uri="{FF2B5EF4-FFF2-40B4-BE49-F238E27FC236}">
                <a16:creationId xmlns:a16="http://schemas.microsoft.com/office/drawing/2014/main" id="{E24768B9-7BF5-45D7-926E-CD65C536162C}"/>
              </a:ext>
            </a:extLst>
          </p:cNvPr>
          <p:cNvSpPr/>
          <p:nvPr/>
        </p:nvSpPr>
        <p:spPr bwMode="auto">
          <a:xfrm>
            <a:off x="2181141" y="6200358"/>
            <a:ext cx="2450896" cy="338554"/>
          </a:xfrm>
          <a:prstGeom prst="rect">
            <a:avLst/>
          </a:prstGeom>
        </p:spPr>
        <p:txBody>
          <a:bodyPr wrap="square">
            <a:spAutoFit/>
          </a:bodyPr>
          <a:lstStyle/>
          <a:p>
            <a:r>
              <a:rPr lang="fr-FR" sz="1600" dirty="0">
                <a:hlinkClick r:id="rId5"/>
              </a:rPr>
              <a:t>Avis CT HAS 01/04/2015</a:t>
            </a:r>
            <a:endParaRPr lang="fr-FR" sz="1600" dirty="0"/>
          </a:p>
        </p:txBody>
      </p:sp>
      <p:pic>
        <p:nvPicPr>
          <p:cNvPr id="45" name="Image 44">
            <a:hlinkClick r:id="rId6" action="ppaction://hlinksldjump"/>
            <a:extLst>
              <a:ext uri="{FF2B5EF4-FFF2-40B4-BE49-F238E27FC236}">
                <a16:creationId xmlns:a16="http://schemas.microsoft.com/office/drawing/2014/main" id="{370BC146-6C2D-4B08-A45F-78E1EB161C18}"/>
              </a:ext>
            </a:extLst>
          </p:cNvPr>
          <p:cNvPicPr>
            <a:picLocks noChangeAspect="1"/>
          </p:cNvPicPr>
          <p:nvPr/>
        </p:nvPicPr>
        <p:blipFill>
          <a:blip r:embed="rId7"/>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596232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2035725"/>
            <a:ext cx="12192000" cy="181365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t>Système cardio-vasculaire</a:t>
            </a:r>
            <a:endParaRPr sz="2400" b="1" dirty="0">
              <a:solidFill>
                <a:schemeClr val="bg1"/>
              </a:solidFill>
            </a:endParaRPr>
          </a:p>
        </p:txBody>
      </p:sp>
      <p:sp>
        <p:nvSpPr>
          <p:cNvPr id="5" name="Rectangle 8"/>
          <p:cNvSpPr/>
          <p:nvPr/>
        </p:nvSpPr>
        <p:spPr bwMode="auto">
          <a:xfrm>
            <a:off x="0" y="3906199"/>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52</a:t>
            </a:fld>
            <a:endParaRPr lang="fr-FR"/>
          </a:p>
        </p:txBody>
      </p:sp>
      <p:pic>
        <p:nvPicPr>
          <p:cNvPr id="37" name="Image 36"/>
          <p:cNvPicPr>
            <a:picLocks noChangeAspect="1"/>
          </p:cNvPicPr>
          <p:nvPr/>
        </p:nvPicPr>
        <p:blipFill>
          <a:blip r:embed="rId2"/>
          <a:stretch/>
        </p:blipFill>
        <p:spPr bwMode="auto">
          <a:xfrm>
            <a:off x="3660731" y="163269"/>
            <a:ext cx="1614488" cy="1229363"/>
          </a:xfrm>
          <a:prstGeom prst="rect">
            <a:avLst/>
          </a:prstGeom>
        </p:spPr>
      </p:pic>
      <p:pic>
        <p:nvPicPr>
          <p:cNvPr id="2" name="Image 1">
            <a:extLst>
              <a:ext uri="{FF2B5EF4-FFF2-40B4-BE49-F238E27FC236}">
                <a16:creationId xmlns:a16="http://schemas.microsoft.com/office/drawing/2014/main" id="{185F1A6C-405D-43AF-B1AA-A03923B7253E}"/>
              </a:ext>
            </a:extLst>
          </p:cNvPr>
          <p:cNvPicPr>
            <a:picLocks noChangeAspect="1"/>
          </p:cNvPicPr>
          <p:nvPr/>
        </p:nvPicPr>
        <p:blipFill>
          <a:blip r:embed="rId3"/>
          <a:stretch>
            <a:fillRect/>
          </a:stretch>
        </p:blipFill>
        <p:spPr>
          <a:xfrm>
            <a:off x="5615709" y="394182"/>
            <a:ext cx="2633700" cy="609653"/>
          </a:xfrm>
          <a:prstGeom prst="rect">
            <a:avLst/>
          </a:prstGeom>
        </p:spPr>
      </p:pic>
      <p:sp>
        <p:nvSpPr>
          <p:cNvPr id="3" name="ZoneTexte 2">
            <a:extLst>
              <a:ext uri="{FF2B5EF4-FFF2-40B4-BE49-F238E27FC236}">
                <a16:creationId xmlns:a16="http://schemas.microsoft.com/office/drawing/2014/main" id="{5872841C-CF69-4496-B089-816380F0641B}"/>
              </a:ext>
            </a:extLst>
          </p:cNvPr>
          <p:cNvSpPr txBox="1"/>
          <p:nvPr/>
        </p:nvSpPr>
        <p:spPr>
          <a:xfrm>
            <a:off x="298174" y="4492469"/>
            <a:ext cx="11904651" cy="1754326"/>
          </a:xfrm>
          <a:prstGeom prst="rect">
            <a:avLst/>
          </a:prstGeom>
          <a:noFill/>
        </p:spPr>
        <p:txBody>
          <a:bodyPr wrap="square" numCol="2" rtlCol="0">
            <a:spAutoFit/>
          </a:bodyPr>
          <a:lstStyle/>
          <a:p>
            <a:pPr marL="285750" indent="-285750">
              <a:buFontTx/>
              <a:buChar char="-"/>
            </a:pPr>
            <a:r>
              <a:rPr lang="fr-FR" dirty="0"/>
              <a:t>Antiarythmiques</a:t>
            </a:r>
          </a:p>
          <a:p>
            <a:pPr marL="285750" indent="-285750">
              <a:buFontTx/>
              <a:buChar char="-"/>
            </a:pPr>
            <a:r>
              <a:rPr lang="fr-FR" dirty="0"/>
              <a:t>Stimulants cardiaques</a:t>
            </a:r>
          </a:p>
          <a:p>
            <a:pPr marL="285750" indent="-285750">
              <a:buFontTx/>
              <a:buChar char="-"/>
            </a:pPr>
            <a:r>
              <a:rPr lang="fr-FR" dirty="0"/>
              <a:t>IEC</a:t>
            </a:r>
          </a:p>
          <a:p>
            <a:pPr marL="285750" indent="-285750">
              <a:buFontTx/>
              <a:buChar char="-"/>
            </a:pPr>
            <a:r>
              <a:rPr lang="fr-FR" dirty="0"/>
              <a:t>Antagoniste de l’angiotensine II</a:t>
            </a:r>
          </a:p>
          <a:p>
            <a:pPr marL="285750" indent="-285750">
              <a:buFontTx/>
              <a:buChar char="-"/>
            </a:pPr>
            <a:r>
              <a:rPr lang="fr-FR" dirty="0"/>
              <a:t>Vasodilatateurs en cardiologie</a:t>
            </a:r>
          </a:p>
          <a:p>
            <a:endParaRPr lang="fr-FR" dirty="0"/>
          </a:p>
          <a:p>
            <a:pPr marL="285750" indent="-285750">
              <a:buFontTx/>
              <a:buChar char="-"/>
            </a:pPr>
            <a:r>
              <a:rPr lang="fr-FR" dirty="0"/>
              <a:t>Vasodilatateurs périphériques</a:t>
            </a:r>
          </a:p>
          <a:p>
            <a:pPr marL="285750" indent="-285750">
              <a:buFontTx/>
              <a:buChar char="-"/>
            </a:pPr>
            <a:r>
              <a:rPr lang="fr-FR" dirty="0"/>
              <a:t>Médicaments agissant sur les capillaires et thérapeutique anti variqueuse</a:t>
            </a:r>
          </a:p>
          <a:p>
            <a:pPr marL="285750" indent="-285750">
              <a:buFontTx/>
              <a:buChar char="-"/>
            </a:pPr>
            <a:r>
              <a:rPr lang="fr-FR" dirty="0"/>
              <a:t>Agents pour le traitement des hémorroïdes</a:t>
            </a:r>
          </a:p>
          <a:p>
            <a:pPr marL="285750" indent="-285750">
              <a:buFontTx/>
              <a:buChar char="-"/>
            </a:pPr>
            <a:r>
              <a:rPr lang="fr-FR" dirty="0"/>
              <a:t>Agents modifiant les lipides</a:t>
            </a:r>
          </a:p>
          <a:p>
            <a:pPr marL="285750" indent="-285750">
              <a:buFontTx/>
              <a:buChar char="-"/>
            </a:pPr>
            <a:endParaRPr lang="fr-FR" dirty="0"/>
          </a:p>
        </p:txBody>
      </p:sp>
      <p:pic>
        <p:nvPicPr>
          <p:cNvPr id="8" name="Image 7">
            <a:hlinkClick r:id="rId4" action="ppaction://hlinksldjump"/>
            <a:extLst>
              <a:ext uri="{FF2B5EF4-FFF2-40B4-BE49-F238E27FC236}">
                <a16:creationId xmlns:a16="http://schemas.microsoft.com/office/drawing/2014/main" id="{8F82279A-F60E-4D99-9013-0862B4C9A4C3}"/>
              </a:ext>
            </a:extLst>
          </p:cNvPr>
          <p:cNvPicPr>
            <a:picLocks noChangeAspect="1"/>
          </p:cNvPicPr>
          <p:nvPr/>
        </p:nvPicPr>
        <p:blipFill>
          <a:blip r:embed="rId5"/>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5464637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ltLang="fr-FR" dirty="0"/>
              <a:t>TRIMETAZIDINE</a:t>
            </a:r>
          </a:p>
          <a:p>
            <a:r>
              <a:rPr lang="fr-FR" b="1" dirty="0" err="1"/>
              <a:t>Vastarel</a:t>
            </a:r>
            <a:r>
              <a:rPr lang="fr-FR" b="1" dirty="0"/>
              <a:t>® </a:t>
            </a:r>
            <a:r>
              <a:rPr lang="fr-FR" b="1" dirty="0" smtClean="0"/>
              <a:t>20 </a:t>
            </a:r>
            <a:r>
              <a:rPr lang="fr-FR" b="1" dirty="0"/>
              <a:t>mg et 35 mg et spécialités génériques</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53</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38" name="Espace réservé du contenu 2"/>
          <p:cNvSpPr txBox="1">
            <a:spLocks/>
          </p:cNvSpPr>
          <p:nvPr/>
        </p:nvSpPr>
        <p:spPr bwMode="gray">
          <a:xfrm>
            <a:off x="668183" y="2489356"/>
            <a:ext cx="11440517" cy="785583"/>
          </a:xfrm>
          <a:prstGeom prst="rect">
            <a:avLst/>
          </a:prstGeom>
        </p:spPr>
        <p:txBody>
          <a:bodyPr vert="horz" lIns="0" tIns="0" rIns="0" bIns="0" rtlCol="0" anchor="t" anchorCtr="0">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fr-FR" sz="1600" dirty="0"/>
              <a:t>Le service médical rendu par </a:t>
            </a:r>
            <a:r>
              <a:rPr lang="fr-FR" sz="1600" dirty="0" err="1"/>
              <a:t>Vastarel</a:t>
            </a:r>
            <a:r>
              <a:rPr lang="fr-FR" sz="1600" dirty="0"/>
              <a:t>® (</a:t>
            </a:r>
            <a:r>
              <a:rPr lang="fr-FR" sz="1600" dirty="0" err="1"/>
              <a:t>trimétazidine</a:t>
            </a:r>
            <a:r>
              <a:rPr lang="fr-FR" sz="1600" dirty="0"/>
              <a:t>) et ses génériques est insuffisant au regard de celui des autres thérapeutiques disponibles pour justifier de sa prise en charge par la solidarité nationale, compte tenu d’une quantité d’effet faible et des risques de survenue d’événements graves (neurologiques et hématologiques) associés à son utilisation.</a:t>
            </a:r>
          </a:p>
        </p:txBody>
      </p:sp>
      <p:sp>
        <p:nvSpPr>
          <p:cNvPr id="39" name="Rectangle 38"/>
          <p:cNvSpPr/>
          <p:nvPr/>
        </p:nvSpPr>
        <p:spPr>
          <a:xfrm>
            <a:off x="3132933" y="5034215"/>
            <a:ext cx="8028160" cy="584775"/>
          </a:xfrm>
          <a:prstGeom prst="rect">
            <a:avLst/>
          </a:prstGeom>
        </p:spPr>
        <p:txBody>
          <a:bodyPr wrap="none">
            <a:spAutoFit/>
          </a:bodyPr>
          <a:lstStyle/>
          <a:p>
            <a:r>
              <a:rPr lang="fr-FR" sz="1600" dirty="0">
                <a:hlinkClick r:id="rId4"/>
              </a:rPr>
              <a:t>CT HAS 06/06/2007</a:t>
            </a:r>
            <a:endParaRPr lang="fr-FR" sz="1600" dirty="0"/>
          </a:p>
          <a:p>
            <a:r>
              <a:rPr lang="fr-FR" sz="1600" dirty="0" err="1">
                <a:hlinkClick r:id="rId5"/>
              </a:rPr>
              <a:t>Trimétazidine</a:t>
            </a:r>
            <a:r>
              <a:rPr lang="fr-FR" sz="1600" dirty="0">
                <a:hlinkClick r:id="rId5"/>
              </a:rPr>
              <a:t> : modification des conditions de prescription et de délivrance</a:t>
            </a:r>
            <a:r>
              <a:rPr lang="fr-FR" sz="1600" dirty="0"/>
              <a:t>, CNOP, mars 2017</a:t>
            </a:r>
          </a:p>
        </p:txBody>
      </p:sp>
      <p:sp>
        <p:nvSpPr>
          <p:cNvPr id="2" name="Rectangle 1">
            <a:extLst>
              <a:ext uri="{FF2B5EF4-FFF2-40B4-BE49-F238E27FC236}">
                <a16:creationId xmlns:a16="http://schemas.microsoft.com/office/drawing/2014/main" id="{A8600A75-87FB-41C0-8289-475EC8A7421B}"/>
              </a:ext>
            </a:extLst>
          </p:cNvPr>
          <p:cNvSpPr/>
          <p:nvPr/>
        </p:nvSpPr>
        <p:spPr>
          <a:xfrm>
            <a:off x="724019" y="2104850"/>
            <a:ext cx="2457724" cy="369332"/>
          </a:xfrm>
          <a:prstGeom prst="rect">
            <a:avLst/>
          </a:prstGeom>
        </p:spPr>
        <p:txBody>
          <a:bodyPr wrap="none">
            <a:spAutoFit/>
          </a:bodyPr>
          <a:lstStyle/>
          <a:p>
            <a:r>
              <a:rPr lang="fr-FR" dirty="0">
                <a:hlinkClick r:id="rId6"/>
              </a:rPr>
              <a:t>Avis CT HAS 05/10/2011</a:t>
            </a:r>
            <a:endParaRPr lang="fr-FR" dirty="0"/>
          </a:p>
        </p:txBody>
      </p:sp>
      <p:sp>
        <p:nvSpPr>
          <p:cNvPr id="3" name="Rectangle 2">
            <a:extLst>
              <a:ext uri="{FF2B5EF4-FFF2-40B4-BE49-F238E27FC236}">
                <a16:creationId xmlns:a16="http://schemas.microsoft.com/office/drawing/2014/main" id="{E1FD7AD9-E829-4343-AABA-E3C727DD2C51}"/>
              </a:ext>
            </a:extLst>
          </p:cNvPr>
          <p:cNvSpPr/>
          <p:nvPr/>
        </p:nvSpPr>
        <p:spPr>
          <a:xfrm>
            <a:off x="434893" y="6178455"/>
            <a:ext cx="10558881" cy="584775"/>
          </a:xfrm>
          <a:prstGeom prst="rect">
            <a:avLst/>
          </a:prstGeom>
          <a:noFill/>
          <a:ln w="19050">
            <a:solidFill>
              <a:srgbClr val="FF00FF"/>
            </a:solidFill>
          </a:ln>
        </p:spPr>
        <p:txBody>
          <a:bodyPr wrap="square" rtlCol="0">
            <a:spAutoFit/>
          </a:bodyPr>
          <a:lstStyle/>
          <a:p>
            <a:pPr algn="just"/>
            <a:r>
              <a:rPr lang="fr-FR" sz="1600" i="1" dirty="0"/>
              <a:t>Traitement d’appoint des baisses d’acuité et des troubles du champ visuel présumés d’origine vasculaire. (ancienne indication)</a:t>
            </a:r>
          </a:p>
          <a:p>
            <a:pPr algn="just"/>
            <a:r>
              <a:rPr lang="fr-FR" sz="1600" i="1" dirty="0"/>
              <a:t>Traitement symptomatique d’appoint des vertiges et des acouphènes (ancienne indication)</a:t>
            </a:r>
          </a:p>
        </p:txBody>
      </p:sp>
      <p:sp>
        <p:nvSpPr>
          <p:cNvPr id="40" name="Rectangle 39">
            <a:extLst>
              <a:ext uri="{FF2B5EF4-FFF2-40B4-BE49-F238E27FC236}">
                <a16:creationId xmlns:a16="http://schemas.microsoft.com/office/drawing/2014/main" id="{CA1010FD-FB45-4EBA-BF4E-226B4E1A7307}"/>
              </a:ext>
            </a:extLst>
          </p:cNvPr>
          <p:cNvSpPr/>
          <p:nvPr/>
        </p:nvSpPr>
        <p:spPr>
          <a:xfrm>
            <a:off x="425311" y="5839901"/>
            <a:ext cx="6280887" cy="338554"/>
          </a:xfrm>
          <a:prstGeom prst="rect">
            <a:avLst/>
          </a:prstGeom>
        </p:spPr>
        <p:txBody>
          <a:bodyPr wrap="none">
            <a:spAutoFit/>
          </a:bodyPr>
          <a:lstStyle/>
          <a:p>
            <a:r>
              <a:rPr lang="fr-FR" sz="1600" i="1" dirty="0"/>
              <a:t>Remarque : les indications ORL et ophtalmologiques ont été supprimées :</a:t>
            </a:r>
          </a:p>
        </p:txBody>
      </p:sp>
      <p:sp>
        <p:nvSpPr>
          <p:cNvPr id="41" name="ZoneTexte 40">
            <a:extLst>
              <a:ext uri="{FF2B5EF4-FFF2-40B4-BE49-F238E27FC236}">
                <a16:creationId xmlns:a16="http://schemas.microsoft.com/office/drawing/2014/main" id="{75E184FA-8718-47E9-8E72-7591922C357C}"/>
              </a:ext>
            </a:extLst>
          </p:cNvPr>
          <p:cNvSpPr txBox="1"/>
          <p:nvPr/>
        </p:nvSpPr>
        <p:spPr bwMode="auto">
          <a:xfrm>
            <a:off x="702454" y="1723705"/>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2" name="Image 41">
            <a:extLst>
              <a:ext uri="{FF2B5EF4-FFF2-40B4-BE49-F238E27FC236}">
                <a16:creationId xmlns:a16="http://schemas.microsoft.com/office/drawing/2014/main" id="{71F6DCF5-AF35-4054-971C-3FD57CF6BC99}"/>
              </a:ext>
            </a:extLst>
          </p:cNvPr>
          <p:cNvPicPr>
            <a:picLocks noChangeAspect="1"/>
          </p:cNvPicPr>
          <p:nvPr/>
        </p:nvPicPr>
        <p:blipFill>
          <a:blip r:embed="rId7"/>
          <a:stretch>
            <a:fillRect/>
          </a:stretch>
        </p:blipFill>
        <p:spPr bwMode="auto">
          <a:xfrm>
            <a:off x="138933" y="1628263"/>
            <a:ext cx="572757" cy="646275"/>
          </a:xfrm>
          <a:prstGeom prst="rect">
            <a:avLst/>
          </a:prstGeom>
        </p:spPr>
      </p:pic>
      <p:sp>
        <p:nvSpPr>
          <p:cNvPr id="43" name="Rectangle 42">
            <a:extLst>
              <a:ext uri="{FF2B5EF4-FFF2-40B4-BE49-F238E27FC236}">
                <a16:creationId xmlns:a16="http://schemas.microsoft.com/office/drawing/2014/main" id="{D594FD7A-6DDB-4530-8B29-76F7F73FE03B}"/>
              </a:ext>
            </a:extLst>
          </p:cNvPr>
          <p:cNvSpPr/>
          <p:nvPr/>
        </p:nvSpPr>
        <p:spPr>
          <a:xfrm>
            <a:off x="668183" y="3638838"/>
            <a:ext cx="11453125" cy="1354217"/>
          </a:xfrm>
          <a:prstGeom prst="rect">
            <a:avLst/>
          </a:prstGeom>
        </p:spPr>
        <p:txBody>
          <a:bodyPr wrap="square">
            <a:spAutoFit/>
          </a:bodyPr>
          <a:lstStyle/>
          <a:p>
            <a:r>
              <a:rPr lang="fr-FR" sz="1600" dirty="0"/>
              <a:t>Hypotension artérielle, les vertiges, les malaises et les chutes, qui affectent principalement les sujets âgés ; Potentiel immuno-allergique, avec de nombreux effets cutanés et, possiblement, des effets hématologiques, </a:t>
            </a:r>
          </a:p>
          <a:p>
            <a:r>
              <a:rPr lang="fr-FR" sz="1600" b="1" dirty="0"/>
              <a:t>En raison des effets indésirables neurologiques observés chez les patients traités par </a:t>
            </a:r>
            <a:r>
              <a:rPr lang="fr-FR" sz="1600" b="1" dirty="0" err="1" smtClean="0"/>
              <a:t>trimétazidine</a:t>
            </a:r>
            <a:r>
              <a:rPr lang="fr-FR" sz="1600" b="1" dirty="0" smtClean="0"/>
              <a:t>, l’ANSM </a:t>
            </a:r>
            <a:r>
              <a:rPr lang="fr-FR" sz="1600" b="1" dirty="0"/>
              <a:t>a décidé de modifier ses conditions de prescription et de délivrance. </a:t>
            </a:r>
          </a:p>
          <a:p>
            <a:r>
              <a:rPr lang="fr-FR" sz="1600" dirty="0">
                <a:sym typeface="Wingdings" panose="05000000000000000000" pitchFamily="2" charset="2"/>
              </a:rPr>
              <a:t> </a:t>
            </a:r>
            <a:r>
              <a:rPr lang="fr-FR" sz="1600" dirty="0" smtClean="0"/>
              <a:t>Prescription </a:t>
            </a:r>
            <a:r>
              <a:rPr lang="fr-FR" sz="1600" dirty="0"/>
              <a:t>initiale annuelle réservée aux </a:t>
            </a:r>
            <a:r>
              <a:rPr lang="fr-FR" sz="1600" dirty="0" smtClean="0"/>
              <a:t>cardiologues. </a:t>
            </a:r>
            <a:r>
              <a:rPr lang="fr-FR" sz="1600" dirty="0"/>
              <a:t>Renouvellement non restreint.</a:t>
            </a:r>
            <a:endParaRPr lang="fr-FR" altLang="fr-FR" sz="1600" dirty="0"/>
          </a:p>
        </p:txBody>
      </p:sp>
      <p:sp>
        <p:nvSpPr>
          <p:cNvPr id="44" name="Rectangle 43">
            <a:extLst>
              <a:ext uri="{FF2B5EF4-FFF2-40B4-BE49-F238E27FC236}">
                <a16:creationId xmlns:a16="http://schemas.microsoft.com/office/drawing/2014/main" id="{7A21A339-BD60-4764-81DC-1F268EE71ACE}"/>
              </a:ext>
            </a:extLst>
          </p:cNvPr>
          <p:cNvSpPr/>
          <p:nvPr/>
        </p:nvSpPr>
        <p:spPr>
          <a:xfrm>
            <a:off x="425311" y="1191501"/>
            <a:ext cx="6257660" cy="338554"/>
          </a:xfrm>
          <a:prstGeom prst="rect">
            <a:avLst/>
          </a:prstGeom>
          <a:noFill/>
          <a:ln w="19050">
            <a:solidFill>
              <a:srgbClr val="FF00FF"/>
            </a:solidFill>
          </a:ln>
        </p:spPr>
        <p:txBody>
          <a:bodyPr wrap="square" rtlCol="0">
            <a:spAutoFit/>
          </a:bodyPr>
          <a:lstStyle/>
          <a:p>
            <a:pPr algn="just"/>
            <a:r>
              <a:rPr lang="fr-FR" altLang="fr-FR" sz="1600" dirty="0"/>
              <a:t>Traitement prophylactique de la crise d’angine de poitrine (angor stable)</a:t>
            </a:r>
          </a:p>
        </p:txBody>
      </p:sp>
      <p:sp>
        <p:nvSpPr>
          <p:cNvPr id="45" name="ZoneTexte 44">
            <a:extLst>
              <a:ext uri="{FF2B5EF4-FFF2-40B4-BE49-F238E27FC236}">
                <a16:creationId xmlns:a16="http://schemas.microsoft.com/office/drawing/2014/main" id="{3ECC5E83-189A-4EC2-A0B7-8D0734740910}"/>
              </a:ext>
            </a:extLst>
          </p:cNvPr>
          <p:cNvSpPr txBox="1"/>
          <p:nvPr/>
        </p:nvSpPr>
        <p:spPr bwMode="auto">
          <a:xfrm>
            <a:off x="702454" y="3373147"/>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a:t>
            </a:r>
            <a:endParaRPr lang="fr-FR" dirty="0">
              <a:solidFill>
                <a:srgbClr val="000099"/>
              </a:solidFill>
            </a:endParaRPr>
          </a:p>
        </p:txBody>
      </p:sp>
      <p:pic>
        <p:nvPicPr>
          <p:cNvPr id="46" name="Graphique 45" descr="Avertissement">
            <a:extLst>
              <a:ext uri="{FF2B5EF4-FFF2-40B4-BE49-F238E27FC236}">
                <a16:creationId xmlns:a16="http://schemas.microsoft.com/office/drawing/2014/main" id="{84538603-89A9-4E6B-9647-F78195A83D5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bwMode="auto">
          <a:xfrm>
            <a:off x="170555" y="3195429"/>
            <a:ext cx="510904" cy="510904"/>
          </a:xfrm>
          <a:prstGeom prst="rect">
            <a:avLst/>
          </a:prstGeom>
        </p:spPr>
      </p:pic>
      <p:sp>
        <p:nvSpPr>
          <p:cNvPr id="47" name="ZoneTexte 46">
            <a:extLst>
              <a:ext uri="{FF2B5EF4-FFF2-40B4-BE49-F238E27FC236}">
                <a16:creationId xmlns:a16="http://schemas.microsoft.com/office/drawing/2014/main" id="{6F9AB4C3-5603-46C3-A002-BB3CD1EBF4B1}"/>
              </a:ext>
            </a:extLst>
          </p:cNvPr>
          <p:cNvSpPr txBox="1"/>
          <p:nvPr/>
        </p:nvSpPr>
        <p:spPr bwMode="auto">
          <a:xfrm>
            <a:off x="835574" y="5040118"/>
            <a:ext cx="1842312" cy="369332"/>
          </a:xfrm>
          <a:prstGeom prst="rect">
            <a:avLst/>
          </a:prstGeom>
          <a:noFill/>
        </p:spPr>
        <p:txBody>
          <a:bodyPr wrap="square" rtlCol="0">
            <a:spAutoFit/>
          </a:bodyPr>
          <a:lstStyle/>
          <a:p>
            <a:r>
              <a:rPr lang="fr-FR" b="1" dirty="0">
                <a:solidFill>
                  <a:srgbClr val="000099"/>
                </a:solidFill>
              </a:rPr>
              <a:t>Source utile : </a:t>
            </a:r>
          </a:p>
        </p:txBody>
      </p:sp>
      <p:pic>
        <p:nvPicPr>
          <p:cNvPr id="48" name="Image 47">
            <a:extLst>
              <a:ext uri="{FF2B5EF4-FFF2-40B4-BE49-F238E27FC236}">
                <a16:creationId xmlns:a16="http://schemas.microsoft.com/office/drawing/2014/main" id="{93D24B51-D386-46FD-9A80-5FE2912102A3}"/>
              </a:ext>
            </a:extLst>
          </p:cNvPr>
          <p:cNvPicPr>
            <a:picLocks noChangeAspect="1"/>
          </p:cNvPicPr>
          <p:nvPr/>
        </p:nvPicPr>
        <p:blipFill>
          <a:blip r:embed="rId10"/>
          <a:stretch>
            <a:fillRect/>
          </a:stretch>
        </p:blipFill>
        <p:spPr bwMode="auto">
          <a:xfrm>
            <a:off x="138933" y="5040118"/>
            <a:ext cx="696641" cy="406838"/>
          </a:xfrm>
          <a:prstGeom prst="rect">
            <a:avLst/>
          </a:prstGeom>
        </p:spPr>
      </p:pic>
      <p:pic>
        <p:nvPicPr>
          <p:cNvPr id="49" name="Image 48">
            <a:hlinkClick r:id="rId11" action="ppaction://hlinksldjump"/>
            <a:extLst>
              <a:ext uri="{FF2B5EF4-FFF2-40B4-BE49-F238E27FC236}">
                <a16:creationId xmlns:a16="http://schemas.microsoft.com/office/drawing/2014/main" id="{0632E957-5E07-4A39-95E0-9E8EF92FFC7A}"/>
              </a:ext>
            </a:extLst>
          </p:cNvPr>
          <p:cNvPicPr>
            <a:picLocks noChangeAspect="1"/>
          </p:cNvPicPr>
          <p:nvPr/>
        </p:nvPicPr>
        <p:blipFill>
          <a:blip r:embed="rId12"/>
          <a:stretch>
            <a:fillRect/>
          </a:stretch>
        </p:blipFill>
        <p:spPr bwMode="auto">
          <a:xfrm>
            <a:off x="11480049" y="6083686"/>
            <a:ext cx="628651" cy="774314"/>
          </a:xfrm>
          <a:prstGeom prst="rect">
            <a:avLst/>
          </a:prstGeom>
        </p:spPr>
      </p:pic>
      <p:sp>
        <p:nvSpPr>
          <p:cNvPr id="36" name="Rectangle 35">
            <a:extLst>
              <a:ext uri="{FF2B5EF4-FFF2-40B4-BE49-F238E27FC236}">
                <a16:creationId xmlns:a16="http://schemas.microsoft.com/office/drawing/2014/main" id="{BDE13467-291F-440F-902F-8E659ABA9B15}"/>
              </a:ext>
            </a:extLst>
          </p:cNvPr>
          <p:cNvSpPr/>
          <p:nvPr/>
        </p:nvSpPr>
        <p:spPr>
          <a:xfrm>
            <a:off x="3474762" y="817627"/>
            <a:ext cx="5004896"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C01EB15, </a:t>
            </a:r>
            <a:r>
              <a:rPr lang="fr-FR" sz="1600" dirty="0"/>
              <a:t>Autres médicaments en cardiologie</a:t>
            </a:r>
          </a:p>
        </p:txBody>
      </p:sp>
    </p:spTree>
    <p:extLst>
      <p:ext uri="{BB962C8B-B14F-4D97-AF65-F5344CB8AC3E}">
        <p14:creationId xmlns:p14="http://schemas.microsoft.com/office/powerpoint/2010/main" val="37756964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altLang="fr-FR" dirty="0"/>
              <a:t>TRIMETAZIDINE</a:t>
            </a:r>
          </a:p>
          <a:p>
            <a:r>
              <a:rPr lang="fr-FR" b="1" dirty="0" err="1"/>
              <a:t>Vastarel</a:t>
            </a:r>
            <a:r>
              <a:rPr lang="fr-FR" b="1" dirty="0" smtClean="0"/>
              <a:t>® </a:t>
            </a:r>
            <a:r>
              <a:rPr lang="fr-FR" b="1" dirty="0"/>
              <a:t>20 mg et 35 mg et spécialités génériques</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54</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a:spLocks/>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dirty="0">
                <a:solidFill>
                  <a:srgbClr val="034DA2"/>
                </a:solidFill>
              </a:rPr>
              <a:t> </a:t>
            </a:r>
            <a:endParaRPr dirty="0"/>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9" name="Espace réservé du contenu 2"/>
          <p:cNvSpPr txBox="1">
            <a:spLocks/>
          </p:cNvSpPr>
          <p:nvPr/>
        </p:nvSpPr>
        <p:spPr bwMode="gray">
          <a:xfrm>
            <a:off x="756047" y="1724298"/>
            <a:ext cx="10772878" cy="4199511"/>
          </a:xfrm>
          <a:prstGeom prst="rect">
            <a:avLst/>
          </a:prstGeom>
        </p:spPr>
        <p:txBody>
          <a:bodyPr vert="horz" lIns="0" tIns="0" rIns="0" bIns="0" rtlCol="0" anchor="t" anchorCtr="0">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285750" indent="-285750">
              <a:spcAft>
                <a:spcPts val="0"/>
              </a:spcAft>
              <a:buFont typeface="Arial" panose="020B0604020202020204" pitchFamily="34" charset="0"/>
              <a:buChar char="•"/>
            </a:pPr>
            <a:r>
              <a:rPr lang="fr-FR" altLang="fr-FR" sz="1600" b="1" i="1" u="sng" dirty="0"/>
              <a:t>Prévention angine de poitrine</a:t>
            </a:r>
            <a:r>
              <a:rPr lang="fr-FR" altLang="fr-FR" sz="1600" b="1" i="1" dirty="0"/>
              <a:t> :</a:t>
            </a:r>
          </a:p>
          <a:p>
            <a:pPr marL="0">
              <a:spcAft>
                <a:spcPts val="0"/>
              </a:spcAft>
            </a:pPr>
            <a:r>
              <a:rPr lang="fr-FR" altLang="fr-FR" sz="1600" dirty="0"/>
              <a:t>- Prévention via règles </a:t>
            </a:r>
            <a:r>
              <a:rPr lang="fr-FR" altLang="fr-FR" sz="1600" dirty="0" smtClean="0"/>
              <a:t>hygiéno-diététiques</a:t>
            </a:r>
            <a:r>
              <a:rPr lang="fr-FR" altLang="fr-FR" sz="1600" dirty="0"/>
              <a:t>;</a:t>
            </a:r>
          </a:p>
          <a:p>
            <a:pPr marL="0">
              <a:spcAft>
                <a:spcPts val="0"/>
              </a:spcAft>
            </a:pPr>
            <a:r>
              <a:rPr lang="fr-FR" altLang="fr-FR" sz="1600" dirty="0"/>
              <a:t>- Traitement anti hypertenseur, surveillance taux cholestérol, surveillance diabète et surpoids. </a:t>
            </a:r>
          </a:p>
          <a:p>
            <a:pPr marL="0">
              <a:spcAft>
                <a:spcPts val="0"/>
              </a:spcAft>
            </a:pPr>
            <a:endParaRPr lang="fr-FR" altLang="fr-FR" sz="1600" u="sng" dirty="0"/>
          </a:p>
          <a:p>
            <a:pPr marL="285750" indent="-285750">
              <a:spcAft>
                <a:spcPts val="0"/>
              </a:spcAft>
              <a:buFont typeface="Arial" panose="020B0604020202020204" pitchFamily="34" charset="0"/>
              <a:buChar char="•"/>
            </a:pPr>
            <a:r>
              <a:rPr lang="fr-FR" altLang="fr-FR" sz="1600" b="1" i="1" u="sng" dirty="0"/>
              <a:t>Traitement de la crise</a:t>
            </a:r>
            <a:r>
              <a:rPr lang="fr-FR" altLang="fr-FR" sz="1600" b="1" i="1" dirty="0"/>
              <a:t> : </a:t>
            </a:r>
          </a:p>
          <a:p>
            <a:pPr marL="0">
              <a:spcAft>
                <a:spcPts val="0"/>
              </a:spcAft>
            </a:pPr>
            <a:r>
              <a:rPr lang="fr-FR" altLang="fr-FR" sz="1600" dirty="0"/>
              <a:t>- Trinitrine (sublingual, spray).</a:t>
            </a:r>
          </a:p>
          <a:p>
            <a:pPr marL="0">
              <a:spcAft>
                <a:spcPts val="0"/>
              </a:spcAft>
            </a:pPr>
            <a:endParaRPr lang="fr-FR" altLang="fr-FR" sz="1600" u="sng" dirty="0"/>
          </a:p>
          <a:p>
            <a:pPr marL="285750" indent="-285750">
              <a:spcAft>
                <a:spcPts val="0"/>
              </a:spcAft>
              <a:buFont typeface="Arial" panose="020B0604020202020204" pitchFamily="34" charset="0"/>
              <a:buChar char="•"/>
            </a:pPr>
            <a:r>
              <a:rPr lang="fr-FR" altLang="fr-FR" sz="1600" b="1" i="1" u="sng" dirty="0"/>
              <a:t>Traitement au long cours</a:t>
            </a:r>
            <a:r>
              <a:rPr lang="fr-FR" altLang="fr-FR" sz="1600" b="1" i="1" dirty="0"/>
              <a:t> :</a:t>
            </a:r>
          </a:p>
          <a:p>
            <a:pPr marL="0">
              <a:spcAft>
                <a:spcPts val="0"/>
              </a:spcAft>
            </a:pPr>
            <a:r>
              <a:rPr lang="fr-FR" altLang="fr-FR" sz="1600" dirty="0"/>
              <a:t>- Dérivés nitrés sous forme de patchs ou comprimés à libération prolongée; </a:t>
            </a:r>
          </a:p>
          <a:p>
            <a:pPr marL="0">
              <a:spcAft>
                <a:spcPts val="0"/>
              </a:spcAft>
            </a:pPr>
            <a:r>
              <a:rPr lang="fr-FR" altLang="fr-FR" sz="1600" dirty="0"/>
              <a:t>- Inhibiteurs calciques;</a:t>
            </a:r>
          </a:p>
          <a:p>
            <a:pPr marL="0">
              <a:spcAft>
                <a:spcPts val="0"/>
              </a:spcAft>
            </a:pPr>
            <a:r>
              <a:rPr lang="fr-FR" altLang="fr-FR" sz="1600" dirty="0"/>
              <a:t>- Beta bloquants.</a:t>
            </a:r>
          </a:p>
          <a:p>
            <a:pPr marL="0">
              <a:spcAft>
                <a:spcPts val="0"/>
              </a:spcAft>
            </a:pPr>
            <a:endParaRPr lang="fr-FR" altLang="fr-FR" sz="1600" dirty="0"/>
          </a:p>
          <a:p>
            <a:pPr marL="285750" indent="-285750">
              <a:spcAft>
                <a:spcPts val="0"/>
              </a:spcAft>
              <a:buFont typeface="Arial" panose="020B0604020202020204" pitchFamily="34" charset="0"/>
              <a:buChar char="•"/>
            </a:pPr>
            <a:r>
              <a:rPr lang="fr-FR" altLang="fr-FR" sz="1600" b="1" i="1" u="sng" dirty="0"/>
              <a:t>Pour limiter le risque d’accident </a:t>
            </a:r>
            <a:r>
              <a:rPr lang="fr-FR" altLang="fr-FR" sz="1600" b="1" i="1" u="sng" dirty="0" err="1"/>
              <a:t>ischméique</a:t>
            </a:r>
            <a:r>
              <a:rPr lang="fr-FR" altLang="fr-FR" sz="1600" b="1" i="1" u="sng" dirty="0"/>
              <a:t> aigu </a:t>
            </a:r>
            <a:r>
              <a:rPr lang="fr-FR" altLang="fr-FR" sz="1600" b="1" i="1" dirty="0"/>
              <a:t>: </a:t>
            </a:r>
          </a:p>
          <a:p>
            <a:pPr marL="0">
              <a:spcAft>
                <a:spcPts val="0"/>
              </a:spcAft>
            </a:pPr>
            <a:r>
              <a:rPr lang="fr-FR" altLang="fr-FR" sz="1600" dirty="0"/>
              <a:t>- </a:t>
            </a:r>
            <a:r>
              <a:rPr lang="fr-FR" altLang="fr-FR" sz="1600" dirty="0" err="1"/>
              <a:t>Anti-thrombotique</a:t>
            </a:r>
            <a:r>
              <a:rPr lang="fr-FR" altLang="fr-FR" sz="1600" dirty="0"/>
              <a:t> (aspirine / clopidogrel / </a:t>
            </a:r>
            <a:r>
              <a:rPr lang="fr-FR" altLang="fr-FR" sz="1600" dirty="0" err="1"/>
              <a:t>prasugrel</a:t>
            </a:r>
            <a:r>
              <a:rPr lang="fr-FR" altLang="fr-FR" sz="1600" dirty="0"/>
              <a:t> / </a:t>
            </a:r>
            <a:r>
              <a:rPr lang="fr-FR" altLang="fr-FR" sz="1600" dirty="0" err="1"/>
              <a:t>ticagrelor</a:t>
            </a:r>
            <a:r>
              <a:rPr lang="fr-FR" altLang="fr-FR" sz="1600" dirty="0"/>
              <a:t>) ou anticoagulant;</a:t>
            </a:r>
          </a:p>
          <a:p>
            <a:pPr marL="0">
              <a:spcAft>
                <a:spcPts val="0"/>
              </a:spcAft>
            </a:pPr>
            <a:r>
              <a:rPr lang="fr-FR" altLang="fr-FR" sz="1600" dirty="0"/>
              <a:t>- Statines.</a:t>
            </a:r>
          </a:p>
        </p:txBody>
      </p:sp>
      <p:sp>
        <p:nvSpPr>
          <p:cNvPr id="40" name="Rectangle 39"/>
          <p:cNvSpPr/>
          <p:nvPr/>
        </p:nvSpPr>
        <p:spPr>
          <a:xfrm>
            <a:off x="2317219" y="6065961"/>
            <a:ext cx="4923143" cy="584775"/>
          </a:xfrm>
          <a:prstGeom prst="rect">
            <a:avLst/>
          </a:prstGeom>
        </p:spPr>
        <p:txBody>
          <a:bodyPr wrap="none">
            <a:spAutoFit/>
          </a:bodyPr>
          <a:lstStyle/>
          <a:p>
            <a:r>
              <a:rPr lang="fr-FR" sz="1600" dirty="0">
                <a:hlinkClick r:id="rId3"/>
              </a:rPr>
              <a:t>Avis CT HAS 05/10/2011</a:t>
            </a:r>
            <a:endParaRPr lang="fr-FR" sz="1600" dirty="0"/>
          </a:p>
          <a:p>
            <a:r>
              <a:rPr lang="fr-FR" sz="1600" dirty="0">
                <a:hlinkClick r:id="rId4"/>
              </a:rPr>
              <a:t>Traitement de l'angine de poitrine,</a:t>
            </a:r>
            <a:r>
              <a:rPr lang="fr-FR" sz="1600" dirty="0"/>
              <a:t> AMELI, octobre 2022 </a:t>
            </a:r>
          </a:p>
        </p:txBody>
      </p:sp>
      <p:pic>
        <p:nvPicPr>
          <p:cNvPr id="38" name="Image 37">
            <a:extLst>
              <a:ext uri="{FF2B5EF4-FFF2-40B4-BE49-F238E27FC236}">
                <a16:creationId xmlns:a16="http://schemas.microsoft.com/office/drawing/2014/main" id="{604A01C8-02E0-4847-AB97-EACC9E6AC304}"/>
              </a:ext>
            </a:extLst>
          </p:cNvPr>
          <p:cNvPicPr>
            <a:picLocks noChangeAspect="1"/>
          </p:cNvPicPr>
          <p:nvPr/>
        </p:nvPicPr>
        <p:blipFill>
          <a:blip r:embed="rId5"/>
          <a:stretch>
            <a:fillRect/>
          </a:stretch>
        </p:blipFill>
        <p:spPr bwMode="auto">
          <a:xfrm>
            <a:off x="156511" y="939155"/>
            <a:ext cx="432047" cy="684362"/>
          </a:xfrm>
          <a:prstGeom prst="rect">
            <a:avLst/>
          </a:prstGeom>
        </p:spPr>
      </p:pic>
      <p:sp>
        <p:nvSpPr>
          <p:cNvPr id="41" name="ZoneTexte 40">
            <a:extLst>
              <a:ext uri="{FF2B5EF4-FFF2-40B4-BE49-F238E27FC236}">
                <a16:creationId xmlns:a16="http://schemas.microsoft.com/office/drawing/2014/main" id="{EB3F36D0-CE5E-4705-B9D0-D2A1B5550934}"/>
              </a:ext>
            </a:extLst>
          </p:cNvPr>
          <p:cNvSpPr txBox="1"/>
          <p:nvPr/>
        </p:nvSpPr>
        <p:spPr bwMode="auto">
          <a:xfrm>
            <a:off x="642555" y="1186370"/>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sp>
        <p:nvSpPr>
          <p:cNvPr id="42" name="ZoneTexte 41">
            <a:extLst>
              <a:ext uri="{FF2B5EF4-FFF2-40B4-BE49-F238E27FC236}">
                <a16:creationId xmlns:a16="http://schemas.microsoft.com/office/drawing/2014/main" id="{04A30C4F-C771-4A69-A8AA-F97BF4FC759C}"/>
              </a:ext>
            </a:extLst>
          </p:cNvPr>
          <p:cNvSpPr txBox="1"/>
          <p:nvPr/>
        </p:nvSpPr>
        <p:spPr bwMode="auto">
          <a:xfrm>
            <a:off x="785955" y="6040083"/>
            <a:ext cx="1629441" cy="369332"/>
          </a:xfrm>
          <a:prstGeom prst="rect">
            <a:avLst/>
          </a:prstGeom>
          <a:noFill/>
        </p:spPr>
        <p:txBody>
          <a:bodyPr wrap="square" rtlCol="0">
            <a:spAutoFit/>
          </a:bodyPr>
          <a:lstStyle/>
          <a:p>
            <a:r>
              <a:rPr lang="fr-FR" b="1" dirty="0">
                <a:solidFill>
                  <a:srgbClr val="000099"/>
                </a:solidFill>
              </a:rPr>
              <a:t>Sources utiles : </a:t>
            </a:r>
          </a:p>
        </p:txBody>
      </p:sp>
      <p:pic>
        <p:nvPicPr>
          <p:cNvPr id="43" name="Image 42">
            <a:extLst>
              <a:ext uri="{FF2B5EF4-FFF2-40B4-BE49-F238E27FC236}">
                <a16:creationId xmlns:a16="http://schemas.microsoft.com/office/drawing/2014/main" id="{5210A5BF-F231-42F6-B9E7-2919FCC80D9F}"/>
              </a:ext>
            </a:extLst>
          </p:cNvPr>
          <p:cNvPicPr>
            <a:picLocks noChangeAspect="1"/>
          </p:cNvPicPr>
          <p:nvPr/>
        </p:nvPicPr>
        <p:blipFill>
          <a:blip r:embed="rId6"/>
          <a:stretch>
            <a:fillRect/>
          </a:stretch>
        </p:blipFill>
        <p:spPr bwMode="auto">
          <a:xfrm>
            <a:off x="89314" y="6040083"/>
            <a:ext cx="696641" cy="406838"/>
          </a:xfrm>
          <a:prstGeom prst="rect">
            <a:avLst/>
          </a:prstGeom>
        </p:spPr>
      </p:pic>
      <p:pic>
        <p:nvPicPr>
          <p:cNvPr id="44" name="Image 43">
            <a:hlinkClick r:id="rId7" action="ppaction://hlinksldjump"/>
            <a:extLst>
              <a:ext uri="{FF2B5EF4-FFF2-40B4-BE49-F238E27FC236}">
                <a16:creationId xmlns:a16="http://schemas.microsoft.com/office/drawing/2014/main" id="{4EDACDAE-FD48-4104-95AD-AF52D888A2D2}"/>
              </a:ext>
            </a:extLst>
          </p:cNvPr>
          <p:cNvPicPr>
            <a:picLocks noChangeAspect="1"/>
          </p:cNvPicPr>
          <p:nvPr/>
        </p:nvPicPr>
        <p:blipFill>
          <a:blip r:embed="rId8"/>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874969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DRONEDARONE</a:t>
            </a:r>
          </a:p>
          <a:p>
            <a:r>
              <a:rPr lang="fr-FR" b="1" dirty="0" err="1" smtClean="0"/>
              <a:t>Multaq</a:t>
            </a:r>
            <a:r>
              <a:rPr lang="fr-FR" b="1" dirty="0" smtClean="0"/>
              <a:t>® </a:t>
            </a:r>
            <a:r>
              <a:rPr lang="fr-FR" b="1" dirty="0"/>
              <a:t>400 mg</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55</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421766" y="1221021"/>
            <a:ext cx="9663492" cy="1569660"/>
          </a:xfrm>
          <a:prstGeom prst="rect">
            <a:avLst/>
          </a:prstGeom>
          <a:noFill/>
        </p:spPr>
        <p:txBody>
          <a:bodyPr wrap="square" rtlCol="0">
            <a:spAutoFit/>
          </a:bodyPr>
          <a:lstStyle/>
          <a:p>
            <a:pPr algn="just"/>
            <a:endParaRPr lang="fr-FR" sz="1600" dirty="0"/>
          </a:p>
          <a:p>
            <a:pPr algn="just"/>
            <a:endParaRPr lang="fr-FR" sz="1600" b="1" dirty="0"/>
          </a:p>
          <a:p>
            <a:pPr algn="just"/>
            <a:endParaRPr lang="fr-FR" sz="1600" i="1" dirty="0"/>
          </a:p>
          <a:p>
            <a:pPr algn="just"/>
            <a:r>
              <a:rPr lang="fr-FR" sz="1600" i="1" dirty="0"/>
              <a:t>En raison de son profil de tolérance, ce médicament ne doit être prescrit qu'après avoir envisagé les alternatives thérapeutiques. Ce médicament ne doit pas être administré aux patients ayant une dysfonction systolique du ventricule gauche, ou aux patients avec un antécédent ou présentant un épisode d'insuffisance cardiaque (RCP).</a:t>
            </a:r>
            <a:endParaRPr lang="fr-FR" sz="1600" dirty="0"/>
          </a:p>
        </p:txBody>
      </p:sp>
      <p:sp>
        <p:nvSpPr>
          <p:cNvPr id="3" name="Rectangle 2"/>
          <p:cNvSpPr/>
          <p:nvPr/>
        </p:nvSpPr>
        <p:spPr>
          <a:xfrm>
            <a:off x="805395" y="3555294"/>
            <a:ext cx="2202847" cy="338554"/>
          </a:xfrm>
          <a:prstGeom prst="rect">
            <a:avLst/>
          </a:prstGeom>
        </p:spPr>
        <p:txBody>
          <a:bodyPr wrap="none">
            <a:spAutoFit/>
          </a:bodyPr>
          <a:lstStyle/>
          <a:p>
            <a:r>
              <a:rPr lang="fr-FR" sz="1600" dirty="0">
                <a:hlinkClick r:id="rId3"/>
              </a:rPr>
              <a:t>Avis CT HAS 22/06/2011</a:t>
            </a:r>
            <a:endParaRPr lang="fr-FR" sz="1600" dirty="0"/>
          </a:p>
        </p:txBody>
      </p:sp>
      <p:sp>
        <p:nvSpPr>
          <p:cNvPr id="38" name="Rectangle 37">
            <a:extLst>
              <a:ext uri="{FF2B5EF4-FFF2-40B4-BE49-F238E27FC236}">
                <a16:creationId xmlns:a16="http://schemas.microsoft.com/office/drawing/2014/main" id="{2EC3FA38-FE24-4380-909A-64269285AC13}"/>
              </a:ext>
            </a:extLst>
          </p:cNvPr>
          <p:cNvSpPr/>
          <p:nvPr/>
        </p:nvSpPr>
        <p:spPr>
          <a:xfrm>
            <a:off x="421765" y="1332887"/>
            <a:ext cx="9624107" cy="584775"/>
          </a:xfrm>
          <a:prstGeom prst="rect">
            <a:avLst/>
          </a:prstGeom>
          <a:noFill/>
          <a:ln w="19050">
            <a:solidFill>
              <a:srgbClr val="FF00FF"/>
            </a:solidFill>
          </a:ln>
        </p:spPr>
        <p:txBody>
          <a:bodyPr wrap="square" rtlCol="0">
            <a:spAutoFit/>
          </a:bodyPr>
          <a:lstStyle/>
          <a:p>
            <a:pPr algn="just"/>
            <a:r>
              <a:rPr lang="fr-FR" sz="1600" dirty="0"/>
              <a:t>Chez les patients adultes cliniquement stables présentant un antécédent de fibrillation auriculaire (FA) ou actuellement en FA non permanente, afin de prévenir les récidives de FA ou de ralentir la fréquence cardiaque</a:t>
            </a:r>
          </a:p>
        </p:txBody>
      </p:sp>
      <p:sp>
        <p:nvSpPr>
          <p:cNvPr id="39" name="ZoneTexte 38">
            <a:extLst>
              <a:ext uri="{FF2B5EF4-FFF2-40B4-BE49-F238E27FC236}">
                <a16:creationId xmlns:a16="http://schemas.microsoft.com/office/drawing/2014/main" id="{ABE223EF-878A-4E1B-B11B-F3FC62F869A2}"/>
              </a:ext>
            </a:extLst>
          </p:cNvPr>
          <p:cNvSpPr txBox="1"/>
          <p:nvPr/>
        </p:nvSpPr>
        <p:spPr bwMode="auto">
          <a:xfrm>
            <a:off x="805395" y="3191988"/>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E43337B6-3248-4559-9342-160AE5658C09}"/>
              </a:ext>
            </a:extLst>
          </p:cNvPr>
          <p:cNvPicPr>
            <a:picLocks noChangeAspect="1"/>
          </p:cNvPicPr>
          <p:nvPr/>
        </p:nvPicPr>
        <p:blipFill>
          <a:blip r:embed="rId4"/>
          <a:stretch>
            <a:fillRect/>
          </a:stretch>
        </p:blipFill>
        <p:spPr bwMode="auto">
          <a:xfrm>
            <a:off x="232638" y="3059329"/>
            <a:ext cx="572757" cy="646275"/>
          </a:xfrm>
          <a:prstGeom prst="rect">
            <a:avLst/>
          </a:prstGeom>
        </p:spPr>
      </p:pic>
      <p:sp>
        <p:nvSpPr>
          <p:cNvPr id="41" name="Rectangle 40">
            <a:extLst>
              <a:ext uri="{FF2B5EF4-FFF2-40B4-BE49-F238E27FC236}">
                <a16:creationId xmlns:a16="http://schemas.microsoft.com/office/drawing/2014/main" id="{C7B0BB2D-6DA2-4B65-90C9-0F9C34D3AA90}"/>
              </a:ext>
            </a:extLst>
          </p:cNvPr>
          <p:cNvSpPr/>
          <p:nvPr/>
        </p:nvSpPr>
        <p:spPr>
          <a:xfrm>
            <a:off x="805395" y="3907435"/>
            <a:ext cx="11159402" cy="1077218"/>
          </a:xfrm>
          <a:prstGeom prst="rect">
            <a:avLst/>
          </a:prstGeom>
        </p:spPr>
        <p:txBody>
          <a:bodyPr wrap="square">
            <a:spAutoFit/>
          </a:bodyPr>
          <a:lstStyle/>
          <a:p>
            <a:pPr algn="just"/>
            <a:r>
              <a:rPr lang="fr-FR" sz="1600" dirty="0"/>
              <a:t>Compte-tenu de la moindre efficacité de la </a:t>
            </a:r>
            <a:r>
              <a:rPr lang="fr-FR" sz="1600" dirty="0" err="1"/>
              <a:t>dronédarone</a:t>
            </a:r>
            <a:r>
              <a:rPr lang="fr-FR" sz="1600" dirty="0"/>
              <a:t> par rapport à l’amiodarone en termes de récidive de FA, des effets indésirables graves préoccupants rapportés depuis la mise sur le marché de la </a:t>
            </a:r>
            <a:r>
              <a:rPr lang="fr-FR" sz="1600" dirty="0" err="1"/>
              <a:t>dronédarone</a:t>
            </a:r>
            <a:r>
              <a:rPr lang="fr-FR" sz="1600" dirty="0"/>
              <a:t> et des interactions médicamenteuses avec les autres médicaments utilisés dans le cadre de la prévention CV (notamment les AVK), la commission de la Transparence considère que le service médical rendu est insuffisant pour justifier le maintien de sa prise en charge par la solidarité nationale.</a:t>
            </a:r>
          </a:p>
        </p:txBody>
      </p:sp>
      <p:sp>
        <p:nvSpPr>
          <p:cNvPr id="42" name="Rectangle 41">
            <a:extLst>
              <a:ext uri="{FF2B5EF4-FFF2-40B4-BE49-F238E27FC236}">
                <a16:creationId xmlns:a16="http://schemas.microsoft.com/office/drawing/2014/main" id="{DC319B0F-F5C5-40A4-AECA-2600A0B18F02}"/>
              </a:ext>
            </a:extLst>
          </p:cNvPr>
          <p:cNvSpPr/>
          <p:nvPr/>
        </p:nvSpPr>
        <p:spPr>
          <a:xfrm>
            <a:off x="805395" y="5686678"/>
            <a:ext cx="11064949" cy="861774"/>
          </a:xfrm>
          <a:prstGeom prst="rect">
            <a:avLst/>
          </a:prstGeom>
        </p:spPr>
        <p:txBody>
          <a:bodyPr wrap="square">
            <a:spAutoFit/>
          </a:bodyPr>
          <a:lstStyle/>
          <a:p>
            <a:pPr algn="just"/>
            <a:r>
              <a:rPr lang="fr-FR" sz="1600" dirty="0"/>
              <a:t>Hépatotoxicité (ayant conduit à une réévaluation du rapport bénéfice risque par l’EMA), insuffisance cardiaque congestive, </a:t>
            </a:r>
            <a:r>
              <a:rPr lang="fr-FR" sz="1600" dirty="0" err="1"/>
              <a:t>dronédarone</a:t>
            </a:r>
            <a:r>
              <a:rPr lang="fr-FR" sz="1600" dirty="0"/>
              <a:t> est contre-indiqué en cas d’insuffisance cardiaque de classe III instable et IV NYHA contrairement à l’amiodarone</a:t>
            </a:r>
          </a:p>
          <a:p>
            <a:pPr algn="just"/>
            <a:r>
              <a:rPr lang="fr-FR" sz="1600" dirty="0"/>
              <a:t>Atteintes pulmonaires notamment pneumopathies interstitielles</a:t>
            </a:r>
          </a:p>
        </p:txBody>
      </p:sp>
      <p:sp>
        <p:nvSpPr>
          <p:cNvPr id="43" name="ZoneTexte 42">
            <a:extLst>
              <a:ext uri="{FF2B5EF4-FFF2-40B4-BE49-F238E27FC236}">
                <a16:creationId xmlns:a16="http://schemas.microsoft.com/office/drawing/2014/main" id="{5AC1DAAF-6EB4-4733-86AD-3259E75D7206}"/>
              </a:ext>
            </a:extLst>
          </p:cNvPr>
          <p:cNvSpPr txBox="1"/>
          <p:nvPr/>
        </p:nvSpPr>
        <p:spPr bwMode="auto">
          <a:xfrm>
            <a:off x="805395" y="5338634"/>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a:t>
            </a:r>
            <a:endParaRPr lang="fr-FR" dirty="0">
              <a:solidFill>
                <a:srgbClr val="000099"/>
              </a:solidFill>
            </a:endParaRPr>
          </a:p>
        </p:txBody>
      </p:sp>
      <p:pic>
        <p:nvPicPr>
          <p:cNvPr id="44" name="Graphique 43" descr="Avertissement">
            <a:extLst>
              <a:ext uri="{FF2B5EF4-FFF2-40B4-BE49-F238E27FC236}">
                <a16:creationId xmlns:a16="http://schemas.microsoft.com/office/drawing/2014/main" id="{08DF16AD-BEF9-4E16-8B59-700919923D2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bwMode="auto">
          <a:xfrm>
            <a:off x="273496" y="5160916"/>
            <a:ext cx="510904" cy="510904"/>
          </a:xfrm>
          <a:prstGeom prst="rect">
            <a:avLst/>
          </a:prstGeom>
        </p:spPr>
      </p:pic>
      <p:pic>
        <p:nvPicPr>
          <p:cNvPr id="45" name="Image 44">
            <a:hlinkClick r:id="rId7" action="ppaction://hlinksldjump"/>
            <a:extLst>
              <a:ext uri="{FF2B5EF4-FFF2-40B4-BE49-F238E27FC236}">
                <a16:creationId xmlns:a16="http://schemas.microsoft.com/office/drawing/2014/main" id="{418A03E1-8D24-4314-86E5-5728145561FF}"/>
              </a:ext>
            </a:extLst>
          </p:cNvPr>
          <p:cNvPicPr>
            <a:picLocks noChangeAspect="1"/>
          </p:cNvPicPr>
          <p:nvPr/>
        </p:nvPicPr>
        <p:blipFill>
          <a:blip r:embed="rId8"/>
          <a:stretch>
            <a:fillRect/>
          </a:stretch>
        </p:blipFill>
        <p:spPr bwMode="auto">
          <a:xfrm>
            <a:off x="11480049" y="6083686"/>
            <a:ext cx="628651" cy="774314"/>
          </a:xfrm>
          <a:prstGeom prst="rect">
            <a:avLst/>
          </a:prstGeom>
        </p:spPr>
      </p:pic>
      <p:sp>
        <p:nvSpPr>
          <p:cNvPr id="46" name="Rectangle 45">
            <a:extLst>
              <a:ext uri="{FF2B5EF4-FFF2-40B4-BE49-F238E27FC236}">
                <a16:creationId xmlns:a16="http://schemas.microsoft.com/office/drawing/2014/main" id="{7D0ECA6F-6113-403D-80BA-69B00716C9DE}"/>
              </a:ext>
            </a:extLst>
          </p:cNvPr>
          <p:cNvSpPr/>
          <p:nvPr/>
        </p:nvSpPr>
        <p:spPr>
          <a:xfrm>
            <a:off x="3685689" y="880089"/>
            <a:ext cx="4602542"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C01BD07,</a:t>
            </a:r>
            <a:r>
              <a:rPr lang="fr-FR" sz="1600" dirty="0"/>
              <a:t> </a:t>
            </a:r>
            <a:r>
              <a:rPr lang="fr-FR" sz="1600" dirty="0">
                <a:solidFill>
                  <a:srgbClr val="000000"/>
                </a:solidFill>
                <a:latin typeface="Calibri" panose="020F0502020204030204" pitchFamily="34" charset="0"/>
              </a:rPr>
              <a:t>Antiarythmiques, Classe I et III</a:t>
            </a:r>
            <a:endParaRPr lang="fr-FR" sz="1600" dirty="0"/>
          </a:p>
        </p:txBody>
      </p:sp>
    </p:spTree>
    <p:extLst>
      <p:ext uri="{BB962C8B-B14F-4D97-AF65-F5344CB8AC3E}">
        <p14:creationId xmlns:p14="http://schemas.microsoft.com/office/powerpoint/2010/main" val="35560963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DRONEDARONE</a:t>
            </a:r>
          </a:p>
          <a:p>
            <a:r>
              <a:rPr lang="fr-FR" b="1" dirty="0" err="1" smtClean="0"/>
              <a:t>Multaq</a:t>
            </a:r>
            <a:r>
              <a:rPr lang="fr-FR" b="1" dirty="0" smtClean="0"/>
              <a:t>® </a:t>
            </a:r>
            <a:r>
              <a:rPr lang="fr-FR" b="1" dirty="0"/>
              <a:t>400 mg</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56</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a:spLocks/>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dirty="0">
                <a:solidFill>
                  <a:srgbClr val="034DA2"/>
                </a:solidFill>
              </a:rPr>
              <a:t> </a:t>
            </a:r>
            <a:endParaRPr dirty="0"/>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629683" y="2004361"/>
            <a:ext cx="11212121" cy="2062103"/>
          </a:xfrm>
          <a:prstGeom prst="rect">
            <a:avLst/>
          </a:prstGeom>
          <a:noFill/>
        </p:spPr>
        <p:txBody>
          <a:bodyPr wrap="square" rtlCol="0">
            <a:spAutoFit/>
          </a:bodyPr>
          <a:lstStyle/>
          <a:p>
            <a:pPr marL="285750" indent="-285750" algn="just">
              <a:buFont typeface="Arial" panose="020B0604020202020204" pitchFamily="34" charset="0"/>
              <a:buChar char="•"/>
            </a:pPr>
            <a:r>
              <a:rPr lang="fr-FR" sz="1600" b="1" i="1" u="sng" dirty="0"/>
              <a:t>Récidives de FA ou ralentissement la fréquence cardiaque</a:t>
            </a:r>
          </a:p>
          <a:p>
            <a:pPr algn="just"/>
            <a:r>
              <a:rPr lang="fr-FR" sz="1600" dirty="0"/>
              <a:t>Dans l’étude DYONISOS, une moindre efficacité de la </a:t>
            </a:r>
            <a:r>
              <a:rPr lang="fr-FR" sz="1600" dirty="0" err="1"/>
              <a:t>dronédarone</a:t>
            </a:r>
            <a:r>
              <a:rPr lang="fr-FR" sz="1600" dirty="0"/>
              <a:t> a été observée par apport à l’amiodarone en termes de récidive de FA.</a:t>
            </a:r>
            <a:endParaRPr lang="fr-FR" sz="1600" i="1" dirty="0"/>
          </a:p>
          <a:p>
            <a:pPr algn="just"/>
            <a:endParaRPr lang="fr-FR" sz="1600" dirty="0"/>
          </a:p>
          <a:p>
            <a:pPr algn="just"/>
            <a:r>
              <a:rPr lang="fr-FR" sz="1600" dirty="0"/>
              <a:t>Prescrire : La </a:t>
            </a:r>
            <a:r>
              <a:rPr lang="fr-FR" sz="1600" dirty="0" err="1"/>
              <a:t>dronédarone</a:t>
            </a:r>
            <a:r>
              <a:rPr lang="fr-FR" sz="1600" dirty="0"/>
              <a:t> (</a:t>
            </a:r>
            <a:r>
              <a:rPr lang="fr-FR" sz="1600" dirty="0" err="1"/>
              <a:t>Multaq</a:t>
            </a:r>
            <a:r>
              <a:rPr lang="fr-FR" sz="1600" dirty="0"/>
              <a:t>®), un antiarythmique proche de l’amiodarone (Cordarone® ou autre), est moins efficace que l’amiodarone pour prévenir les récidives de fibrillation auriculaire, avec au moins autant d’effets indésirables graves, notamment hépatiques, pulmonaires et cardiaques (Prescrire n°  316  p.  90-94  ; n° 339 p. 17-18).</a:t>
            </a:r>
            <a:r>
              <a:rPr lang="fr-FR" sz="1600" b="1" dirty="0"/>
              <a:t> L’amiodarone est un meilleur choix. </a:t>
            </a:r>
          </a:p>
          <a:p>
            <a:pPr algn="just"/>
            <a:endParaRPr lang="fr-FR" sz="1600" dirty="0"/>
          </a:p>
        </p:txBody>
      </p:sp>
      <p:sp>
        <p:nvSpPr>
          <p:cNvPr id="3" name="Rectangle 2"/>
          <p:cNvSpPr/>
          <p:nvPr/>
        </p:nvSpPr>
        <p:spPr>
          <a:xfrm>
            <a:off x="2379362" y="4760820"/>
            <a:ext cx="9462441" cy="584775"/>
          </a:xfrm>
          <a:prstGeom prst="rect">
            <a:avLst/>
          </a:prstGeom>
        </p:spPr>
        <p:txBody>
          <a:bodyPr wrap="square">
            <a:spAutoFit/>
          </a:bodyPr>
          <a:lstStyle/>
          <a:p>
            <a:r>
              <a:rPr lang="fr-FR" sz="1600" dirty="0">
                <a:hlinkClick r:id="rId3"/>
              </a:rPr>
              <a:t>Médicaments à écarter pour mieux soigner - Médicaments à écarter : </a:t>
            </a:r>
            <a:r>
              <a:rPr lang="fr-FR" sz="1600" dirty="0" err="1">
                <a:hlinkClick r:id="rId3"/>
              </a:rPr>
              <a:t>Dronédarone</a:t>
            </a:r>
            <a:r>
              <a:rPr lang="fr-FR" sz="1600" dirty="0">
                <a:hlinkClick r:id="rId3"/>
              </a:rPr>
              <a:t> (</a:t>
            </a:r>
            <a:r>
              <a:rPr lang="fr-FR" sz="1600" dirty="0" err="1">
                <a:hlinkClick r:id="rId3"/>
              </a:rPr>
              <a:t>Multaq</a:t>
            </a:r>
            <a:r>
              <a:rPr lang="fr-FR" sz="1600" dirty="0">
                <a:hlinkClick r:id="rId3"/>
              </a:rPr>
              <a:t>°) - un médicament à écarter des soins</a:t>
            </a:r>
            <a:r>
              <a:rPr lang="fr-FR" sz="1600" dirty="0"/>
              <a:t>, Prescrire, décembre 2022</a:t>
            </a:r>
          </a:p>
        </p:txBody>
      </p:sp>
      <p:pic>
        <p:nvPicPr>
          <p:cNvPr id="40" name="Image 39">
            <a:extLst>
              <a:ext uri="{FF2B5EF4-FFF2-40B4-BE49-F238E27FC236}">
                <a16:creationId xmlns:a16="http://schemas.microsoft.com/office/drawing/2014/main" id="{B9798551-5B94-4BFC-8372-28F2A400BEBB}"/>
              </a:ext>
            </a:extLst>
          </p:cNvPr>
          <p:cNvPicPr>
            <a:picLocks noChangeAspect="1"/>
          </p:cNvPicPr>
          <p:nvPr/>
        </p:nvPicPr>
        <p:blipFill>
          <a:blip r:embed="rId4"/>
          <a:stretch>
            <a:fillRect/>
          </a:stretch>
        </p:blipFill>
        <p:spPr bwMode="auto">
          <a:xfrm>
            <a:off x="156511" y="1354256"/>
            <a:ext cx="432047" cy="684362"/>
          </a:xfrm>
          <a:prstGeom prst="rect">
            <a:avLst/>
          </a:prstGeom>
        </p:spPr>
      </p:pic>
      <p:sp>
        <p:nvSpPr>
          <p:cNvPr id="41" name="ZoneTexte 40">
            <a:extLst>
              <a:ext uri="{FF2B5EF4-FFF2-40B4-BE49-F238E27FC236}">
                <a16:creationId xmlns:a16="http://schemas.microsoft.com/office/drawing/2014/main" id="{5E073577-BDF3-40B7-AD93-611EDB50F42D}"/>
              </a:ext>
            </a:extLst>
          </p:cNvPr>
          <p:cNvSpPr txBox="1"/>
          <p:nvPr/>
        </p:nvSpPr>
        <p:spPr bwMode="auto">
          <a:xfrm>
            <a:off x="642555" y="1601471"/>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sp>
        <p:nvSpPr>
          <p:cNvPr id="42" name="ZoneTexte 41">
            <a:extLst>
              <a:ext uri="{FF2B5EF4-FFF2-40B4-BE49-F238E27FC236}">
                <a16:creationId xmlns:a16="http://schemas.microsoft.com/office/drawing/2014/main" id="{8C7F425A-2D18-49EF-AAC0-54D364055602}"/>
              </a:ext>
            </a:extLst>
          </p:cNvPr>
          <p:cNvSpPr txBox="1"/>
          <p:nvPr/>
        </p:nvSpPr>
        <p:spPr bwMode="auto">
          <a:xfrm>
            <a:off x="853152" y="4755055"/>
            <a:ext cx="1614003" cy="369332"/>
          </a:xfrm>
          <a:prstGeom prst="rect">
            <a:avLst/>
          </a:prstGeom>
          <a:noFill/>
        </p:spPr>
        <p:txBody>
          <a:bodyPr wrap="square" rtlCol="0">
            <a:spAutoFit/>
          </a:bodyPr>
          <a:lstStyle/>
          <a:p>
            <a:r>
              <a:rPr lang="fr-FR" b="1" dirty="0">
                <a:solidFill>
                  <a:srgbClr val="000099"/>
                </a:solidFill>
              </a:rPr>
              <a:t>Sources utiles : </a:t>
            </a:r>
          </a:p>
        </p:txBody>
      </p:sp>
      <p:pic>
        <p:nvPicPr>
          <p:cNvPr id="43" name="Image 42">
            <a:extLst>
              <a:ext uri="{FF2B5EF4-FFF2-40B4-BE49-F238E27FC236}">
                <a16:creationId xmlns:a16="http://schemas.microsoft.com/office/drawing/2014/main" id="{D24E5E79-CE42-467D-BA0E-C46AD554C8D6}"/>
              </a:ext>
            </a:extLst>
          </p:cNvPr>
          <p:cNvPicPr>
            <a:picLocks noChangeAspect="1"/>
          </p:cNvPicPr>
          <p:nvPr/>
        </p:nvPicPr>
        <p:blipFill>
          <a:blip r:embed="rId5"/>
          <a:stretch>
            <a:fillRect/>
          </a:stretch>
        </p:blipFill>
        <p:spPr bwMode="auto">
          <a:xfrm>
            <a:off x="156511" y="4755055"/>
            <a:ext cx="696641" cy="406838"/>
          </a:xfrm>
          <a:prstGeom prst="rect">
            <a:avLst/>
          </a:prstGeom>
        </p:spPr>
      </p:pic>
      <p:pic>
        <p:nvPicPr>
          <p:cNvPr id="44" name="Image 43">
            <a:hlinkClick r:id="rId6" action="ppaction://hlinksldjump"/>
            <a:extLst>
              <a:ext uri="{FF2B5EF4-FFF2-40B4-BE49-F238E27FC236}">
                <a16:creationId xmlns:a16="http://schemas.microsoft.com/office/drawing/2014/main" id="{60E92C6F-72C7-4E9E-A69C-CDD0B8674016}"/>
              </a:ext>
            </a:extLst>
          </p:cNvPr>
          <p:cNvPicPr>
            <a:picLocks noChangeAspect="1"/>
          </p:cNvPicPr>
          <p:nvPr/>
        </p:nvPicPr>
        <p:blipFill>
          <a:blip r:embed="rId7"/>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7129201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3" name="Rectangle 6">
            <a:extLst>
              <a:ext uri="{FF2B5EF4-FFF2-40B4-BE49-F238E27FC236}">
                <a16:creationId xmlns:a16="http://schemas.microsoft.com/office/drawing/2014/main" id="{AC32D3BE-F30C-4D7E-A398-D14853CD058A}"/>
              </a:ext>
            </a:extLst>
          </p:cNvPr>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CIBENZOLINE – </a:t>
            </a:r>
            <a:r>
              <a:rPr lang="fr-FR" sz="1500" b="1" dirty="0" err="1"/>
              <a:t>Cipralan</a:t>
            </a:r>
            <a:r>
              <a:rPr lang="fr-FR" sz="1500" b="1" dirty="0"/>
              <a:t>® 65 mg </a:t>
            </a:r>
            <a:r>
              <a:rPr lang="fr-FR" sz="1500" b="1" dirty="0" err="1"/>
              <a:t>cpr</a:t>
            </a:r>
            <a:r>
              <a:rPr lang="fr-FR" sz="1500" b="1" dirty="0"/>
              <a:t>, 130 mg </a:t>
            </a:r>
            <a:r>
              <a:rPr lang="fr-FR" sz="1500" b="1" dirty="0" err="1"/>
              <a:t>cpr</a:t>
            </a:r>
            <a:r>
              <a:rPr lang="fr-FR" sz="1500" b="1" dirty="0"/>
              <a:t>, 100 mg </a:t>
            </a:r>
            <a:r>
              <a:rPr lang="fr-FR" sz="1500" b="1" dirty="0" err="1"/>
              <a:t>inj</a:t>
            </a:r>
            <a:r>
              <a:rPr lang="fr-FR" sz="1500" b="1" dirty="0"/>
              <a:t> et </a:t>
            </a:r>
            <a:r>
              <a:rPr lang="fr-FR" sz="1500" b="1" dirty="0" err="1"/>
              <a:t>Exacor</a:t>
            </a:r>
            <a:r>
              <a:rPr lang="fr-FR" sz="1500" b="1" dirty="0"/>
              <a:t>® 130 mg</a:t>
            </a:r>
          </a:p>
          <a:p>
            <a:r>
              <a:rPr lang="fr-FR" dirty="0"/>
              <a:t>DISOPYRAMIDE – </a:t>
            </a:r>
            <a:r>
              <a:rPr lang="fr-FR" sz="1500" b="1" dirty="0" err="1"/>
              <a:t>Isorythm</a:t>
            </a:r>
            <a:r>
              <a:rPr lang="fr-FR" sz="1500" b="1" dirty="0"/>
              <a:t>® </a:t>
            </a:r>
            <a:r>
              <a:rPr lang="fr-FR" sz="1500" b="1" dirty="0" err="1"/>
              <a:t>gél</a:t>
            </a:r>
            <a:r>
              <a:rPr lang="fr-FR" sz="1500" b="1" dirty="0"/>
              <a:t> 100mg, LP 125 mg et LP 250 mg, </a:t>
            </a:r>
            <a:r>
              <a:rPr lang="fr-FR" sz="1500" b="1" dirty="0" err="1"/>
              <a:t>Rythmodan</a:t>
            </a:r>
            <a:r>
              <a:rPr lang="fr-FR" sz="1500" b="1" dirty="0"/>
              <a:t>® 100 mg </a:t>
            </a:r>
            <a:r>
              <a:rPr lang="fr-FR" sz="1500" b="1" dirty="0" err="1"/>
              <a:t>gél</a:t>
            </a:r>
            <a:r>
              <a:rPr lang="fr-FR" sz="1500" b="1" dirty="0"/>
              <a:t>, LP 250 mg </a:t>
            </a:r>
            <a:r>
              <a:rPr lang="fr-FR" sz="1500" b="1" dirty="0" err="1"/>
              <a:t>cpr</a:t>
            </a:r>
            <a:r>
              <a:rPr lang="fr-FR" sz="1500" b="1" dirty="0"/>
              <a:t>, 50mg </a:t>
            </a:r>
            <a:r>
              <a:rPr lang="fr-FR" sz="1500" b="1" dirty="0" err="1"/>
              <a:t>inj</a:t>
            </a:r>
            <a:endParaRPr lang="fr-FR" sz="1500"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57</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a:spLocks/>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dirty="0">
                <a:solidFill>
                  <a:srgbClr val="034DA2"/>
                </a:solidFill>
              </a:rPr>
              <a:t> </a:t>
            </a:r>
            <a:endParaRPr dirty="0"/>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292531" y="1580162"/>
            <a:ext cx="10576892" cy="830997"/>
          </a:xfrm>
          <a:prstGeom prst="rect">
            <a:avLst/>
          </a:prstGeom>
          <a:noFill/>
          <a:ln w="19050">
            <a:solidFill>
              <a:srgbClr val="FF00FF"/>
            </a:solidFill>
          </a:ln>
        </p:spPr>
        <p:txBody>
          <a:bodyPr wrap="square" rtlCol="0">
            <a:spAutoFit/>
          </a:bodyPr>
          <a:lstStyle>
            <a:defPPr>
              <a:defRPr lang="fr-FR"/>
            </a:defPPr>
            <a:lvl1pPr algn="just">
              <a:defRPr sz="1600"/>
            </a:lvl1pPr>
          </a:lstStyle>
          <a:p>
            <a:r>
              <a:rPr lang="fr-FR" dirty="0"/>
              <a:t>-  Prévention des récidives des tachycardies supra-ventriculaires, en l’absence d’altération de la ponction ventriculaire gauche </a:t>
            </a:r>
          </a:p>
          <a:p>
            <a:r>
              <a:rPr lang="fr-FR" dirty="0"/>
              <a:t>- Prévention des récidives des tachycardies ventriculaires menaçant le pronostic vital et des tachycardies ventriculaires documentées en l’absence d’altération de la fonction ventriculaire gauche.</a:t>
            </a:r>
          </a:p>
        </p:txBody>
      </p:sp>
      <p:sp>
        <p:nvSpPr>
          <p:cNvPr id="38" name="Rectangle 37"/>
          <p:cNvSpPr/>
          <p:nvPr/>
        </p:nvSpPr>
        <p:spPr>
          <a:xfrm>
            <a:off x="4580750" y="4556139"/>
            <a:ext cx="2457724" cy="369332"/>
          </a:xfrm>
          <a:prstGeom prst="rect">
            <a:avLst/>
          </a:prstGeom>
        </p:spPr>
        <p:txBody>
          <a:bodyPr wrap="none">
            <a:spAutoFit/>
          </a:bodyPr>
          <a:lstStyle/>
          <a:p>
            <a:r>
              <a:rPr lang="fr-FR" dirty="0">
                <a:hlinkClick r:id="rId3"/>
              </a:rPr>
              <a:t>Avis CT HAS 16/09/2020</a:t>
            </a:r>
            <a:endParaRPr lang="fr-FR" dirty="0"/>
          </a:p>
        </p:txBody>
      </p:sp>
      <p:graphicFrame>
        <p:nvGraphicFramePr>
          <p:cNvPr id="39" name="Tableau 38"/>
          <p:cNvGraphicFramePr>
            <a:graphicFrameLocks noGrp="1"/>
          </p:cNvGraphicFramePr>
          <p:nvPr>
            <p:extLst>
              <p:ext uri="{D42A27DB-BD31-4B8C-83A1-F6EECF244321}">
                <p14:modId xmlns:p14="http://schemas.microsoft.com/office/powerpoint/2010/main" val="2626996229"/>
              </p:ext>
            </p:extLst>
          </p:nvPr>
        </p:nvGraphicFramePr>
        <p:xfrm>
          <a:off x="641808" y="4904138"/>
          <a:ext cx="10335608" cy="1701482"/>
        </p:xfrm>
        <a:graphic>
          <a:graphicData uri="http://schemas.openxmlformats.org/drawingml/2006/table">
            <a:tbl>
              <a:tblPr firstRow="1" bandRow="1">
                <a:tableStyleId>{B4AE4C86-4DC9-BC7B-D060-910E18D26822}</a:tableStyleId>
              </a:tblPr>
              <a:tblGrid>
                <a:gridCol w="6522172">
                  <a:extLst>
                    <a:ext uri="{9D8B030D-6E8A-4147-A177-3AD203B41FA5}">
                      <a16:colId xmlns:a16="http://schemas.microsoft.com/office/drawing/2014/main" val="946166752"/>
                    </a:ext>
                  </a:extLst>
                </a:gridCol>
                <a:gridCol w="1961195">
                  <a:extLst>
                    <a:ext uri="{9D8B030D-6E8A-4147-A177-3AD203B41FA5}">
                      <a16:colId xmlns:a16="http://schemas.microsoft.com/office/drawing/2014/main" val="4236868986"/>
                    </a:ext>
                  </a:extLst>
                </a:gridCol>
                <a:gridCol w="1852241">
                  <a:extLst>
                    <a:ext uri="{9D8B030D-6E8A-4147-A177-3AD203B41FA5}">
                      <a16:colId xmlns:a16="http://schemas.microsoft.com/office/drawing/2014/main" val="2621540750"/>
                    </a:ext>
                  </a:extLst>
                </a:gridCol>
              </a:tblGrid>
              <a:tr h="274128">
                <a:tc>
                  <a:txBody>
                    <a:bodyPr/>
                    <a:lstStyle/>
                    <a:p>
                      <a:r>
                        <a:rPr lang="fr-FR" sz="1600" dirty="0"/>
                        <a:t>Synthèse des Indications</a:t>
                      </a:r>
                    </a:p>
                  </a:txBody>
                  <a:tcPr/>
                </a:tc>
                <a:tc>
                  <a:txBody>
                    <a:bodyPr/>
                    <a:lstStyle/>
                    <a:p>
                      <a:pPr algn="ctr"/>
                      <a:r>
                        <a:rPr lang="fr-FR" sz="1600" dirty="0" err="1"/>
                        <a:t>Cibenzoline</a:t>
                      </a:r>
                      <a:endParaRPr lang="fr-FR" sz="1600" dirty="0"/>
                    </a:p>
                  </a:txBody>
                  <a:tcPr/>
                </a:tc>
                <a:tc>
                  <a:txBody>
                    <a:bodyPr/>
                    <a:lstStyle/>
                    <a:p>
                      <a:pPr algn="ctr"/>
                      <a:r>
                        <a:rPr lang="fr-FR" sz="1600" dirty="0" err="1"/>
                        <a:t>Disopyramide</a:t>
                      </a:r>
                      <a:endParaRPr lang="fr-FR" sz="1600" dirty="0"/>
                    </a:p>
                  </a:txBody>
                  <a:tcPr/>
                </a:tc>
                <a:extLst>
                  <a:ext uri="{0D108BD9-81ED-4DB2-BD59-A6C34878D82A}">
                    <a16:rowId xmlns:a16="http://schemas.microsoft.com/office/drawing/2014/main" val="375440750"/>
                  </a:ext>
                </a:extLst>
              </a:tr>
              <a:tr h="274128">
                <a:tc>
                  <a:txBody>
                    <a:bodyPr/>
                    <a:lstStyle/>
                    <a:p>
                      <a:r>
                        <a:rPr lang="fr-FR" sz="1600" b="0" dirty="0"/>
                        <a:t>Troubles du rythme ventriculaires (prévention) </a:t>
                      </a:r>
                    </a:p>
                  </a:txBody>
                  <a:tcPr/>
                </a:tc>
                <a:tc>
                  <a:txBody>
                    <a:bodyPr/>
                    <a:lstStyle/>
                    <a:p>
                      <a:pPr algn="ctr"/>
                      <a:r>
                        <a:rPr lang="fr-FR" sz="1600" dirty="0"/>
                        <a:t>SMRI</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a:ln>
                            <a:noFill/>
                          </a:ln>
                          <a:solidFill>
                            <a:prstClr val="black"/>
                          </a:solidFill>
                          <a:effectLst/>
                          <a:uLnTx/>
                          <a:uFillTx/>
                          <a:latin typeface="Calibri"/>
                          <a:cs typeface="Arial"/>
                        </a:rPr>
                        <a:t>SMRI</a:t>
                      </a:r>
                      <a:endParaRPr kumimoji="0" lang="fr-FR" sz="1600" b="0" i="0" u="none" strike="noStrike" kern="0" cap="none" spc="0" normalizeH="0" baseline="0" noProof="0" dirty="0">
                        <a:ln>
                          <a:noFill/>
                        </a:ln>
                        <a:solidFill>
                          <a:prstClr val="black"/>
                        </a:solidFill>
                        <a:effectLst/>
                        <a:uLnTx/>
                        <a:uFillTx/>
                        <a:latin typeface="Calibri"/>
                        <a:cs typeface="Arial"/>
                      </a:endParaRPr>
                    </a:p>
                  </a:txBody>
                  <a:tcPr anchor="ctr"/>
                </a:tc>
                <a:extLst>
                  <a:ext uri="{0D108BD9-81ED-4DB2-BD59-A6C34878D82A}">
                    <a16:rowId xmlns:a16="http://schemas.microsoft.com/office/drawing/2014/main" val="1828343030"/>
                  </a:ext>
                </a:extLst>
              </a:tr>
              <a:tr h="274128">
                <a:tc>
                  <a:txBody>
                    <a:bodyPr/>
                    <a:lstStyle/>
                    <a:p>
                      <a:r>
                        <a:rPr lang="fr-FR" sz="1600" b="0" dirty="0"/>
                        <a:t>Troubles du rythme ventriculaires (traitement) </a:t>
                      </a:r>
                    </a:p>
                  </a:txBody>
                  <a:tcPr/>
                </a:tc>
                <a:tc>
                  <a:txBody>
                    <a:bodyPr/>
                    <a:lstStyle/>
                    <a:p>
                      <a:pPr algn="ctr"/>
                      <a:r>
                        <a:rPr lang="fr-FR" sz="1600" dirty="0"/>
                        <a:t>Pas d’AMM</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black"/>
                          </a:solidFill>
                          <a:effectLst/>
                          <a:uLnTx/>
                          <a:uFillTx/>
                          <a:latin typeface="Calibri"/>
                          <a:cs typeface="Arial"/>
                        </a:rPr>
                        <a:t>SMRI</a:t>
                      </a:r>
                    </a:p>
                  </a:txBody>
                  <a:tcPr anchor="ctr"/>
                </a:tc>
                <a:extLst>
                  <a:ext uri="{0D108BD9-81ED-4DB2-BD59-A6C34878D82A}">
                    <a16:rowId xmlns:a16="http://schemas.microsoft.com/office/drawing/2014/main" val="235063568"/>
                  </a:ext>
                </a:extLst>
              </a:tr>
              <a:tr h="360362">
                <a:tc>
                  <a:txBody>
                    <a:bodyPr/>
                    <a:lstStyle/>
                    <a:p>
                      <a:r>
                        <a:rPr lang="fr-FR" sz="1600" b="0" dirty="0">
                          <a:sym typeface="Wingdings" panose="05000000000000000000" pitchFamily="2" charset="2"/>
                        </a:rPr>
                        <a:t>T</a:t>
                      </a:r>
                      <a:r>
                        <a:rPr lang="fr-FR" sz="1600" b="0" dirty="0"/>
                        <a:t>achycardies supraventriculaires (prévention)</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black"/>
                          </a:solidFill>
                          <a:effectLst/>
                          <a:uLnTx/>
                          <a:uFillTx/>
                          <a:latin typeface="+mn-lt"/>
                          <a:cs typeface="+mn-cs"/>
                        </a:rPr>
                        <a:t>SMRI</a:t>
                      </a:r>
                      <a:endParaRPr lang="fr-FR" sz="1600" dirty="0"/>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black"/>
                          </a:solidFill>
                          <a:effectLst/>
                          <a:uLnTx/>
                          <a:uFillTx/>
                          <a:latin typeface="Calibri"/>
                          <a:cs typeface="Arial"/>
                        </a:rPr>
                        <a:t>SMRI</a:t>
                      </a:r>
                    </a:p>
                  </a:txBody>
                  <a:tcPr anchor="ctr"/>
                </a:tc>
                <a:extLst>
                  <a:ext uri="{0D108BD9-81ED-4DB2-BD59-A6C34878D82A}">
                    <a16:rowId xmlns:a16="http://schemas.microsoft.com/office/drawing/2014/main" val="2451613737"/>
                  </a:ext>
                </a:extLst>
              </a:tr>
              <a:tr h="274128">
                <a:tc>
                  <a:txBody>
                    <a:bodyPr/>
                    <a:lstStyle/>
                    <a:p>
                      <a:r>
                        <a:rPr lang="fr-FR" sz="1600" b="0" dirty="0"/>
                        <a:t>Prévention des chocs chez les patients porteurs d’un défibrillateur </a:t>
                      </a: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dirty="0"/>
                        <a:t>Pas d’AMM</a:t>
                      </a:r>
                    </a:p>
                  </a:txBody>
                  <a:tcPr anchor="ct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600" b="0" i="0" u="none" strike="noStrike" kern="0" cap="none" spc="0" normalizeH="0" baseline="0" noProof="0" dirty="0">
                          <a:ln>
                            <a:noFill/>
                          </a:ln>
                          <a:solidFill>
                            <a:prstClr val="black"/>
                          </a:solidFill>
                          <a:effectLst/>
                          <a:uLnTx/>
                          <a:uFillTx/>
                          <a:latin typeface="Calibri"/>
                          <a:cs typeface="Arial"/>
                        </a:rPr>
                        <a:t>SMRI</a:t>
                      </a:r>
                    </a:p>
                  </a:txBody>
                  <a:tcPr anchor="ctr"/>
                </a:tc>
                <a:extLst>
                  <a:ext uri="{0D108BD9-81ED-4DB2-BD59-A6C34878D82A}">
                    <a16:rowId xmlns:a16="http://schemas.microsoft.com/office/drawing/2014/main" val="2637760048"/>
                  </a:ext>
                </a:extLst>
              </a:tr>
            </a:tbl>
          </a:graphicData>
        </a:graphic>
      </p:graphicFrame>
      <p:sp>
        <p:nvSpPr>
          <p:cNvPr id="40" name="Rectangle 39">
            <a:extLst>
              <a:ext uri="{FF2B5EF4-FFF2-40B4-BE49-F238E27FC236}">
                <a16:creationId xmlns:a16="http://schemas.microsoft.com/office/drawing/2014/main" id="{901964F9-366F-478F-9F2D-8CF4301D0206}"/>
              </a:ext>
            </a:extLst>
          </p:cNvPr>
          <p:cNvSpPr/>
          <p:nvPr/>
        </p:nvSpPr>
        <p:spPr>
          <a:xfrm>
            <a:off x="308165" y="2883485"/>
            <a:ext cx="10576892" cy="1569660"/>
          </a:xfrm>
          <a:prstGeom prst="rect">
            <a:avLst/>
          </a:prstGeom>
          <a:noFill/>
          <a:ln w="19050">
            <a:solidFill>
              <a:srgbClr val="FF00FF"/>
            </a:solidFill>
          </a:ln>
        </p:spPr>
        <p:txBody>
          <a:bodyPr wrap="square" rtlCol="0">
            <a:spAutoFit/>
          </a:bodyPr>
          <a:lstStyle/>
          <a:p>
            <a:pPr algn="just"/>
            <a:r>
              <a:rPr lang="fr-FR" sz="1600" dirty="0"/>
              <a:t>- Traitement et prévention des récidives des troubles du rythme ventriculaire documentés, symptomatiques et invalidants en l'absence confirmée d'altération de la fonction ventriculaire gauche et/ou de coronaropathies avérée. Il convient d'initier le traitement avec des posologies faibles et de pratiquer des contrôles ECG ; </a:t>
            </a:r>
          </a:p>
          <a:p>
            <a:pPr algn="just"/>
            <a:r>
              <a:rPr lang="fr-FR" sz="1600" dirty="0"/>
              <a:t>- Prévention des récidives de tachycardies supraventriculaires documentées lorsque la nécessité d'un traitement est établie et en l'absence d'altération de la fonction ventriculaire gauche. </a:t>
            </a:r>
          </a:p>
          <a:p>
            <a:pPr algn="just"/>
            <a:r>
              <a:rPr lang="fr-FR" sz="1600" dirty="0"/>
              <a:t>- Prévention des chocs cardiaques électriques chez certains patients porteurs de défibrillateurs implantables. </a:t>
            </a:r>
          </a:p>
        </p:txBody>
      </p:sp>
      <p:sp>
        <p:nvSpPr>
          <p:cNvPr id="41" name="Rectangle 40">
            <a:extLst>
              <a:ext uri="{FF2B5EF4-FFF2-40B4-BE49-F238E27FC236}">
                <a16:creationId xmlns:a16="http://schemas.microsoft.com/office/drawing/2014/main" id="{1F922DF6-14D0-437D-B371-0BC332AD8D27}"/>
              </a:ext>
            </a:extLst>
          </p:cNvPr>
          <p:cNvSpPr/>
          <p:nvPr/>
        </p:nvSpPr>
        <p:spPr>
          <a:xfrm>
            <a:off x="305978" y="1249070"/>
            <a:ext cx="2366353" cy="369332"/>
          </a:xfrm>
          <a:prstGeom prst="rect">
            <a:avLst/>
          </a:prstGeom>
        </p:spPr>
        <p:txBody>
          <a:bodyPr wrap="none">
            <a:spAutoFit/>
          </a:bodyPr>
          <a:lstStyle/>
          <a:p>
            <a:r>
              <a:rPr lang="fr-FR" b="1" dirty="0">
                <a:sym typeface="Wingdings" panose="05000000000000000000" pitchFamily="2" charset="2"/>
              </a:rPr>
              <a:t>Indications </a:t>
            </a:r>
            <a:r>
              <a:rPr lang="fr-FR" b="1" dirty="0" err="1">
                <a:sym typeface="Wingdings" panose="05000000000000000000" pitchFamily="2" charset="2"/>
              </a:rPr>
              <a:t>cibenzoline</a:t>
            </a:r>
            <a:endParaRPr lang="fr-FR" b="1" dirty="0">
              <a:sym typeface="Wingdings" panose="05000000000000000000" pitchFamily="2" charset="2"/>
            </a:endParaRPr>
          </a:p>
        </p:txBody>
      </p:sp>
      <p:sp>
        <p:nvSpPr>
          <p:cNvPr id="42" name="Rectangle 41">
            <a:extLst>
              <a:ext uri="{FF2B5EF4-FFF2-40B4-BE49-F238E27FC236}">
                <a16:creationId xmlns:a16="http://schemas.microsoft.com/office/drawing/2014/main" id="{7F6C97B7-00F4-44C3-A38D-86F1E9652852}"/>
              </a:ext>
            </a:extLst>
          </p:cNvPr>
          <p:cNvSpPr/>
          <p:nvPr/>
        </p:nvSpPr>
        <p:spPr>
          <a:xfrm>
            <a:off x="241379" y="2564614"/>
            <a:ext cx="2590774" cy="369332"/>
          </a:xfrm>
          <a:prstGeom prst="rect">
            <a:avLst/>
          </a:prstGeom>
        </p:spPr>
        <p:txBody>
          <a:bodyPr wrap="none">
            <a:spAutoFit/>
          </a:bodyPr>
          <a:lstStyle/>
          <a:p>
            <a:r>
              <a:rPr lang="fr-FR" b="1" dirty="0"/>
              <a:t>Indications </a:t>
            </a:r>
            <a:r>
              <a:rPr lang="fr-FR" b="1" dirty="0" err="1"/>
              <a:t>d</a:t>
            </a:r>
            <a:r>
              <a:rPr lang="fr-FR" b="1" dirty="0" err="1" smtClean="0"/>
              <a:t>isopyramide</a:t>
            </a:r>
            <a:endParaRPr lang="fr-FR" dirty="0"/>
          </a:p>
        </p:txBody>
      </p:sp>
      <p:pic>
        <p:nvPicPr>
          <p:cNvPr id="44" name="Image 43">
            <a:hlinkClick r:id="rId4" action="ppaction://hlinksldjump"/>
            <a:extLst>
              <a:ext uri="{FF2B5EF4-FFF2-40B4-BE49-F238E27FC236}">
                <a16:creationId xmlns:a16="http://schemas.microsoft.com/office/drawing/2014/main" id="{F2351250-4A34-4814-BBDF-38F71E03A1BE}"/>
              </a:ext>
            </a:extLst>
          </p:cNvPr>
          <p:cNvPicPr>
            <a:picLocks noChangeAspect="1"/>
          </p:cNvPicPr>
          <p:nvPr/>
        </p:nvPicPr>
        <p:blipFill>
          <a:blip r:embed="rId5"/>
          <a:stretch>
            <a:fillRect/>
          </a:stretch>
        </p:blipFill>
        <p:spPr bwMode="auto">
          <a:xfrm>
            <a:off x="11480049" y="6083686"/>
            <a:ext cx="628651" cy="774314"/>
          </a:xfrm>
          <a:prstGeom prst="rect">
            <a:avLst/>
          </a:prstGeom>
        </p:spPr>
      </p:pic>
      <p:sp>
        <p:nvSpPr>
          <p:cNvPr id="45" name="Rectangle 44">
            <a:extLst>
              <a:ext uri="{FF2B5EF4-FFF2-40B4-BE49-F238E27FC236}">
                <a16:creationId xmlns:a16="http://schemas.microsoft.com/office/drawing/2014/main" id="{3B71B39E-5686-4941-BC36-A9B381A0BDE3}"/>
              </a:ext>
            </a:extLst>
          </p:cNvPr>
          <p:cNvSpPr/>
          <p:nvPr/>
        </p:nvSpPr>
        <p:spPr bwMode="auto">
          <a:xfrm>
            <a:off x="3685689" y="880089"/>
            <a:ext cx="4602542"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C01BD07,</a:t>
            </a:r>
            <a:r>
              <a:rPr lang="fr-FR" sz="1600" dirty="0"/>
              <a:t> </a:t>
            </a:r>
            <a:r>
              <a:rPr lang="fr-FR" sz="1600" dirty="0">
                <a:solidFill>
                  <a:srgbClr val="000000"/>
                </a:solidFill>
                <a:latin typeface="Calibri" panose="020F0502020204030204" pitchFamily="34" charset="0"/>
              </a:rPr>
              <a:t>Antiarythmiques, Classe I et III</a:t>
            </a:r>
            <a:endParaRPr lang="fr-FR" sz="1600" dirty="0"/>
          </a:p>
        </p:txBody>
      </p:sp>
    </p:spTree>
    <p:extLst>
      <p:ext uri="{BB962C8B-B14F-4D97-AF65-F5344CB8AC3E}">
        <p14:creationId xmlns:p14="http://schemas.microsoft.com/office/powerpoint/2010/main" val="31346377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CIBENZOLINE – </a:t>
            </a:r>
            <a:r>
              <a:rPr lang="fr-FR" sz="1500" b="1" dirty="0" err="1"/>
              <a:t>Cipralan</a:t>
            </a:r>
            <a:r>
              <a:rPr lang="fr-FR" sz="1500" b="1" dirty="0"/>
              <a:t>® 65 mg </a:t>
            </a:r>
            <a:r>
              <a:rPr lang="fr-FR" sz="1500" b="1" dirty="0" err="1"/>
              <a:t>cpr</a:t>
            </a:r>
            <a:r>
              <a:rPr lang="fr-FR" sz="1500" b="1" dirty="0"/>
              <a:t>, 130 mg </a:t>
            </a:r>
            <a:r>
              <a:rPr lang="fr-FR" sz="1500" b="1" dirty="0" err="1"/>
              <a:t>cpr</a:t>
            </a:r>
            <a:r>
              <a:rPr lang="fr-FR" sz="1500" b="1" dirty="0"/>
              <a:t>, 100 mg </a:t>
            </a:r>
            <a:r>
              <a:rPr lang="fr-FR" sz="1500" b="1" dirty="0" err="1"/>
              <a:t>inj</a:t>
            </a:r>
            <a:r>
              <a:rPr lang="fr-FR" sz="1500" b="1" dirty="0"/>
              <a:t> et </a:t>
            </a:r>
            <a:r>
              <a:rPr lang="fr-FR" sz="1500" b="1" dirty="0" err="1"/>
              <a:t>Exacor</a:t>
            </a:r>
            <a:r>
              <a:rPr lang="fr-FR" sz="1500" b="1" dirty="0"/>
              <a:t>® 130 mg</a:t>
            </a:r>
          </a:p>
          <a:p>
            <a:r>
              <a:rPr lang="fr-FR" dirty="0"/>
              <a:t>DISOPYRAMIDE – </a:t>
            </a:r>
            <a:r>
              <a:rPr lang="fr-FR" sz="1500" b="1" dirty="0" err="1"/>
              <a:t>Isorythm</a:t>
            </a:r>
            <a:r>
              <a:rPr lang="fr-FR" sz="1500" b="1" dirty="0"/>
              <a:t>® </a:t>
            </a:r>
            <a:r>
              <a:rPr lang="fr-FR" sz="1500" b="1" dirty="0" err="1"/>
              <a:t>gél</a:t>
            </a:r>
            <a:r>
              <a:rPr lang="fr-FR" sz="1500" b="1" dirty="0"/>
              <a:t> 100mg, LP 125 mg et LP 250 mg, </a:t>
            </a:r>
            <a:r>
              <a:rPr lang="fr-FR" sz="1500" b="1" dirty="0" err="1"/>
              <a:t>Rythmodan</a:t>
            </a:r>
            <a:r>
              <a:rPr lang="fr-FR" sz="1500" b="1" dirty="0"/>
              <a:t>® 100 mg </a:t>
            </a:r>
            <a:r>
              <a:rPr lang="fr-FR" sz="1500" b="1" dirty="0" err="1"/>
              <a:t>gél</a:t>
            </a:r>
            <a:r>
              <a:rPr lang="fr-FR" sz="1500" b="1" dirty="0"/>
              <a:t>, LP 250 mg </a:t>
            </a:r>
            <a:r>
              <a:rPr lang="fr-FR" sz="1500" b="1" dirty="0" err="1"/>
              <a:t>cpr</a:t>
            </a:r>
            <a:r>
              <a:rPr lang="fr-FR" sz="1500" b="1" dirty="0"/>
              <a:t>, 50mg </a:t>
            </a:r>
            <a:r>
              <a:rPr lang="fr-FR" sz="1500" b="1" dirty="0" err="1"/>
              <a:t>inj</a:t>
            </a:r>
            <a:endParaRPr lang="fr-FR" sz="1500"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58</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628816" y="1246754"/>
            <a:ext cx="11563184" cy="3785652"/>
          </a:xfrm>
          <a:prstGeom prst="rect">
            <a:avLst/>
          </a:prstGeom>
          <a:noFill/>
        </p:spPr>
        <p:txBody>
          <a:bodyPr wrap="square" rtlCol="0">
            <a:spAutoFit/>
          </a:bodyPr>
          <a:lstStyle/>
          <a:p>
            <a:endParaRPr lang="fr-FR" sz="1600" dirty="0"/>
          </a:p>
          <a:p>
            <a:r>
              <a:rPr lang="fr-FR" sz="1600" b="1" i="1" u="sng" dirty="0">
                <a:sym typeface="Wingdings" panose="05000000000000000000" pitchFamily="2" charset="2"/>
              </a:rPr>
              <a:t>T</a:t>
            </a:r>
            <a:r>
              <a:rPr lang="fr-FR" sz="1600" b="1" i="1" u="sng" dirty="0"/>
              <a:t>achycardies supraventriculaires (prévention)</a:t>
            </a:r>
          </a:p>
          <a:p>
            <a:pPr marL="465664" indent="-342900">
              <a:buFont typeface="Arial" panose="020B0604020202020204" pitchFamily="34" charset="0"/>
              <a:buChar char="•"/>
            </a:pPr>
            <a:r>
              <a:rPr lang="fr-FR" altLang="fr-FR" sz="1600" b="1" i="1" u="sng" dirty="0"/>
              <a:t>Prévention des récidives de fibrillation atriale</a:t>
            </a:r>
          </a:p>
          <a:p>
            <a:r>
              <a:rPr lang="fr-FR" altLang="fr-FR" sz="1600" dirty="0"/>
              <a:t>- Ablation par cathéter / anticoagulant oral;</a:t>
            </a:r>
          </a:p>
          <a:p>
            <a:r>
              <a:rPr lang="fr-FR" sz="1600" dirty="0"/>
              <a:t>- Traitement de contrôle de la fréquence avec bétabloquants, inhibiteurs calciques ou </a:t>
            </a:r>
            <a:r>
              <a:rPr lang="fr-FR" sz="1600" dirty="0" err="1"/>
              <a:t>digoxine</a:t>
            </a:r>
            <a:r>
              <a:rPr lang="fr-FR" sz="1600" dirty="0"/>
              <a:t>;</a:t>
            </a:r>
          </a:p>
          <a:p>
            <a:r>
              <a:rPr lang="fr-FR" sz="1600" dirty="0"/>
              <a:t>- Antiarythmiques oraux n’ont plus de place pour la prévention des récidives de FA.</a:t>
            </a:r>
          </a:p>
          <a:p>
            <a:endParaRPr lang="fr-FR" sz="1600" dirty="0"/>
          </a:p>
          <a:p>
            <a:pPr marL="465664" indent="-342900">
              <a:buFont typeface="Arial" panose="020B0604020202020204" pitchFamily="34" charset="0"/>
              <a:buChar char="•"/>
            </a:pPr>
            <a:r>
              <a:rPr lang="fr-FR" altLang="fr-FR" sz="1600" b="1" i="1" u="sng" dirty="0"/>
              <a:t>Prévention des récidives des tachycardies supraventriculaires – hors fibrillation atriale</a:t>
            </a:r>
          </a:p>
          <a:p>
            <a:r>
              <a:rPr lang="fr-FR" sz="1600" dirty="0"/>
              <a:t>- Ablation par cathéter;</a:t>
            </a:r>
          </a:p>
          <a:p>
            <a:r>
              <a:rPr lang="fr-FR" sz="1600" dirty="0"/>
              <a:t>- Bétabloquants ou inhibiteurs calciques non bradycardisants (recommandés si échec, attente ou refus de l’ablation);</a:t>
            </a:r>
          </a:p>
          <a:p>
            <a:r>
              <a:rPr lang="fr-FR" sz="1600" dirty="0"/>
              <a:t>- Amiodarone en 2</a:t>
            </a:r>
            <a:r>
              <a:rPr lang="fr-FR" sz="1600" baseline="30000" dirty="0"/>
              <a:t>ème</a:t>
            </a:r>
            <a:r>
              <a:rPr lang="fr-FR" sz="1600" dirty="0"/>
              <a:t> intention à l’exception des patients avec cardiopathies;</a:t>
            </a:r>
          </a:p>
          <a:p>
            <a:r>
              <a:rPr lang="fr-FR" sz="1600" dirty="0"/>
              <a:t>- </a:t>
            </a:r>
            <a:r>
              <a:rPr lang="fr-FR" sz="1600" dirty="0" err="1"/>
              <a:t>Flécaïnide</a:t>
            </a:r>
            <a:r>
              <a:rPr lang="fr-FR" sz="1600" dirty="0"/>
              <a:t> et </a:t>
            </a:r>
            <a:r>
              <a:rPr lang="fr-FR" sz="1600" dirty="0" err="1"/>
              <a:t>propafénone</a:t>
            </a:r>
            <a:r>
              <a:rPr lang="fr-FR" sz="1600" dirty="0"/>
              <a:t> restent recommandés avec un SMR désormais modéré et uniquement en l’absence de cardiopathie; structurelle sous-jacente*. La CT recommande de réévaluer systématiquement l’intérêt de maintenir le traitement au delà d’un mois après la cardioversion et encourage une durée de prescription la plus courte possible; </a:t>
            </a:r>
          </a:p>
          <a:p>
            <a:r>
              <a:rPr lang="fr-FR" sz="1600" dirty="0"/>
              <a:t>- </a:t>
            </a:r>
            <a:r>
              <a:rPr lang="fr-FR" sz="1600" dirty="0" err="1"/>
              <a:t>Sotalol</a:t>
            </a:r>
            <a:r>
              <a:rPr lang="fr-FR" sz="1600" dirty="0"/>
              <a:t>, </a:t>
            </a:r>
            <a:r>
              <a:rPr lang="fr-FR" sz="1600" dirty="0" err="1"/>
              <a:t>disopyramide</a:t>
            </a:r>
            <a:r>
              <a:rPr lang="fr-FR" sz="1600" dirty="0"/>
              <a:t>, </a:t>
            </a:r>
            <a:r>
              <a:rPr lang="fr-FR" sz="1600" dirty="0" err="1"/>
              <a:t>hydroquinidine</a:t>
            </a:r>
            <a:r>
              <a:rPr lang="fr-FR" sz="1600" dirty="0"/>
              <a:t> et </a:t>
            </a:r>
            <a:r>
              <a:rPr lang="fr-FR" sz="1600" dirty="0" err="1"/>
              <a:t>cibenzoline</a:t>
            </a:r>
            <a:r>
              <a:rPr lang="fr-FR" sz="1600" dirty="0"/>
              <a:t> ne sont plus recommandés**.</a:t>
            </a:r>
          </a:p>
        </p:txBody>
      </p:sp>
      <p:sp>
        <p:nvSpPr>
          <p:cNvPr id="40" name="Rectangle 39"/>
          <p:cNvSpPr>
            <a:spLocks noChangeArrowheads="1"/>
          </p:cNvSpPr>
          <p:nvPr/>
        </p:nvSpPr>
        <p:spPr bwMode="auto">
          <a:xfrm>
            <a:off x="2515209" y="5211325"/>
            <a:ext cx="551591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rgbClr val="002395"/>
                </a:solidFill>
                <a:latin typeface="Arial" panose="020B0604020202020204" pitchFamily="34" charset="0"/>
              </a:defRPr>
            </a:lvl1pPr>
            <a:lvl2pPr marL="742950" indent="-285750">
              <a:defRPr sz="1000">
                <a:solidFill>
                  <a:srgbClr val="002395"/>
                </a:solidFill>
                <a:latin typeface="Arial" panose="020B0604020202020204" pitchFamily="34" charset="0"/>
              </a:defRPr>
            </a:lvl2pPr>
            <a:lvl3pPr marL="1143000" indent="-228600">
              <a:defRPr sz="1000">
                <a:solidFill>
                  <a:srgbClr val="002395"/>
                </a:solidFill>
                <a:latin typeface="Arial" panose="020B0604020202020204" pitchFamily="34" charset="0"/>
              </a:defRPr>
            </a:lvl3pPr>
            <a:lvl4pPr marL="1600200" indent="-228600">
              <a:defRPr sz="1000">
                <a:solidFill>
                  <a:srgbClr val="002395"/>
                </a:solidFill>
                <a:latin typeface="Arial" panose="020B0604020202020204" pitchFamily="34" charset="0"/>
              </a:defRPr>
            </a:lvl4pPr>
            <a:lvl5pPr marL="2057400" indent="-228600">
              <a:defRPr sz="1000">
                <a:solidFill>
                  <a:srgbClr val="002395"/>
                </a:solidFill>
                <a:latin typeface="Arial" panose="020B0604020202020204" pitchFamily="34" charset="0"/>
              </a:defRPr>
            </a:lvl5pPr>
            <a:lvl6pPr marL="2514600" indent="-228600" eaLnBrk="0" fontAlgn="base" hangingPunct="0">
              <a:spcBef>
                <a:spcPct val="0"/>
              </a:spcBef>
              <a:spcAft>
                <a:spcPct val="0"/>
              </a:spcAft>
              <a:defRPr sz="1000">
                <a:solidFill>
                  <a:srgbClr val="002395"/>
                </a:solidFill>
                <a:latin typeface="Arial" panose="020B0604020202020204" pitchFamily="34" charset="0"/>
              </a:defRPr>
            </a:lvl6pPr>
            <a:lvl7pPr marL="2971800" indent="-228600" eaLnBrk="0" fontAlgn="base" hangingPunct="0">
              <a:spcBef>
                <a:spcPct val="0"/>
              </a:spcBef>
              <a:spcAft>
                <a:spcPct val="0"/>
              </a:spcAft>
              <a:defRPr sz="1000">
                <a:solidFill>
                  <a:srgbClr val="002395"/>
                </a:solidFill>
                <a:latin typeface="Arial" panose="020B0604020202020204" pitchFamily="34" charset="0"/>
              </a:defRPr>
            </a:lvl7pPr>
            <a:lvl8pPr marL="3429000" indent="-228600" eaLnBrk="0" fontAlgn="base" hangingPunct="0">
              <a:spcBef>
                <a:spcPct val="0"/>
              </a:spcBef>
              <a:spcAft>
                <a:spcPct val="0"/>
              </a:spcAft>
              <a:defRPr sz="1000">
                <a:solidFill>
                  <a:srgbClr val="002395"/>
                </a:solidFill>
                <a:latin typeface="Arial" panose="020B0604020202020204" pitchFamily="34" charset="0"/>
              </a:defRPr>
            </a:lvl8pPr>
            <a:lvl9pPr marL="3886200" indent="-228600" eaLnBrk="0" fontAlgn="base" hangingPunct="0">
              <a:spcBef>
                <a:spcPct val="0"/>
              </a:spcBef>
              <a:spcAft>
                <a:spcPct val="0"/>
              </a:spcAft>
              <a:defRPr sz="1000">
                <a:solidFill>
                  <a:srgbClr val="002395"/>
                </a:solidFill>
                <a:latin typeface="Arial" panose="020B0604020202020204" pitchFamily="34" charset="0"/>
              </a:defRPr>
            </a:lvl9pPr>
          </a:lstStyle>
          <a:p>
            <a:r>
              <a:rPr lang="fr-FR" sz="1600" dirty="0">
                <a:latin typeface="+mn-lt"/>
                <a:hlinkClick r:id="rId4"/>
              </a:rPr>
              <a:t>Avis CT HAS 16/09/2020 - EXACOR (</a:t>
            </a:r>
            <a:r>
              <a:rPr lang="fr-FR" sz="1600" dirty="0" err="1">
                <a:latin typeface="+mn-lt"/>
                <a:hlinkClick r:id="rId4"/>
              </a:rPr>
              <a:t>cibenzoline</a:t>
            </a:r>
            <a:r>
              <a:rPr lang="fr-FR" sz="1600" dirty="0">
                <a:latin typeface="+mn-lt"/>
                <a:hlinkClick r:id="rId4"/>
              </a:rPr>
              <a:t>)</a:t>
            </a:r>
            <a:endParaRPr lang="fr-FR" sz="1600" dirty="0">
              <a:latin typeface="+mn-lt"/>
            </a:endParaRPr>
          </a:p>
          <a:p>
            <a:r>
              <a:rPr lang="fr-FR" sz="1600" dirty="0">
                <a:latin typeface="+mn-lt"/>
                <a:hlinkClick r:id="rId5"/>
              </a:rPr>
              <a:t>Avis CT HAS 16/09/2020 – Antiarythmiques oraux</a:t>
            </a:r>
            <a:endParaRPr lang="fr-FR" sz="1600" dirty="0">
              <a:latin typeface="+mn-lt"/>
            </a:endParaRPr>
          </a:p>
          <a:p>
            <a:r>
              <a:rPr lang="fr-FR" sz="1600" dirty="0">
                <a:latin typeface="+mn-lt"/>
                <a:hlinkClick r:id="rId6"/>
              </a:rPr>
              <a:t>Echanges réunion CT HAS 16/09/2020</a:t>
            </a:r>
            <a:endParaRPr lang="fr-FR" altLang="fr-FR" sz="1600" dirty="0">
              <a:latin typeface="+mn-lt"/>
            </a:endParaRPr>
          </a:p>
        </p:txBody>
      </p:sp>
      <p:sp>
        <p:nvSpPr>
          <p:cNvPr id="3" name="ZoneTexte 2"/>
          <p:cNvSpPr txBox="1"/>
          <p:nvPr/>
        </p:nvSpPr>
        <p:spPr>
          <a:xfrm>
            <a:off x="99226" y="6045187"/>
            <a:ext cx="11115864" cy="1292662"/>
          </a:xfrm>
          <a:prstGeom prst="rect">
            <a:avLst/>
          </a:prstGeom>
          <a:noFill/>
        </p:spPr>
        <p:txBody>
          <a:bodyPr wrap="square" rtlCol="0">
            <a:spAutoFit/>
          </a:bodyPr>
          <a:lstStyle/>
          <a:p>
            <a:r>
              <a:rPr lang="fr-FR" sz="1200" i="1" dirty="0"/>
              <a:t>*</a:t>
            </a:r>
            <a:r>
              <a:rPr lang="fr-FR" sz="1200" i="1" dirty="0" err="1"/>
              <a:t>Flécaïnide</a:t>
            </a:r>
            <a:r>
              <a:rPr lang="fr-FR" sz="1200" i="1" dirty="0"/>
              <a:t> et </a:t>
            </a:r>
            <a:r>
              <a:rPr lang="fr-FR" sz="1200" i="1" dirty="0" err="1"/>
              <a:t>propafénone</a:t>
            </a:r>
            <a:r>
              <a:rPr lang="fr-FR" sz="1200" i="1" dirty="0"/>
              <a:t> restent recommandés dans les tachycardies atriales focales et les tachycardies </a:t>
            </a:r>
            <a:r>
              <a:rPr lang="fr-FR" sz="1200" i="1" dirty="0" err="1"/>
              <a:t>atrioventriculaires</a:t>
            </a:r>
            <a:r>
              <a:rPr lang="fr-FR" sz="1200" i="1" dirty="0"/>
              <a:t> réentrantes sur voie accessoire, en l’absence de cardiopathie structurelle ou ischémique</a:t>
            </a:r>
          </a:p>
          <a:p>
            <a:r>
              <a:rPr lang="fr-FR" sz="1200" i="1" dirty="0"/>
              <a:t>**En effet, le </a:t>
            </a:r>
            <a:r>
              <a:rPr lang="fr-FR" sz="1200" i="1" dirty="0" err="1"/>
              <a:t>sotalol</a:t>
            </a:r>
            <a:r>
              <a:rPr lang="fr-FR" sz="1200" i="1" dirty="0"/>
              <a:t> présente un </a:t>
            </a:r>
            <a:r>
              <a:rPr lang="fr-FR" sz="1200" i="1" dirty="0" err="1"/>
              <a:t>surrisque</a:t>
            </a:r>
            <a:r>
              <a:rPr lang="fr-FR" sz="1200" i="1" dirty="0"/>
              <a:t> de mortalité par rapport au placebo / absence de traitement identifié dans une méta-analyse, et les </a:t>
            </a:r>
            <a:r>
              <a:rPr lang="fr-FR" sz="1200" i="1" dirty="0" err="1"/>
              <a:t>antiarythmiques</a:t>
            </a:r>
            <a:r>
              <a:rPr lang="fr-FR" sz="1200" i="1" dirty="0"/>
              <a:t> de classe IA ont une faible efficacité et ne sont plus mentionnés dans les dernières recommandations européennes.</a:t>
            </a:r>
          </a:p>
          <a:p>
            <a:r>
              <a:rPr lang="fr-FR" sz="1200" i="1" dirty="0"/>
              <a:t> </a:t>
            </a:r>
          </a:p>
          <a:p>
            <a:endParaRPr lang="fr-FR" dirty="0"/>
          </a:p>
        </p:txBody>
      </p:sp>
      <p:pic>
        <p:nvPicPr>
          <p:cNvPr id="39" name="Image 38">
            <a:extLst>
              <a:ext uri="{FF2B5EF4-FFF2-40B4-BE49-F238E27FC236}">
                <a16:creationId xmlns:a16="http://schemas.microsoft.com/office/drawing/2014/main" id="{188693A0-DE72-40D9-8510-62A96352D6B7}"/>
              </a:ext>
            </a:extLst>
          </p:cNvPr>
          <p:cNvPicPr>
            <a:picLocks noChangeAspect="1"/>
          </p:cNvPicPr>
          <p:nvPr/>
        </p:nvPicPr>
        <p:blipFill>
          <a:blip r:embed="rId7"/>
          <a:stretch>
            <a:fillRect/>
          </a:stretch>
        </p:blipFill>
        <p:spPr bwMode="auto">
          <a:xfrm>
            <a:off x="114950" y="903053"/>
            <a:ext cx="432047" cy="684362"/>
          </a:xfrm>
          <a:prstGeom prst="rect">
            <a:avLst/>
          </a:prstGeom>
        </p:spPr>
      </p:pic>
      <p:sp>
        <p:nvSpPr>
          <p:cNvPr id="41" name="ZoneTexte 40">
            <a:extLst>
              <a:ext uri="{FF2B5EF4-FFF2-40B4-BE49-F238E27FC236}">
                <a16:creationId xmlns:a16="http://schemas.microsoft.com/office/drawing/2014/main" id="{132B5C26-42D3-4A50-8DD4-96F22B2BFA42}"/>
              </a:ext>
            </a:extLst>
          </p:cNvPr>
          <p:cNvSpPr txBox="1"/>
          <p:nvPr/>
        </p:nvSpPr>
        <p:spPr bwMode="auto">
          <a:xfrm>
            <a:off x="600994" y="1150268"/>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sp>
        <p:nvSpPr>
          <p:cNvPr id="42" name="ZoneTexte 41">
            <a:extLst>
              <a:ext uri="{FF2B5EF4-FFF2-40B4-BE49-F238E27FC236}">
                <a16:creationId xmlns:a16="http://schemas.microsoft.com/office/drawing/2014/main" id="{3C73656F-40C9-4189-8A15-07686327DF8B}"/>
              </a:ext>
            </a:extLst>
          </p:cNvPr>
          <p:cNvSpPr txBox="1"/>
          <p:nvPr/>
        </p:nvSpPr>
        <p:spPr bwMode="auto">
          <a:xfrm>
            <a:off x="931125" y="5207690"/>
            <a:ext cx="1691306" cy="369332"/>
          </a:xfrm>
          <a:prstGeom prst="rect">
            <a:avLst/>
          </a:prstGeom>
          <a:noFill/>
        </p:spPr>
        <p:txBody>
          <a:bodyPr wrap="square" rtlCol="0">
            <a:spAutoFit/>
          </a:bodyPr>
          <a:lstStyle/>
          <a:p>
            <a:r>
              <a:rPr lang="fr-FR" b="1" dirty="0">
                <a:solidFill>
                  <a:srgbClr val="000099"/>
                </a:solidFill>
              </a:rPr>
              <a:t>Sources utiles : </a:t>
            </a:r>
          </a:p>
        </p:txBody>
      </p:sp>
      <p:pic>
        <p:nvPicPr>
          <p:cNvPr id="43" name="Image 42">
            <a:extLst>
              <a:ext uri="{FF2B5EF4-FFF2-40B4-BE49-F238E27FC236}">
                <a16:creationId xmlns:a16="http://schemas.microsoft.com/office/drawing/2014/main" id="{6BFC868E-15A7-424E-9A36-4F07AA51C479}"/>
              </a:ext>
            </a:extLst>
          </p:cNvPr>
          <p:cNvPicPr>
            <a:picLocks noChangeAspect="1"/>
          </p:cNvPicPr>
          <p:nvPr/>
        </p:nvPicPr>
        <p:blipFill>
          <a:blip r:embed="rId8"/>
          <a:stretch>
            <a:fillRect/>
          </a:stretch>
        </p:blipFill>
        <p:spPr bwMode="auto">
          <a:xfrm>
            <a:off x="234483" y="5207690"/>
            <a:ext cx="696641" cy="406838"/>
          </a:xfrm>
          <a:prstGeom prst="rect">
            <a:avLst/>
          </a:prstGeom>
        </p:spPr>
      </p:pic>
      <p:pic>
        <p:nvPicPr>
          <p:cNvPr id="44" name="Image 43">
            <a:hlinkClick r:id="rId9" action="ppaction://hlinksldjump"/>
            <a:extLst>
              <a:ext uri="{FF2B5EF4-FFF2-40B4-BE49-F238E27FC236}">
                <a16:creationId xmlns:a16="http://schemas.microsoft.com/office/drawing/2014/main" id="{2A6DE5F7-3BB6-4B03-A5D0-3A69E79ECCE6}"/>
              </a:ext>
            </a:extLst>
          </p:cNvPr>
          <p:cNvPicPr>
            <a:picLocks noChangeAspect="1"/>
          </p:cNvPicPr>
          <p:nvPr/>
        </p:nvPicPr>
        <p:blipFill>
          <a:blip r:embed="rId10"/>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76615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CIBENZOLINE – </a:t>
            </a:r>
            <a:r>
              <a:rPr lang="fr-FR" sz="1500" b="1" dirty="0" err="1"/>
              <a:t>Cipralan</a:t>
            </a:r>
            <a:r>
              <a:rPr lang="fr-FR" sz="1500" b="1" dirty="0"/>
              <a:t>® 65 mg </a:t>
            </a:r>
            <a:r>
              <a:rPr lang="fr-FR" sz="1500" b="1" dirty="0" err="1"/>
              <a:t>cpr</a:t>
            </a:r>
            <a:r>
              <a:rPr lang="fr-FR" sz="1500" b="1" dirty="0"/>
              <a:t>, 130 mg </a:t>
            </a:r>
            <a:r>
              <a:rPr lang="fr-FR" sz="1500" b="1" dirty="0" err="1"/>
              <a:t>cpr</a:t>
            </a:r>
            <a:r>
              <a:rPr lang="fr-FR" sz="1500" b="1" dirty="0"/>
              <a:t>, 100 mg </a:t>
            </a:r>
            <a:r>
              <a:rPr lang="fr-FR" sz="1500" b="1" dirty="0" err="1"/>
              <a:t>inj</a:t>
            </a:r>
            <a:r>
              <a:rPr lang="fr-FR" sz="1500" b="1" dirty="0"/>
              <a:t> et </a:t>
            </a:r>
            <a:r>
              <a:rPr lang="fr-FR" sz="1500" b="1" dirty="0" err="1"/>
              <a:t>Exacor</a:t>
            </a:r>
            <a:r>
              <a:rPr lang="fr-FR" sz="1500" b="1" dirty="0"/>
              <a:t>® 130 mg</a:t>
            </a:r>
          </a:p>
          <a:p>
            <a:r>
              <a:rPr lang="fr-FR" dirty="0"/>
              <a:t>DISOPYRAMIDE – </a:t>
            </a:r>
            <a:r>
              <a:rPr lang="fr-FR" sz="1500" b="1" dirty="0" err="1"/>
              <a:t>Isorythm</a:t>
            </a:r>
            <a:r>
              <a:rPr lang="fr-FR" sz="1500" b="1" dirty="0"/>
              <a:t>® </a:t>
            </a:r>
            <a:r>
              <a:rPr lang="fr-FR" sz="1500" b="1" dirty="0" err="1"/>
              <a:t>gél</a:t>
            </a:r>
            <a:r>
              <a:rPr lang="fr-FR" sz="1500" b="1" dirty="0"/>
              <a:t> 100mg, LP 125 mg et LP 250 mg, </a:t>
            </a:r>
            <a:r>
              <a:rPr lang="fr-FR" sz="1500" b="1" dirty="0" err="1"/>
              <a:t>Rythmodan</a:t>
            </a:r>
            <a:r>
              <a:rPr lang="fr-FR" sz="1500" b="1" dirty="0"/>
              <a:t>® 100 mg </a:t>
            </a:r>
            <a:r>
              <a:rPr lang="fr-FR" sz="1500" b="1" dirty="0" err="1"/>
              <a:t>gél</a:t>
            </a:r>
            <a:r>
              <a:rPr lang="fr-FR" sz="1500" b="1" dirty="0"/>
              <a:t>, LP 250 mg </a:t>
            </a:r>
            <a:r>
              <a:rPr lang="fr-FR" sz="1500" b="1" dirty="0" err="1"/>
              <a:t>cpr</a:t>
            </a:r>
            <a:r>
              <a:rPr lang="fr-FR" sz="1500" b="1" dirty="0"/>
              <a:t>, 50mg </a:t>
            </a:r>
            <a:r>
              <a:rPr lang="fr-FR" sz="1500" b="1" dirty="0" err="1"/>
              <a:t>inj</a:t>
            </a:r>
            <a:endParaRPr lang="fr-FR" sz="1500"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59</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a:spLocks/>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dirty="0">
                <a:solidFill>
                  <a:srgbClr val="034DA2"/>
                </a:solidFill>
              </a:rPr>
              <a:t> </a:t>
            </a:r>
            <a:endParaRPr dirty="0"/>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575523" y="1785885"/>
            <a:ext cx="11443037" cy="1631216"/>
          </a:xfrm>
          <a:prstGeom prst="rect">
            <a:avLst/>
          </a:prstGeom>
          <a:noFill/>
        </p:spPr>
        <p:txBody>
          <a:bodyPr wrap="square" rtlCol="0">
            <a:spAutoFit/>
          </a:bodyPr>
          <a:lstStyle/>
          <a:p>
            <a:pPr algn="just"/>
            <a:endParaRPr lang="fr-FR" sz="1600" dirty="0"/>
          </a:p>
          <a:p>
            <a:pPr marL="285750" indent="-285750" algn="just">
              <a:buFont typeface="Arial" panose="020B0604020202020204" pitchFamily="34" charset="0"/>
              <a:buChar char="•"/>
            </a:pPr>
            <a:r>
              <a:rPr lang="fr-FR" sz="1600" b="1" i="1" u="sng" dirty="0">
                <a:sym typeface="Wingdings" panose="05000000000000000000" pitchFamily="2" charset="2"/>
              </a:rPr>
              <a:t>T</a:t>
            </a:r>
            <a:r>
              <a:rPr lang="fr-FR" sz="1600" b="1" i="1" u="sng" dirty="0"/>
              <a:t>achycardies supraventriculaires (traitement)</a:t>
            </a:r>
            <a:r>
              <a:rPr lang="fr-FR" sz="1600" b="1" i="1" dirty="0"/>
              <a:t> :</a:t>
            </a:r>
          </a:p>
          <a:p>
            <a:pPr algn="just"/>
            <a:r>
              <a:rPr lang="fr-FR" sz="1600" i="1" dirty="0"/>
              <a:t>Attention parmi les antiarythmiques seule l’amiodarone a l’AMM dans le traitement des fibrillations atriales et reste un traitement de première intention, considérant les recommandations européennes (ESC 2020)*.</a:t>
            </a:r>
          </a:p>
          <a:p>
            <a:pPr algn="just"/>
            <a:r>
              <a:rPr lang="fr-FR" sz="1600" i="1" dirty="0" err="1"/>
              <a:t>Cardioversion</a:t>
            </a:r>
            <a:r>
              <a:rPr lang="fr-FR" sz="1600" i="1" dirty="0"/>
              <a:t> réalisée par un cardiologue associée à une anticoagulation orale.</a:t>
            </a:r>
          </a:p>
          <a:p>
            <a:pPr algn="just"/>
            <a:endParaRPr lang="fr-FR" sz="1600" dirty="0"/>
          </a:p>
        </p:txBody>
      </p:sp>
      <p:sp>
        <p:nvSpPr>
          <p:cNvPr id="38" name="Rectangle 37"/>
          <p:cNvSpPr/>
          <p:nvPr/>
        </p:nvSpPr>
        <p:spPr bwMode="auto">
          <a:xfrm>
            <a:off x="2494468" y="4160054"/>
            <a:ext cx="2202847" cy="338554"/>
          </a:xfrm>
          <a:prstGeom prst="rect">
            <a:avLst/>
          </a:prstGeom>
        </p:spPr>
        <p:txBody>
          <a:bodyPr wrap="none">
            <a:spAutoFit/>
          </a:bodyPr>
          <a:lstStyle/>
          <a:p>
            <a:r>
              <a:rPr lang="fr-FR" sz="1600" dirty="0">
                <a:hlinkClick r:id="rId3"/>
              </a:rPr>
              <a:t>Avis CT HAS 16/09/2020</a:t>
            </a:r>
            <a:endParaRPr lang="fr-FR" sz="1600" dirty="0"/>
          </a:p>
        </p:txBody>
      </p:sp>
      <p:sp>
        <p:nvSpPr>
          <p:cNvPr id="3" name="Rectangle 2"/>
          <p:cNvSpPr/>
          <p:nvPr/>
        </p:nvSpPr>
        <p:spPr>
          <a:xfrm>
            <a:off x="40184" y="5933582"/>
            <a:ext cx="12111632" cy="523220"/>
          </a:xfrm>
          <a:prstGeom prst="rect">
            <a:avLst/>
          </a:prstGeom>
        </p:spPr>
        <p:txBody>
          <a:bodyPr wrap="square">
            <a:spAutoFit/>
          </a:bodyPr>
          <a:lstStyle/>
          <a:p>
            <a:r>
              <a:rPr lang="en-US" sz="1400" i="1" dirty="0"/>
              <a:t>*</a:t>
            </a:r>
            <a:r>
              <a:rPr lang="en-US" sz="1400" i="1" dirty="0" err="1"/>
              <a:t>Hindrick</a:t>
            </a:r>
            <a:r>
              <a:rPr lang="en-US" sz="1400" i="1" dirty="0"/>
              <a:t> G et al. 2020 ESC Guidelines for the diagnosis and management of atrial fibrillation developed in collaboration with the European Association of Cardio-Thoracic Surgery (EACTS). European Heart Journal.2020 ;00 :1- 125.</a:t>
            </a:r>
            <a:endParaRPr lang="fr-FR" sz="1400" i="1" dirty="0"/>
          </a:p>
        </p:txBody>
      </p:sp>
      <p:pic>
        <p:nvPicPr>
          <p:cNvPr id="39" name="Image 38">
            <a:extLst>
              <a:ext uri="{FF2B5EF4-FFF2-40B4-BE49-F238E27FC236}">
                <a16:creationId xmlns:a16="http://schemas.microsoft.com/office/drawing/2014/main" id="{F1B4BA64-D471-49FD-A2C3-1C255785B3F6}"/>
              </a:ext>
            </a:extLst>
          </p:cNvPr>
          <p:cNvPicPr>
            <a:picLocks noChangeAspect="1"/>
          </p:cNvPicPr>
          <p:nvPr/>
        </p:nvPicPr>
        <p:blipFill>
          <a:blip r:embed="rId4"/>
          <a:stretch>
            <a:fillRect/>
          </a:stretch>
        </p:blipFill>
        <p:spPr bwMode="auto">
          <a:xfrm>
            <a:off x="114950" y="1455944"/>
            <a:ext cx="432047" cy="684362"/>
          </a:xfrm>
          <a:prstGeom prst="rect">
            <a:avLst/>
          </a:prstGeom>
        </p:spPr>
      </p:pic>
      <p:sp>
        <p:nvSpPr>
          <p:cNvPr id="40" name="ZoneTexte 39">
            <a:extLst>
              <a:ext uri="{FF2B5EF4-FFF2-40B4-BE49-F238E27FC236}">
                <a16:creationId xmlns:a16="http://schemas.microsoft.com/office/drawing/2014/main" id="{C1A06945-3C85-40F9-BA3C-1945DD9E9EE6}"/>
              </a:ext>
            </a:extLst>
          </p:cNvPr>
          <p:cNvSpPr txBox="1"/>
          <p:nvPr/>
        </p:nvSpPr>
        <p:spPr bwMode="auto">
          <a:xfrm>
            <a:off x="600994" y="1703159"/>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sp>
        <p:nvSpPr>
          <p:cNvPr id="41" name="ZoneTexte 40">
            <a:extLst>
              <a:ext uri="{FF2B5EF4-FFF2-40B4-BE49-F238E27FC236}">
                <a16:creationId xmlns:a16="http://schemas.microsoft.com/office/drawing/2014/main" id="{E17A6696-9650-4035-826F-2B4C3009355B}"/>
              </a:ext>
            </a:extLst>
          </p:cNvPr>
          <p:cNvSpPr txBox="1"/>
          <p:nvPr/>
        </p:nvSpPr>
        <p:spPr bwMode="auto">
          <a:xfrm>
            <a:off x="906357" y="4153652"/>
            <a:ext cx="1707447" cy="369332"/>
          </a:xfrm>
          <a:prstGeom prst="rect">
            <a:avLst/>
          </a:prstGeom>
          <a:noFill/>
        </p:spPr>
        <p:txBody>
          <a:bodyPr wrap="square" rtlCol="0">
            <a:spAutoFit/>
          </a:bodyPr>
          <a:lstStyle/>
          <a:p>
            <a:r>
              <a:rPr lang="fr-FR" b="1" dirty="0">
                <a:solidFill>
                  <a:srgbClr val="000099"/>
                </a:solidFill>
              </a:rPr>
              <a:t>Sources utiles : </a:t>
            </a:r>
          </a:p>
        </p:txBody>
      </p:sp>
      <p:pic>
        <p:nvPicPr>
          <p:cNvPr id="42" name="Image 41">
            <a:extLst>
              <a:ext uri="{FF2B5EF4-FFF2-40B4-BE49-F238E27FC236}">
                <a16:creationId xmlns:a16="http://schemas.microsoft.com/office/drawing/2014/main" id="{5D29AE93-E2F5-4A10-A73B-42AFB3F0C6BB}"/>
              </a:ext>
            </a:extLst>
          </p:cNvPr>
          <p:cNvPicPr>
            <a:picLocks noChangeAspect="1"/>
          </p:cNvPicPr>
          <p:nvPr/>
        </p:nvPicPr>
        <p:blipFill>
          <a:blip r:embed="rId5"/>
          <a:stretch>
            <a:fillRect/>
          </a:stretch>
        </p:blipFill>
        <p:spPr bwMode="auto">
          <a:xfrm>
            <a:off x="227203" y="4095135"/>
            <a:ext cx="696641" cy="406838"/>
          </a:xfrm>
          <a:prstGeom prst="rect">
            <a:avLst/>
          </a:prstGeom>
        </p:spPr>
      </p:pic>
      <p:pic>
        <p:nvPicPr>
          <p:cNvPr id="43" name="Image 42">
            <a:hlinkClick r:id="rId6" action="ppaction://hlinksldjump"/>
            <a:extLst>
              <a:ext uri="{FF2B5EF4-FFF2-40B4-BE49-F238E27FC236}">
                <a16:creationId xmlns:a16="http://schemas.microsoft.com/office/drawing/2014/main" id="{2E66C29F-E47D-43DE-979D-77D3200FE5A6}"/>
              </a:ext>
            </a:extLst>
          </p:cNvPr>
          <p:cNvPicPr>
            <a:picLocks noChangeAspect="1"/>
          </p:cNvPicPr>
          <p:nvPr/>
        </p:nvPicPr>
        <p:blipFill>
          <a:blip r:embed="rId7"/>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53079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76152"/>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b="1" dirty="0">
                <a:solidFill>
                  <a:schemeClr val="bg1"/>
                </a:solidFill>
              </a:rPr>
              <a:t>Rappels sur le Service Médical Rendu de la HAS (1)</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6</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40" name="Rectangle 39">
            <a:extLst>
              <a:ext uri="{FF2B5EF4-FFF2-40B4-BE49-F238E27FC236}">
                <a16:creationId xmlns:a16="http://schemas.microsoft.com/office/drawing/2014/main" id="{35036528-86C3-46BA-8A5E-3F4E1AB52AB7}"/>
              </a:ext>
            </a:extLst>
          </p:cNvPr>
          <p:cNvSpPr/>
          <p:nvPr/>
        </p:nvSpPr>
        <p:spPr bwMode="auto">
          <a:xfrm>
            <a:off x="413615" y="1395486"/>
            <a:ext cx="9782292" cy="830997"/>
          </a:xfrm>
          <a:prstGeom prst="rect">
            <a:avLst/>
          </a:prstGeom>
          <a:noFill/>
          <a:ln w="19050">
            <a:solidFill>
              <a:srgbClr val="FF00FF"/>
            </a:solidFill>
          </a:ln>
        </p:spPr>
        <p:txBody>
          <a:bodyPr wrap="square" rtlCol="0">
            <a:spAutoFit/>
          </a:bodyPr>
          <a:lstStyle/>
          <a:p>
            <a:pPr algn="just"/>
            <a:r>
              <a:rPr lang="fr-FR" sz="1600" dirty="0"/>
              <a:t>Un SMR insuffisant signifie que la Commission de la Transparence </a:t>
            </a:r>
            <a:r>
              <a:rPr lang="fr-FR" sz="1600" b="1" dirty="0"/>
              <a:t>recommande de ne pas rembourser le médicament</a:t>
            </a:r>
            <a:r>
              <a:rPr lang="fr-FR" sz="1600" dirty="0"/>
              <a:t>. Cette appréciation se fonde sur les données médicales : </a:t>
            </a:r>
            <a:r>
              <a:rPr lang="fr-FR" sz="1600" b="1" dirty="0"/>
              <a:t>gravité de la pathologie traitée, efficacité du médicament, ses effets indésirables et sa place dans la stratégie thérapeutique</a:t>
            </a:r>
            <a:r>
              <a:rPr lang="fr-FR" sz="1600" dirty="0"/>
              <a:t>.</a:t>
            </a:r>
          </a:p>
        </p:txBody>
      </p:sp>
      <p:sp>
        <p:nvSpPr>
          <p:cNvPr id="41" name="Rectangle 40">
            <a:extLst>
              <a:ext uri="{FF2B5EF4-FFF2-40B4-BE49-F238E27FC236}">
                <a16:creationId xmlns:a16="http://schemas.microsoft.com/office/drawing/2014/main" id="{B9C4D85B-9E9E-47FC-8B80-817596730C91}"/>
              </a:ext>
            </a:extLst>
          </p:cNvPr>
          <p:cNvSpPr/>
          <p:nvPr/>
        </p:nvSpPr>
        <p:spPr bwMode="auto">
          <a:xfrm>
            <a:off x="1112851" y="2881355"/>
            <a:ext cx="9696778" cy="2554545"/>
          </a:xfrm>
          <a:prstGeom prst="rect">
            <a:avLst/>
          </a:prstGeom>
          <a:solidFill>
            <a:schemeClr val="accent1">
              <a:lumMod val="20000"/>
              <a:lumOff val="80000"/>
            </a:schemeClr>
          </a:solidFill>
        </p:spPr>
        <p:txBody>
          <a:bodyPr wrap="square">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r>
              <a:rPr lang="fr-FR" sz="1600" b="1" i="1" dirty="0"/>
              <a:t>Rappels sur le Service Médical Rendu (SMR) :</a:t>
            </a:r>
          </a:p>
          <a:p>
            <a:endParaRPr lang="fr-FR" sz="1600" dirty="0"/>
          </a:p>
          <a:p>
            <a:pPr algn="just"/>
            <a:r>
              <a:rPr lang="fr-FR" sz="1600" dirty="0"/>
              <a:t>La Commission de la Transparence évalue les médicaments en vue de leur remboursement suite aux demandes déposées par les industriels.</a:t>
            </a:r>
          </a:p>
          <a:p>
            <a:pPr algn="just"/>
            <a:r>
              <a:rPr lang="fr-FR" sz="1600" dirty="0"/>
              <a:t>Ces évaluations se basent sur les preuves scientifiques et prennent en compte le contexte d’utilisation. </a:t>
            </a:r>
          </a:p>
          <a:p>
            <a:pPr algn="just"/>
            <a:endParaRPr lang="fr-FR" sz="1600" dirty="0"/>
          </a:p>
          <a:p>
            <a:pPr algn="just"/>
            <a:r>
              <a:rPr lang="fr-FR" sz="1600" dirty="0"/>
              <a:t>La HAS rend un avis consultatif sur le SMR et sur l’Amélioration du Service Médical Rendu (ASMR).</a:t>
            </a:r>
          </a:p>
          <a:p>
            <a:pPr algn="just"/>
            <a:endParaRPr lang="fr-FR" sz="1600" dirty="0"/>
          </a:p>
          <a:p>
            <a:pPr algn="just"/>
            <a:r>
              <a:rPr lang="fr-FR" sz="1600" dirty="0"/>
              <a:t>Le SMR mesure l'efficacité médicale d'un médicament. Il s'agit d'une appréciation globale du bénéfice thérapeutique d'un médicament comparé aux traitements déjà disponibles pour une même indication.</a:t>
            </a:r>
          </a:p>
        </p:txBody>
      </p:sp>
    </p:spTree>
    <p:extLst>
      <p:ext uri="{BB962C8B-B14F-4D97-AF65-F5344CB8AC3E}">
        <p14:creationId xmlns:p14="http://schemas.microsoft.com/office/powerpoint/2010/main" val="15309718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4" name="Rectangle 6">
            <a:extLst>
              <a:ext uri="{FF2B5EF4-FFF2-40B4-BE49-F238E27FC236}">
                <a16:creationId xmlns:a16="http://schemas.microsoft.com/office/drawing/2014/main" id="{AD8CAE17-8EC8-48C5-853E-4E14D6F5F3D6}"/>
              </a:ext>
            </a:extLst>
          </p:cNvPr>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CIBENZOLINE – </a:t>
            </a:r>
            <a:r>
              <a:rPr lang="fr-FR" sz="1500" b="1" dirty="0" err="1"/>
              <a:t>Cipralan</a:t>
            </a:r>
            <a:r>
              <a:rPr lang="fr-FR" sz="1500" b="1" dirty="0"/>
              <a:t>® 65 mg </a:t>
            </a:r>
            <a:r>
              <a:rPr lang="fr-FR" sz="1500" b="1" dirty="0" err="1"/>
              <a:t>cpr</a:t>
            </a:r>
            <a:r>
              <a:rPr lang="fr-FR" sz="1500" b="1" dirty="0"/>
              <a:t>, 130 mg </a:t>
            </a:r>
            <a:r>
              <a:rPr lang="fr-FR" sz="1500" b="1" dirty="0" err="1"/>
              <a:t>cpr</a:t>
            </a:r>
            <a:r>
              <a:rPr lang="fr-FR" sz="1500" b="1" dirty="0"/>
              <a:t>, 100 mg </a:t>
            </a:r>
            <a:r>
              <a:rPr lang="fr-FR" sz="1500" b="1" dirty="0" err="1"/>
              <a:t>inj</a:t>
            </a:r>
            <a:r>
              <a:rPr lang="fr-FR" sz="1500" b="1" dirty="0"/>
              <a:t> et </a:t>
            </a:r>
            <a:r>
              <a:rPr lang="fr-FR" sz="1500" b="1" dirty="0" err="1"/>
              <a:t>Exacor</a:t>
            </a:r>
            <a:r>
              <a:rPr lang="fr-FR" sz="1500" b="1" dirty="0"/>
              <a:t>® 130 mg</a:t>
            </a:r>
          </a:p>
          <a:p>
            <a:r>
              <a:rPr lang="fr-FR" dirty="0"/>
              <a:t>DISOPYRAMIDE – </a:t>
            </a:r>
            <a:r>
              <a:rPr lang="fr-FR" sz="1500" b="1" dirty="0" err="1"/>
              <a:t>Isorythm</a:t>
            </a:r>
            <a:r>
              <a:rPr lang="fr-FR" sz="1500" b="1" dirty="0"/>
              <a:t>® </a:t>
            </a:r>
            <a:r>
              <a:rPr lang="fr-FR" sz="1500" b="1" dirty="0" err="1"/>
              <a:t>gél</a:t>
            </a:r>
            <a:r>
              <a:rPr lang="fr-FR" sz="1500" b="1" dirty="0"/>
              <a:t> 100mg, LP 125 mg et LP 250 mg, </a:t>
            </a:r>
            <a:r>
              <a:rPr lang="fr-FR" sz="1500" b="1" dirty="0" err="1"/>
              <a:t>Rythmodan</a:t>
            </a:r>
            <a:r>
              <a:rPr lang="fr-FR" sz="1500" b="1" dirty="0"/>
              <a:t>® 100 mg </a:t>
            </a:r>
            <a:r>
              <a:rPr lang="fr-FR" sz="1500" b="1" dirty="0" err="1"/>
              <a:t>gél</a:t>
            </a:r>
            <a:r>
              <a:rPr lang="fr-FR" sz="1500" b="1" dirty="0"/>
              <a:t>, LP 250 mg </a:t>
            </a:r>
            <a:r>
              <a:rPr lang="fr-FR" sz="1500" b="1" dirty="0" err="1"/>
              <a:t>cpr</a:t>
            </a:r>
            <a:r>
              <a:rPr lang="fr-FR" sz="1500" b="1" dirty="0"/>
              <a:t>, 50mg </a:t>
            </a:r>
            <a:r>
              <a:rPr lang="fr-FR" sz="1500" b="1" dirty="0" err="1"/>
              <a:t>inj</a:t>
            </a:r>
            <a:endParaRPr lang="fr-FR" sz="1500"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60</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a:spLocks/>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dirty="0">
                <a:solidFill>
                  <a:srgbClr val="034DA2"/>
                </a:solidFill>
              </a:rPr>
              <a:t> </a:t>
            </a:r>
            <a:endParaRPr dirty="0"/>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650653" y="1597087"/>
            <a:ext cx="11399569" cy="3477875"/>
          </a:xfrm>
          <a:prstGeom prst="rect">
            <a:avLst/>
          </a:prstGeom>
          <a:noFill/>
        </p:spPr>
        <p:txBody>
          <a:bodyPr wrap="square" rtlCol="0">
            <a:spAutoFit/>
          </a:bodyPr>
          <a:lstStyle/>
          <a:p>
            <a:pPr marL="285750" indent="-285750" algn="just">
              <a:buFont typeface="Arial" panose="020B0604020202020204" pitchFamily="34" charset="0"/>
              <a:buChar char="•"/>
            </a:pPr>
            <a:r>
              <a:rPr lang="fr-FR" sz="1600" b="1" i="1" u="sng" dirty="0"/>
              <a:t>Troubles du rythme ventriculaires (prévention) </a:t>
            </a:r>
            <a:r>
              <a:rPr lang="fr-FR" sz="1600" b="1" i="1" dirty="0"/>
              <a:t>: </a:t>
            </a:r>
          </a:p>
          <a:p>
            <a:pPr algn="just"/>
            <a:r>
              <a:rPr lang="fr-FR" sz="1600" dirty="0"/>
              <a:t>- </a:t>
            </a:r>
            <a:r>
              <a:rPr lang="fr-FR" sz="1600" dirty="0" err="1"/>
              <a:t>Flécaïnide</a:t>
            </a:r>
            <a:r>
              <a:rPr lang="fr-FR" sz="1600" dirty="0"/>
              <a:t>, </a:t>
            </a:r>
            <a:r>
              <a:rPr lang="fr-FR" sz="1600" dirty="0" err="1"/>
              <a:t>propafénone</a:t>
            </a:r>
            <a:r>
              <a:rPr lang="fr-FR" sz="1600" dirty="0"/>
              <a:t>, </a:t>
            </a:r>
            <a:r>
              <a:rPr lang="fr-FR" sz="1600" dirty="0" err="1"/>
              <a:t>disopyramide</a:t>
            </a:r>
            <a:r>
              <a:rPr lang="fr-FR" sz="1600" dirty="0"/>
              <a:t>, </a:t>
            </a:r>
            <a:r>
              <a:rPr lang="fr-FR" sz="1600" dirty="0" err="1"/>
              <a:t>hydroquinidine</a:t>
            </a:r>
            <a:r>
              <a:rPr lang="fr-FR" sz="1600" dirty="0"/>
              <a:t> et </a:t>
            </a:r>
            <a:r>
              <a:rPr lang="fr-FR" sz="1600" dirty="0" err="1"/>
              <a:t>cibenzoline</a:t>
            </a:r>
            <a:r>
              <a:rPr lang="fr-FR" sz="1600" dirty="0"/>
              <a:t> ne sont désormais plus recommandés</a:t>
            </a:r>
          </a:p>
          <a:p>
            <a:pPr algn="just"/>
            <a:r>
              <a:rPr lang="fr-FR" sz="1600" dirty="0"/>
              <a:t>A l’exception de ces 2 anti-arythmiques mentionnés par les recommandations européennes dans les </a:t>
            </a:r>
            <a:r>
              <a:rPr lang="fr-FR" sz="1600" dirty="0" err="1"/>
              <a:t>canalopathies</a:t>
            </a:r>
            <a:r>
              <a:rPr lang="fr-FR" sz="1600" dirty="0"/>
              <a:t> :</a:t>
            </a:r>
          </a:p>
          <a:p>
            <a:pPr marL="742950" lvl="1" indent="-285750" algn="just">
              <a:buFont typeface="Wingdings" panose="05000000000000000000" pitchFamily="2" charset="2"/>
              <a:buChar char="Ø"/>
            </a:pPr>
            <a:r>
              <a:rPr lang="fr-FR" sz="1600" dirty="0"/>
              <a:t>L’</a:t>
            </a:r>
            <a:r>
              <a:rPr lang="fr-FR" sz="1600" dirty="0" err="1"/>
              <a:t>hydroquinidine</a:t>
            </a:r>
            <a:r>
              <a:rPr lang="fr-FR" sz="1600" dirty="0"/>
              <a:t> reste recommandée chez les patients atteints du syndrome de </a:t>
            </a:r>
            <a:r>
              <a:rPr lang="fr-FR" sz="1600" dirty="0" err="1"/>
              <a:t>Brugada</a:t>
            </a:r>
            <a:r>
              <a:rPr lang="fr-FR" sz="1600" dirty="0"/>
              <a:t>; </a:t>
            </a:r>
          </a:p>
          <a:p>
            <a:pPr marL="742950" lvl="1" indent="-285750" algn="just">
              <a:buFont typeface="Wingdings" panose="05000000000000000000" pitchFamily="2" charset="2"/>
              <a:buChar char="Ø"/>
            </a:pPr>
            <a:r>
              <a:rPr lang="fr-FR" sz="1600" dirty="0"/>
              <a:t>La </a:t>
            </a:r>
            <a:r>
              <a:rPr lang="fr-FR" sz="1600" dirty="0" err="1"/>
              <a:t>flécaïnide</a:t>
            </a:r>
            <a:r>
              <a:rPr lang="fr-FR" sz="1600" dirty="0"/>
              <a:t> reste recommandée chez les patients atteints de tachycardie ventriculaire polymorphe </a:t>
            </a:r>
            <a:r>
              <a:rPr lang="fr-FR" sz="1600" dirty="0" err="1"/>
              <a:t>catécholergique</a:t>
            </a:r>
            <a:r>
              <a:rPr lang="fr-FR" sz="1600" dirty="0"/>
              <a:t> (TVPC).</a:t>
            </a:r>
          </a:p>
          <a:p>
            <a:pPr marL="285750" indent="-285750" algn="just">
              <a:buFont typeface="Arial" panose="020B0604020202020204" pitchFamily="34" charset="0"/>
              <a:buChar char="•"/>
            </a:pPr>
            <a:endParaRPr lang="fr-FR" sz="1200" dirty="0"/>
          </a:p>
          <a:p>
            <a:pPr algn="just"/>
            <a:r>
              <a:rPr lang="fr-FR" sz="1600" dirty="0"/>
              <a:t>- La prévention des récidives des arythmies ventriculaires repose sur un défibrillateur cardiaque automatique implantable (DAI) sur avis du rythmologue*;</a:t>
            </a:r>
          </a:p>
          <a:p>
            <a:pPr algn="just"/>
            <a:r>
              <a:rPr lang="fr-FR" sz="1600" dirty="0"/>
              <a:t>- Les bêtabloquants (hors </a:t>
            </a:r>
            <a:r>
              <a:rPr lang="fr-FR" sz="1600" dirty="0" err="1"/>
              <a:t>sotalol</a:t>
            </a:r>
            <a:r>
              <a:rPr lang="fr-FR" sz="1600" dirty="0"/>
              <a:t>) sont recommandés en première intention chez des patients avec arythmie ventriculaire;</a:t>
            </a:r>
            <a:endParaRPr lang="fr-FR" sz="1600" b="1" dirty="0">
              <a:sym typeface="Wingdings" panose="05000000000000000000" pitchFamily="2" charset="2"/>
            </a:endParaRPr>
          </a:p>
          <a:p>
            <a:pPr algn="just"/>
            <a:r>
              <a:rPr lang="fr-FR" sz="1600" dirty="0">
                <a:sym typeface="Wingdings" panose="05000000000000000000" pitchFamily="2" charset="2"/>
              </a:rPr>
              <a:t>- Parmi les anti arythmiques, seule amiodarone reste recommandée avec un SMR important </a:t>
            </a:r>
            <a:r>
              <a:rPr lang="fr-FR" sz="1600" dirty="0"/>
              <a:t>notamment en présence d’une insuffisance coronaire et/ou d’une altération de la fonction ventriculaire gauche. Elle est principalement recommandée chez les patients qui ne peuvent recevoir un DAI ou refusent l’implantation;</a:t>
            </a:r>
          </a:p>
          <a:p>
            <a:pPr algn="just"/>
            <a:r>
              <a:rPr lang="fr-FR" sz="1600" dirty="0"/>
              <a:t>- Par ailleurs, si échec du traitement pharmacologique des actes interventionnels sont des alternatives (ablation par cathétérisme endovasculaire)</a:t>
            </a:r>
            <a:r>
              <a:rPr lang="fr-FR" sz="1600" b="1" dirty="0">
                <a:sym typeface="Wingdings" panose="05000000000000000000" pitchFamily="2" charset="2"/>
              </a:rPr>
              <a:t>.</a:t>
            </a:r>
          </a:p>
        </p:txBody>
      </p:sp>
      <p:sp>
        <p:nvSpPr>
          <p:cNvPr id="3" name="ZoneTexte 2"/>
          <p:cNvSpPr txBox="1"/>
          <p:nvPr/>
        </p:nvSpPr>
        <p:spPr>
          <a:xfrm>
            <a:off x="114950" y="6213643"/>
            <a:ext cx="11548445" cy="461665"/>
          </a:xfrm>
          <a:prstGeom prst="rect">
            <a:avLst/>
          </a:prstGeom>
          <a:noFill/>
        </p:spPr>
        <p:txBody>
          <a:bodyPr wrap="square" rtlCol="0">
            <a:spAutoFit/>
          </a:bodyPr>
          <a:lstStyle/>
          <a:p>
            <a:r>
              <a:rPr lang="fr-FR" sz="1200" i="1" dirty="0"/>
              <a:t>*L’implantation n’est envisagée dans les centres autorisés que chez des patients dont l’espérance raisonnable de survie avec un statut fonctionnel satisfaisant est supérieure à 1-2 ans et chez des patients âgés de plus de 30 ans.</a:t>
            </a:r>
          </a:p>
        </p:txBody>
      </p:sp>
      <p:pic>
        <p:nvPicPr>
          <p:cNvPr id="39" name="Image 38">
            <a:extLst>
              <a:ext uri="{FF2B5EF4-FFF2-40B4-BE49-F238E27FC236}">
                <a16:creationId xmlns:a16="http://schemas.microsoft.com/office/drawing/2014/main" id="{4688F2CF-4F4E-4155-A32E-16C2C172F2A4}"/>
              </a:ext>
            </a:extLst>
          </p:cNvPr>
          <p:cNvPicPr>
            <a:picLocks noChangeAspect="1"/>
          </p:cNvPicPr>
          <p:nvPr/>
        </p:nvPicPr>
        <p:blipFill>
          <a:blip r:embed="rId3"/>
          <a:stretch>
            <a:fillRect/>
          </a:stretch>
        </p:blipFill>
        <p:spPr bwMode="auto">
          <a:xfrm>
            <a:off x="114950" y="903053"/>
            <a:ext cx="432047" cy="684362"/>
          </a:xfrm>
          <a:prstGeom prst="rect">
            <a:avLst/>
          </a:prstGeom>
        </p:spPr>
      </p:pic>
      <p:sp>
        <p:nvSpPr>
          <p:cNvPr id="40" name="ZoneTexte 39">
            <a:extLst>
              <a:ext uri="{FF2B5EF4-FFF2-40B4-BE49-F238E27FC236}">
                <a16:creationId xmlns:a16="http://schemas.microsoft.com/office/drawing/2014/main" id="{2C357C77-CA6B-4D90-8711-4FBAF31618D3}"/>
              </a:ext>
            </a:extLst>
          </p:cNvPr>
          <p:cNvSpPr txBox="1"/>
          <p:nvPr/>
        </p:nvSpPr>
        <p:spPr bwMode="auto">
          <a:xfrm>
            <a:off x="600994" y="1150268"/>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sp>
        <p:nvSpPr>
          <p:cNvPr id="41" name="ZoneTexte 40">
            <a:extLst>
              <a:ext uri="{FF2B5EF4-FFF2-40B4-BE49-F238E27FC236}">
                <a16:creationId xmlns:a16="http://schemas.microsoft.com/office/drawing/2014/main" id="{08ECFA3A-153D-4DB2-98B9-3BD285A316B7}"/>
              </a:ext>
            </a:extLst>
          </p:cNvPr>
          <p:cNvSpPr txBox="1"/>
          <p:nvPr/>
        </p:nvSpPr>
        <p:spPr bwMode="auto">
          <a:xfrm>
            <a:off x="811591" y="5375905"/>
            <a:ext cx="1603805" cy="369332"/>
          </a:xfrm>
          <a:prstGeom prst="rect">
            <a:avLst/>
          </a:prstGeom>
          <a:noFill/>
        </p:spPr>
        <p:txBody>
          <a:bodyPr wrap="square" rtlCol="0">
            <a:spAutoFit/>
          </a:bodyPr>
          <a:lstStyle/>
          <a:p>
            <a:r>
              <a:rPr lang="fr-FR" b="1" dirty="0">
                <a:solidFill>
                  <a:srgbClr val="000099"/>
                </a:solidFill>
              </a:rPr>
              <a:t>Sources utiles : </a:t>
            </a:r>
          </a:p>
        </p:txBody>
      </p:sp>
      <p:pic>
        <p:nvPicPr>
          <p:cNvPr id="42" name="Image 41">
            <a:extLst>
              <a:ext uri="{FF2B5EF4-FFF2-40B4-BE49-F238E27FC236}">
                <a16:creationId xmlns:a16="http://schemas.microsoft.com/office/drawing/2014/main" id="{E3104D70-7058-4E56-9E22-42CC916D5AE8}"/>
              </a:ext>
            </a:extLst>
          </p:cNvPr>
          <p:cNvPicPr>
            <a:picLocks noChangeAspect="1"/>
          </p:cNvPicPr>
          <p:nvPr/>
        </p:nvPicPr>
        <p:blipFill>
          <a:blip r:embed="rId4"/>
          <a:stretch>
            <a:fillRect/>
          </a:stretch>
        </p:blipFill>
        <p:spPr bwMode="auto">
          <a:xfrm>
            <a:off x="114950" y="5375905"/>
            <a:ext cx="696641" cy="406838"/>
          </a:xfrm>
          <a:prstGeom prst="rect">
            <a:avLst/>
          </a:prstGeom>
        </p:spPr>
      </p:pic>
      <p:sp>
        <p:nvSpPr>
          <p:cNvPr id="43" name="Rectangle 42">
            <a:extLst>
              <a:ext uri="{FF2B5EF4-FFF2-40B4-BE49-F238E27FC236}">
                <a16:creationId xmlns:a16="http://schemas.microsoft.com/office/drawing/2014/main" id="{B6FA9526-D4C6-4C70-899C-CEC76EAD0AE9}"/>
              </a:ext>
            </a:extLst>
          </p:cNvPr>
          <p:cNvSpPr/>
          <p:nvPr/>
        </p:nvSpPr>
        <p:spPr bwMode="auto">
          <a:xfrm>
            <a:off x="2310170" y="5391294"/>
            <a:ext cx="1818126" cy="338554"/>
          </a:xfrm>
          <a:prstGeom prst="rect">
            <a:avLst/>
          </a:prstGeom>
        </p:spPr>
        <p:txBody>
          <a:bodyPr wrap="none">
            <a:spAutoFit/>
          </a:bodyPr>
          <a:lstStyle/>
          <a:p>
            <a:r>
              <a:rPr lang="fr-FR" sz="1600" dirty="0">
                <a:hlinkClick r:id="rId5"/>
              </a:rPr>
              <a:t>CT HAS 16/09/2020</a:t>
            </a:r>
            <a:endParaRPr lang="fr-FR" sz="1600" dirty="0"/>
          </a:p>
        </p:txBody>
      </p:sp>
      <p:pic>
        <p:nvPicPr>
          <p:cNvPr id="45" name="Image 44">
            <a:hlinkClick r:id="rId6" action="ppaction://hlinksldjump"/>
            <a:extLst>
              <a:ext uri="{FF2B5EF4-FFF2-40B4-BE49-F238E27FC236}">
                <a16:creationId xmlns:a16="http://schemas.microsoft.com/office/drawing/2014/main" id="{2099AA9E-4FEA-4357-8FC1-364762974417}"/>
              </a:ext>
            </a:extLst>
          </p:cNvPr>
          <p:cNvPicPr>
            <a:picLocks noChangeAspect="1"/>
          </p:cNvPicPr>
          <p:nvPr/>
        </p:nvPicPr>
        <p:blipFill>
          <a:blip r:embed="rId7"/>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6037844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6" name="Rectangle 6">
            <a:extLst>
              <a:ext uri="{FF2B5EF4-FFF2-40B4-BE49-F238E27FC236}">
                <a16:creationId xmlns:a16="http://schemas.microsoft.com/office/drawing/2014/main" id="{758B926A-4B8B-46C1-8DD2-BDBD4CDDAE70}"/>
              </a:ext>
            </a:extLst>
          </p:cNvPr>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CIBENZOLINE – </a:t>
            </a:r>
            <a:r>
              <a:rPr lang="fr-FR" sz="1500" b="1" dirty="0" err="1"/>
              <a:t>Cipralan</a:t>
            </a:r>
            <a:r>
              <a:rPr lang="fr-FR" sz="1500" b="1" dirty="0"/>
              <a:t>® 65 mg </a:t>
            </a:r>
            <a:r>
              <a:rPr lang="fr-FR" sz="1500" b="1" dirty="0" err="1"/>
              <a:t>cpr</a:t>
            </a:r>
            <a:r>
              <a:rPr lang="fr-FR" sz="1500" b="1" dirty="0"/>
              <a:t>, 130 mg </a:t>
            </a:r>
            <a:r>
              <a:rPr lang="fr-FR" sz="1500" b="1" dirty="0" err="1"/>
              <a:t>cpr</a:t>
            </a:r>
            <a:r>
              <a:rPr lang="fr-FR" sz="1500" b="1" dirty="0"/>
              <a:t>, 100 mg </a:t>
            </a:r>
            <a:r>
              <a:rPr lang="fr-FR" sz="1500" b="1" dirty="0" err="1"/>
              <a:t>inj</a:t>
            </a:r>
            <a:r>
              <a:rPr lang="fr-FR" sz="1500" b="1" dirty="0"/>
              <a:t> et </a:t>
            </a:r>
            <a:r>
              <a:rPr lang="fr-FR" sz="1500" b="1" dirty="0" err="1"/>
              <a:t>Exacor</a:t>
            </a:r>
            <a:r>
              <a:rPr lang="fr-FR" sz="1500" b="1" dirty="0"/>
              <a:t>® 130 mg</a:t>
            </a:r>
          </a:p>
          <a:p>
            <a:r>
              <a:rPr lang="fr-FR" dirty="0"/>
              <a:t>DISOPYRAMIDE – </a:t>
            </a:r>
            <a:r>
              <a:rPr lang="fr-FR" sz="1500" b="1" dirty="0" err="1"/>
              <a:t>Isorythm</a:t>
            </a:r>
            <a:r>
              <a:rPr lang="fr-FR" sz="1500" b="1" dirty="0"/>
              <a:t>® </a:t>
            </a:r>
            <a:r>
              <a:rPr lang="fr-FR" sz="1500" b="1" dirty="0" err="1"/>
              <a:t>gél</a:t>
            </a:r>
            <a:r>
              <a:rPr lang="fr-FR" sz="1500" b="1" dirty="0"/>
              <a:t> 100mg, LP 125 mg et LP 250 mg, </a:t>
            </a:r>
            <a:r>
              <a:rPr lang="fr-FR" sz="1500" b="1" dirty="0" err="1"/>
              <a:t>Rythmodan</a:t>
            </a:r>
            <a:r>
              <a:rPr lang="fr-FR" sz="1500" b="1" dirty="0"/>
              <a:t>® 100 mg </a:t>
            </a:r>
            <a:r>
              <a:rPr lang="fr-FR" sz="1500" b="1" dirty="0" err="1"/>
              <a:t>gél</a:t>
            </a:r>
            <a:r>
              <a:rPr lang="fr-FR" sz="1500" b="1" dirty="0"/>
              <a:t>, LP 250 mg </a:t>
            </a:r>
            <a:r>
              <a:rPr lang="fr-FR" sz="1500" b="1" dirty="0" err="1"/>
              <a:t>cpr</a:t>
            </a:r>
            <a:r>
              <a:rPr lang="fr-FR" sz="1500" b="1" dirty="0"/>
              <a:t>, 50mg </a:t>
            </a:r>
            <a:r>
              <a:rPr lang="fr-FR" sz="1500" b="1" dirty="0" err="1"/>
              <a:t>inj</a:t>
            </a:r>
            <a:endParaRPr lang="fr-FR" sz="1500"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61</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a:spLocks/>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dirty="0">
                <a:solidFill>
                  <a:srgbClr val="034DA2"/>
                </a:solidFill>
              </a:rPr>
              <a:t> </a:t>
            </a:r>
            <a:endParaRPr dirty="0"/>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9" name="ZoneTexte 38"/>
          <p:cNvSpPr txBox="1"/>
          <p:nvPr/>
        </p:nvSpPr>
        <p:spPr>
          <a:xfrm>
            <a:off x="114950" y="6356350"/>
            <a:ext cx="10907749" cy="461665"/>
          </a:xfrm>
          <a:prstGeom prst="rect">
            <a:avLst/>
          </a:prstGeom>
          <a:noFill/>
        </p:spPr>
        <p:txBody>
          <a:bodyPr wrap="square" rtlCol="0">
            <a:spAutoFit/>
          </a:bodyPr>
          <a:lstStyle/>
          <a:p>
            <a:pPr algn="just"/>
            <a:r>
              <a:rPr lang="fr-FR" sz="1200" i="1" dirty="0"/>
              <a:t>*extrasystoles ventriculaires fréquentes ou tachycardies ventriculaires non-soutenues symptomatiques, chez les patients avec une dysfonction ventriculaire gauche ou certaines formes de cardiomyopathie </a:t>
            </a:r>
            <a:r>
              <a:rPr lang="fr-FR" sz="1200" i="1" dirty="0" err="1"/>
              <a:t>arythmogène</a:t>
            </a:r>
            <a:r>
              <a:rPr lang="fr-FR" sz="1200" i="1" dirty="0"/>
              <a:t> (essentiellement la dysplasie </a:t>
            </a:r>
            <a:r>
              <a:rPr lang="fr-FR" sz="1200" i="1" dirty="0" err="1"/>
              <a:t>arythmogène</a:t>
            </a:r>
            <a:r>
              <a:rPr lang="fr-FR" sz="1200" i="1" dirty="0"/>
              <a:t> du ventricule droit).</a:t>
            </a:r>
          </a:p>
        </p:txBody>
      </p:sp>
      <p:pic>
        <p:nvPicPr>
          <p:cNvPr id="40" name="Image 39">
            <a:extLst>
              <a:ext uri="{FF2B5EF4-FFF2-40B4-BE49-F238E27FC236}">
                <a16:creationId xmlns:a16="http://schemas.microsoft.com/office/drawing/2014/main" id="{2A4C3781-8527-4B09-B403-DEDFF6F8636F}"/>
              </a:ext>
            </a:extLst>
          </p:cNvPr>
          <p:cNvPicPr>
            <a:picLocks noChangeAspect="1"/>
          </p:cNvPicPr>
          <p:nvPr/>
        </p:nvPicPr>
        <p:blipFill>
          <a:blip r:embed="rId3"/>
          <a:stretch>
            <a:fillRect/>
          </a:stretch>
        </p:blipFill>
        <p:spPr bwMode="auto">
          <a:xfrm>
            <a:off x="114950" y="903053"/>
            <a:ext cx="432047" cy="684362"/>
          </a:xfrm>
          <a:prstGeom prst="rect">
            <a:avLst/>
          </a:prstGeom>
        </p:spPr>
      </p:pic>
      <p:sp>
        <p:nvSpPr>
          <p:cNvPr id="41" name="ZoneTexte 40">
            <a:extLst>
              <a:ext uri="{FF2B5EF4-FFF2-40B4-BE49-F238E27FC236}">
                <a16:creationId xmlns:a16="http://schemas.microsoft.com/office/drawing/2014/main" id="{9AD85CC8-1435-4EE9-827A-82F0E63EE827}"/>
              </a:ext>
            </a:extLst>
          </p:cNvPr>
          <p:cNvSpPr txBox="1"/>
          <p:nvPr/>
        </p:nvSpPr>
        <p:spPr bwMode="auto">
          <a:xfrm>
            <a:off x="507262" y="1049477"/>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sp>
        <p:nvSpPr>
          <p:cNvPr id="42" name="ZoneTexte 41">
            <a:extLst>
              <a:ext uri="{FF2B5EF4-FFF2-40B4-BE49-F238E27FC236}">
                <a16:creationId xmlns:a16="http://schemas.microsoft.com/office/drawing/2014/main" id="{F1324750-6F0B-4898-B964-C001271D1EBE}"/>
              </a:ext>
            </a:extLst>
          </p:cNvPr>
          <p:cNvSpPr txBox="1"/>
          <p:nvPr/>
        </p:nvSpPr>
        <p:spPr bwMode="auto">
          <a:xfrm>
            <a:off x="811591" y="5982113"/>
            <a:ext cx="3406237" cy="369332"/>
          </a:xfrm>
          <a:prstGeom prst="rect">
            <a:avLst/>
          </a:prstGeom>
          <a:noFill/>
        </p:spPr>
        <p:txBody>
          <a:bodyPr wrap="square" rtlCol="0">
            <a:spAutoFit/>
          </a:bodyPr>
          <a:lstStyle/>
          <a:p>
            <a:r>
              <a:rPr lang="fr-FR" b="1" dirty="0">
                <a:solidFill>
                  <a:srgbClr val="000099"/>
                </a:solidFill>
              </a:rPr>
              <a:t>Sources utiles : </a:t>
            </a:r>
          </a:p>
        </p:txBody>
      </p:sp>
      <p:pic>
        <p:nvPicPr>
          <p:cNvPr id="43" name="Image 42">
            <a:extLst>
              <a:ext uri="{FF2B5EF4-FFF2-40B4-BE49-F238E27FC236}">
                <a16:creationId xmlns:a16="http://schemas.microsoft.com/office/drawing/2014/main" id="{67301454-253A-4ADB-A155-A13BAA1283DE}"/>
              </a:ext>
            </a:extLst>
          </p:cNvPr>
          <p:cNvPicPr>
            <a:picLocks noChangeAspect="1"/>
          </p:cNvPicPr>
          <p:nvPr/>
        </p:nvPicPr>
        <p:blipFill>
          <a:blip r:embed="rId4"/>
          <a:stretch>
            <a:fillRect/>
          </a:stretch>
        </p:blipFill>
        <p:spPr bwMode="auto">
          <a:xfrm>
            <a:off x="114950" y="5982113"/>
            <a:ext cx="696641" cy="406838"/>
          </a:xfrm>
          <a:prstGeom prst="rect">
            <a:avLst/>
          </a:prstGeom>
        </p:spPr>
      </p:pic>
      <p:sp>
        <p:nvSpPr>
          <p:cNvPr id="44" name="Rectangle 43">
            <a:extLst>
              <a:ext uri="{FF2B5EF4-FFF2-40B4-BE49-F238E27FC236}">
                <a16:creationId xmlns:a16="http://schemas.microsoft.com/office/drawing/2014/main" id="{A71E30B7-201D-41AB-AB4A-2B13072644D9}"/>
              </a:ext>
            </a:extLst>
          </p:cNvPr>
          <p:cNvSpPr/>
          <p:nvPr/>
        </p:nvSpPr>
        <p:spPr bwMode="auto">
          <a:xfrm>
            <a:off x="2310170" y="5997502"/>
            <a:ext cx="2202847" cy="338554"/>
          </a:xfrm>
          <a:prstGeom prst="rect">
            <a:avLst/>
          </a:prstGeom>
        </p:spPr>
        <p:txBody>
          <a:bodyPr wrap="none">
            <a:spAutoFit/>
          </a:bodyPr>
          <a:lstStyle/>
          <a:p>
            <a:r>
              <a:rPr lang="fr-FR" sz="1600" dirty="0">
                <a:hlinkClick r:id="rId5"/>
              </a:rPr>
              <a:t>Avis CT HAS 16/09/2020</a:t>
            </a:r>
            <a:endParaRPr lang="fr-FR" sz="1600" dirty="0"/>
          </a:p>
        </p:txBody>
      </p:sp>
      <p:sp>
        <p:nvSpPr>
          <p:cNvPr id="2" name="ZoneTexte 1"/>
          <p:cNvSpPr txBox="1"/>
          <p:nvPr/>
        </p:nvSpPr>
        <p:spPr>
          <a:xfrm>
            <a:off x="507263" y="3365492"/>
            <a:ext cx="11424796" cy="2585323"/>
          </a:xfrm>
          <a:prstGeom prst="rect">
            <a:avLst/>
          </a:prstGeom>
          <a:noFill/>
        </p:spPr>
        <p:txBody>
          <a:bodyPr wrap="square" rtlCol="0">
            <a:spAutoFit/>
          </a:bodyPr>
          <a:lstStyle/>
          <a:p>
            <a:pPr marL="285750" indent="-285750" algn="just">
              <a:buFont typeface="Arial" panose="020B0604020202020204" pitchFamily="34" charset="0"/>
              <a:buChar char="•"/>
            </a:pPr>
            <a:r>
              <a:rPr lang="fr-FR" sz="1600" b="1" i="1" u="sng" dirty="0"/>
              <a:t>Troubles du rythme ventriculaires (traitement) </a:t>
            </a:r>
            <a:r>
              <a:rPr lang="fr-FR" sz="1600" b="1" i="1" dirty="0"/>
              <a:t>: </a:t>
            </a:r>
          </a:p>
          <a:p>
            <a:pPr algn="just"/>
            <a:r>
              <a:rPr lang="fr-FR" sz="1600" dirty="0" err="1"/>
              <a:t>Flécaïnide</a:t>
            </a:r>
            <a:r>
              <a:rPr lang="fr-FR" sz="1600" dirty="0"/>
              <a:t>, </a:t>
            </a:r>
            <a:r>
              <a:rPr lang="fr-FR" sz="1600" dirty="0" err="1"/>
              <a:t>propafénone</a:t>
            </a:r>
            <a:r>
              <a:rPr lang="fr-FR" sz="1600" dirty="0"/>
              <a:t>, </a:t>
            </a:r>
            <a:r>
              <a:rPr lang="fr-FR" sz="1600" dirty="0" err="1"/>
              <a:t>disopyramide</a:t>
            </a:r>
            <a:r>
              <a:rPr lang="fr-FR" sz="1600" dirty="0"/>
              <a:t> et </a:t>
            </a:r>
            <a:r>
              <a:rPr lang="fr-FR" sz="1600" dirty="0" err="1"/>
              <a:t>hydroquinidine</a:t>
            </a:r>
            <a:r>
              <a:rPr lang="fr-FR" sz="1600" dirty="0"/>
              <a:t> ne sont désormais plus recommandés</a:t>
            </a:r>
          </a:p>
          <a:p>
            <a:pPr algn="just"/>
            <a:r>
              <a:rPr lang="fr-FR" sz="1600" dirty="0" err="1"/>
              <a:t>Cibenzoline</a:t>
            </a:r>
            <a:r>
              <a:rPr lang="fr-FR" sz="1600" dirty="0"/>
              <a:t> n’a pas l’AMM dans cette indication.</a:t>
            </a:r>
          </a:p>
          <a:p>
            <a:pPr algn="just"/>
            <a:endParaRPr lang="fr-FR" sz="900" u="sng" dirty="0"/>
          </a:p>
          <a:p>
            <a:pPr marL="285750" indent="-285750" algn="just">
              <a:buFontTx/>
              <a:buChar char="-"/>
            </a:pPr>
            <a:r>
              <a:rPr lang="fr-FR" sz="1600" u="sng" dirty="0"/>
              <a:t>Pour les troubles du rythme ventriculaires graves :</a:t>
            </a:r>
            <a:r>
              <a:rPr lang="fr-FR" sz="1600" dirty="0"/>
              <a:t> choc électrique externe (cardioversion électrique) dans les situations d’urgences;</a:t>
            </a:r>
          </a:p>
          <a:p>
            <a:pPr marL="285750" indent="-285750" algn="just">
              <a:buFontTx/>
              <a:buChar char="-"/>
            </a:pPr>
            <a:r>
              <a:rPr lang="fr-FR" sz="1600" u="sng" dirty="0"/>
              <a:t>Pour les troubles du rythme ventriculaires potentiellement graves* :</a:t>
            </a:r>
            <a:r>
              <a:rPr lang="fr-FR" sz="1600" dirty="0"/>
              <a:t> bétabloquants en 1</a:t>
            </a:r>
            <a:r>
              <a:rPr lang="fr-FR" sz="1600" baseline="30000" dirty="0"/>
              <a:t>ère</a:t>
            </a:r>
            <a:r>
              <a:rPr lang="fr-FR" sz="1600" dirty="0"/>
              <a:t> intention et si intolérance ou échec de cette classe utilisation possible d’amiodarone per os en hors AMM avec les précautions d’usage habituelles concernant sa tolérance.</a:t>
            </a:r>
          </a:p>
          <a:p>
            <a:pPr algn="just"/>
            <a:endParaRPr lang="fr-FR" sz="900" dirty="0"/>
          </a:p>
          <a:p>
            <a:pPr algn="just"/>
            <a:r>
              <a:rPr lang="fr-FR" sz="1600" dirty="0"/>
              <a:t>A noter que pour les troubles du rythme ventriculaire bénigne à savoir les extrasystoles monomorphes, non répétitives survenant à distance du sommet de l’onde T, sur cœur sain. Aucune prise en charge médicamenteuse n’est recommandée dans ces situations cliniques.</a:t>
            </a:r>
          </a:p>
        </p:txBody>
      </p:sp>
      <p:sp>
        <p:nvSpPr>
          <p:cNvPr id="45" name="ZoneTexte 44">
            <a:extLst>
              <a:ext uri="{FF2B5EF4-FFF2-40B4-BE49-F238E27FC236}">
                <a16:creationId xmlns:a16="http://schemas.microsoft.com/office/drawing/2014/main" id="{D4388A5F-2CA1-4DF4-A548-9E28601B9251}"/>
              </a:ext>
            </a:extLst>
          </p:cNvPr>
          <p:cNvSpPr txBox="1"/>
          <p:nvPr/>
        </p:nvSpPr>
        <p:spPr bwMode="auto">
          <a:xfrm>
            <a:off x="507262" y="1418809"/>
            <a:ext cx="11193079" cy="2062103"/>
          </a:xfrm>
          <a:prstGeom prst="rect">
            <a:avLst/>
          </a:prstGeom>
          <a:noFill/>
        </p:spPr>
        <p:txBody>
          <a:bodyPr wrap="square" rtlCol="0">
            <a:spAutoFit/>
          </a:bodyPr>
          <a:lstStyle/>
          <a:p>
            <a:pPr marL="285750" indent="-285750" algn="just">
              <a:buFont typeface="Arial" panose="020B0604020202020204" pitchFamily="34" charset="0"/>
              <a:buChar char="•"/>
            </a:pPr>
            <a:r>
              <a:rPr lang="fr-FR" sz="1600" b="1" i="1" u="sng" dirty="0"/>
              <a:t>Prévention des chocs chez les patients porteurs d’un défibrillateur :</a:t>
            </a:r>
          </a:p>
          <a:p>
            <a:pPr marL="285750" indent="-285750" algn="just">
              <a:buFontTx/>
              <a:buChar char="-"/>
            </a:pPr>
            <a:r>
              <a:rPr lang="fr-FR" sz="1600" dirty="0"/>
              <a:t>L’utilisation des bétabloquants est recommandée en 1</a:t>
            </a:r>
            <a:r>
              <a:rPr lang="fr-FR" sz="1600" baseline="30000" dirty="0"/>
              <a:t>ère</a:t>
            </a:r>
            <a:r>
              <a:rPr lang="fr-FR" sz="1600" dirty="0"/>
              <a:t> intention afin de réduire les chocs appropriés et inappropriés des défibrillateurs;</a:t>
            </a:r>
          </a:p>
          <a:p>
            <a:pPr marL="285750" indent="-285750" algn="just">
              <a:buFontTx/>
              <a:buChar char="-"/>
            </a:pPr>
            <a:r>
              <a:rPr lang="fr-FR" sz="1600" dirty="0"/>
              <a:t>L’amiodarone per os peut être utilisé en 2ème intention, en association à un bétabloquant (utilisation en hors-AMM), notamment en présence d’une insuffisance coronaire et/ou d’une altération de la fonction ventriculaire gauche;</a:t>
            </a:r>
            <a:endParaRPr lang="fr-FR" sz="1000" dirty="0"/>
          </a:p>
          <a:p>
            <a:pPr marL="285750" indent="-285750" algn="just">
              <a:buFontTx/>
              <a:buChar char="-"/>
            </a:pPr>
            <a:r>
              <a:rPr lang="fr-FR" sz="1600" dirty="0" err="1"/>
              <a:t>Flécaïnide</a:t>
            </a:r>
            <a:r>
              <a:rPr lang="fr-FR" sz="1600" dirty="0"/>
              <a:t>, </a:t>
            </a:r>
            <a:r>
              <a:rPr lang="fr-FR" sz="1600" dirty="0" err="1"/>
              <a:t>propafénone</a:t>
            </a:r>
            <a:r>
              <a:rPr lang="fr-FR" sz="1600" dirty="0"/>
              <a:t>, </a:t>
            </a:r>
            <a:r>
              <a:rPr lang="fr-FR" sz="1600" dirty="0" err="1"/>
              <a:t>disopyramide</a:t>
            </a:r>
            <a:r>
              <a:rPr lang="fr-FR" sz="1600" dirty="0"/>
              <a:t> et </a:t>
            </a:r>
            <a:r>
              <a:rPr lang="fr-FR" sz="1600" dirty="0" err="1"/>
              <a:t>hydroquinidine</a:t>
            </a:r>
            <a:r>
              <a:rPr lang="fr-FR" sz="1600" dirty="0"/>
              <a:t> </a:t>
            </a:r>
            <a:r>
              <a:rPr lang="fr-FR" sz="1600" b="1" dirty="0"/>
              <a:t>ne sont désormais plus recommandés;</a:t>
            </a:r>
          </a:p>
          <a:p>
            <a:pPr marL="285750" indent="-285750" algn="just">
              <a:buFontTx/>
              <a:buChar char="-"/>
            </a:pPr>
            <a:r>
              <a:rPr lang="fr-FR" sz="1600" dirty="0" err="1"/>
              <a:t>Cibenzoline</a:t>
            </a:r>
            <a:r>
              <a:rPr lang="fr-FR" sz="1600" dirty="0"/>
              <a:t>, amiodarone et </a:t>
            </a:r>
            <a:r>
              <a:rPr lang="fr-FR" sz="1600" dirty="0" err="1"/>
              <a:t>sotalol</a:t>
            </a:r>
            <a:r>
              <a:rPr lang="fr-FR" sz="1600" dirty="0"/>
              <a:t> n’ont pas l’AMM dans cette indication.</a:t>
            </a:r>
          </a:p>
          <a:p>
            <a:pPr algn="just"/>
            <a:endParaRPr lang="fr-FR" sz="1600" dirty="0"/>
          </a:p>
        </p:txBody>
      </p:sp>
      <p:pic>
        <p:nvPicPr>
          <p:cNvPr id="47" name="Image 46">
            <a:hlinkClick r:id="rId6" action="ppaction://hlinksldjump"/>
            <a:extLst>
              <a:ext uri="{FF2B5EF4-FFF2-40B4-BE49-F238E27FC236}">
                <a16:creationId xmlns:a16="http://schemas.microsoft.com/office/drawing/2014/main" id="{666F761F-8637-4032-95FA-C65D1AEFB6F0}"/>
              </a:ext>
            </a:extLst>
          </p:cNvPr>
          <p:cNvPicPr>
            <a:picLocks noChangeAspect="1"/>
          </p:cNvPicPr>
          <p:nvPr/>
        </p:nvPicPr>
        <p:blipFill>
          <a:blip r:embed="rId7"/>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496019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ETILEFRINE</a:t>
            </a:r>
          </a:p>
          <a:p>
            <a:r>
              <a:rPr lang="fr-FR" b="1" dirty="0" err="1"/>
              <a:t>Effortil</a:t>
            </a:r>
            <a:r>
              <a:rPr lang="fr-FR" b="1" dirty="0"/>
              <a:t>® 5 mg </a:t>
            </a:r>
            <a:r>
              <a:rPr lang="fr-FR" b="1" dirty="0" err="1"/>
              <a:t>cpr</a:t>
            </a:r>
            <a:r>
              <a:rPr lang="fr-FR" b="1" dirty="0"/>
              <a:t>, 7,5 mg </a:t>
            </a:r>
            <a:r>
              <a:rPr lang="fr-FR" b="1" dirty="0" err="1"/>
              <a:t>buv</a:t>
            </a:r>
            <a:r>
              <a:rPr lang="fr-FR" b="1" dirty="0"/>
              <a:t> et 10 mg </a:t>
            </a:r>
            <a:r>
              <a:rPr lang="fr-FR" b="1" dirty="0" err="1"/>
              <a:t>inj</a:t>
            </a:r>
            <a:r>
              <a:rPr lang="fr-FR" b="1" dirty="0"/>
              <a:t> et spécialités génériques</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a:xfrm>
            <a:off x="8610600" y="5959403"/>
            <a:ext cx="2743200" cy="365125"/>
          </a:xfrm>
        </p:spPr>
        <p:txBody>
          <a:bodyPr/>
          <a:lstStyle/>
          <a:p>
            <a:pPr>
              <a:defRPr/>
            </a:pPr>
            <a:fld id="{481E727C-BCA8-45F8-BDF0-42383683B189}" type="slidenum">
              <a:rPr lang="fr-FR"/>
              <a:t>62</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a:spLocks/>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dirty="0">
                <a:solidFill>
                  <a:srgbClr val="034DA2"/>
                </a:solidFill>
              </a:rPr>
              <a:t> </a:t>
            </a:r>
            <a:endParaRPr dirty="0"/>
          </a:p>
        </p:txBody>
      </p: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3" name="Rectangle 2"/>
          <p:cNvSpPr/>
          <p:nvPr/>
        </p:nvSpPr>
        <p:spPr>
          <a:xfrm>
            <a:off x="2443828" y="6036747"/>
            <a:ext cx="8776762" cy="338554"/>
          </a:xfrm>
          <a:prstGeom prst="rect">
            <a:avLst/>
          </a:prstGeom>
        </p:spPr>
        <p:txBody>
          <a:bodyPr wrap="none">
            <a:spAutoFit/>
          </a:bodyPr>
          <a:lstStyle/>
          <a:p>
            <a:r>
              <a:rPr lang="fr-FR" sz="1600" dirty="0">
                <a:hlinkClick r:id="rId4"/>
              </a:rPr>
              <a:t>PNDS : ALD 10 - Syndromes drépanocytaires majeurs de l’enfant et de l’adolescent, HAS, janvier 2010</a:t>
            </a:r>
            <a:endParaRPr lang="fr-FR" sz="1600" b="1" dirty="0"/>
          </a:p>
        </p:txBody>
      </p:sp>
      <p:sp>
        <p:nvSpPr>
          <p:cNvPr id="38" name="Rectangle 37">
            <a:extLst>
              <a:ext uri="{FF2B5EF4-FFF2-40B4-BE49-F238E27FC236}">
                <a16:creationId xmlns:a16="http://schemas.microsoft.com/office/drawing/2014/main" id="{1CC7F2C7-CE0B-4172-99AC-EA04D2095D7B}"/>
              </a:ext>
            </a:extLst>
          </p:cNvPr>
          <p:cNvSpPr/>
          <p:nvPr/>
        </p:nvSpPr>
        <p:spPr>
          <a:xfrm>
            <a:off x="659354" y="3342590"/>
            <a:ext cx="2202847" cy="338554"/>
          </a:xfrm>
          <a:prstGeom prst="rect">
            <a:avLst/>
          </a:prstGeom>
        </p:spPr>
        <p:txBody>
          <a:bodyPr wrap="none">
            <a:spAutoFit/>
          </a:bodyPr>
          <a:lstStyle/>
          <a:p>
            <a:r>
              <a:rPr lang="fr-FR" sz="1600" dirty="0">
                <a:hlinkClick r:id="rId5"/>
              </a:rPr>
              <a:t>Avis CT HAS 08/06/2005</a:t>
            </a:r>
            <a:endParaRPr lang="fr-FR" sz="1600" b="1" dirty="0"/>
          </a:p>
        </p:txBody>
      </p:sp>
      <p:sp>
        <p:nvSpPr>
          <p:cNvPr id="39" name="Rectangle 38">
            <a:extLst>
              <a:ext uri="{FF2B5EF4-FFF2-40B4-BE49-F238E27FC236}">
                <a16:creationId xmlns:a16="http://schemas.microsoft.com/office/drawing/2014/main" id="{DB624FA4-2204-4F2D-AC84-2095FBE4646D}"/>
              </a:ext>
            </a:extLst>
          </p:cNvPr>
          <p:cNvSpPr/>
          <p:nvPr/>
        </p:nvSpPr>
        <p:spPr>
          <a:xfrm>
            <a:off x="196574" y="1249837"/>
            <a:ext cx="2648482" cy="338554"/>
          </a:xfrm>
          <a:prstGeom prst="rect">
            <a:avLst/>
          </a:prstGeom>
          <a:noFill/>
          <a:ln w="19050">
            <a:solidFill>
              <a:srgbClr val="FF00FF"/>
            </a:solidFill>
          </a:ln>
        </p:spPr>
        <p:txBody>
          <a:bodyPr wrap="square" rtlCol="0">
            <a:spAutoFit/>
          </a:bodyPr>
          <a:lstStyle/>
          <a:p>
            <a:pPr algn="just"/>
            <a:r>
              <a:rPr lang="fr-FR" sz="1600" dirty="0"/>
              <a:t>Hypotensions orthostatiques.</a:t>
            </a:r>
          </a:p>
        </p:txBody>
      </p:sp>
      <p:sp>
        <p:nvSpPr>
          <p:cNvPr id="40" name="Rectangle 39">
            <a:extLst>
              <a:ext uri="{FF2B5EF4-FFF2-40B4-BE49-F238E27FC236}">
                <a16:creationId xmlns:a16="http://schemas.microsoft.com/office/drawing/2014/main" id="{C64FDEDE-156C-4354-B9D5-47263BB72431}"/>
              </a:ext>
            </a:extLst>
          </p:cNvPr>
          <p:cNvSpPr/>
          <p:nvPr/>
        </p:nvSpPr>
        <p:spPr>
          <a:xfrm>
            <a:off x="138198" y="1988725"/>
            <a:ext cx="11993780" cy="830997"/>
          </a:xfrm>
          <a:prstGeom prst="rect">
            <a:avLst/>
          </a:prstGeom>
        </p:spPr>
        <p:txBody>
          <a:bodyPr wrap="square">
            <a:spAutoFit/>
          </a:bodyPr>
          <a:lstStyle/>
          <a:p>
            <a:pPr algn="just"/>
            <a:r>
              <a:rPr lang="fr-FR" sz="1600" dirty="0">
                <a:solidFill>
                  <a:srgbClr val="FF0000"/>
                </a:solidFill>
              </a:rPr>
              <a:t>Dans le cadre des </a:t>
            </a:r>
            <a:r>
              <a:rPr lang="fr-FR" sz="1600" dirty="0">
                <a:solidFill>
                  <a:srgbClr val="FF0000"/>
                </a:solidFill>
                <a:hlinkClick r:id="rId6"/>
              </a:rPr>
              <a:t>protocoles nationaux de diagnostic et de soins relatifs aux syndromes drépanocytaires</a:t>
            </a:r>
            <a:r>
              <a:rPr lang="fr-FR" sz="1600" dirty="0">
                <a:solidFill>
                  <a:srgbClr val="FF0000"/>
                </a:solidFill>
              </a:rPr>
              <a:t> élaborés par la HAS en 2010 : EFFORTIL® est également recommandé dans la </a:t>
            </a:r>
            <a:r>
              <a:rPr lang="fr-FR" sz="1600" b="1" dirty="0">
                <a:solidFill>
                  <a:srgbClr val="FF0000"/>
                </a:solidFill>
              </a:rPr>
              <a:t>prévention (per os) et le traitement (injectable) du priapisme chez les patients atteints de drépanocytose</a:t>
            </a:r>
            <a:endParaRPr lang="fr-FR" sz="1600" dirty="0">
              <a:solidFill>
                <a:srgbClr val="FF0000"/>
              </a:solidFill>
            </a:endParaRPr>
          </a:p>
        </p:txBody>
      </p:sp>
      <p:sp>
        <p:nvSpPr>
          <p:cNvPr id="41" name="Rectangle 40">
            <a:extLst>
              <a:ext uri="{FF2B5EF4-FFF2-40B4-BE49-F238E27FC236}">
                <a16:creationId xmlns:a16="http://schemas.microsoft.com/office/drawing/2014/main" id="{2C1839CB-FA1F-438D-994E-587EDC1DA4B0}"/>
              </a:ext>
            </a:extLst>
          </p:cNvPr>
          <p:cNvSpPr/>
          <p:nvPr/>
        </p:nvSpPr>
        <p:spPr>
          <a:xfrm>
            <a:off x="669830" y="4707623"/>
            <a:ext cx="11166888" cy="584775"/>
          </a:xfrm>
          <a:prstGeom prst="rect">
            <a:avLst/>
          </a:prstGeom>
        </p:spPr>
        <p:txBody>
          <a:bodyPr wrap="square">
            <a:spAutoFit/>
          </a:bodyPr>
          <a:lstStyle/>
          <a:p>
            <a:pPr algn="just"/>
            <a:r>
              <a:rPr lang="fr-FR" sz="1600" dirty="0"/>
              <a:t>L'</a:t>
            </a:r>
            <a:r>
              <a:rPr lang="fr-FR" sz="1600" dirty="0" err="1"/>
              <a:t>étiléfrine</a:t>
            </a:r>
            <a:r>
              <a:rPr lang="fr-FR" sz="1600" dirty="0"/>
              <a:t> n‘a pas d'efficacité démontrée dans l’hypotension orthostatique et expose à des effets indésirables graves, notamment cardiovasculaires – </a:t>
            </a:r>
            <a:r>
              <a:rPr lang="fr-FR" sz="1600" dirty="0">
                <a:hlinkClick r:id="rId7"/>
              </a:rPr>
              <a:t>« Hypotension orthostatique : peu de place pour des médicaments », Prescrire, avril 2015 </a:t>
            </a:r>
            <a:endParaRPr lang="fr-FR" sz="1600" dirty="0"/>
          </a:p>
        </p:txBody>
      </p:sp>
      <p:sp>
        <p:nvSpPr>
          <p:cNvPr id="42" name="Rectangle 41">
            <a:extLst>
              <a:ext uri="{FF2B5EF4-FFF2-40B4-BE49-F238E27FC236}">
                <a16:creationId xmlns:a16="http://schemas.microsoft.com/office/drawing/2014/main" id="{887CB834-68F6-44B5-8EDB-B62956066C87}"/>
              </a:ext>
            </a:extLst>
          </p:cNvPr>
          <p:cNvSpPr/>
          <p:nvPr/>
        </p:nvSpPr>
        <p:spPr>
          <a:xfrm>
            <a:off x="659354" y="3640909"/>
            <a:ext cx="11472624" cy="584775"/>
          </a:xfrm>
          <a:prstGeom prst="rect">
            <a:avLst/>
          </a:prstGeom>
        </p:spPr>
        <p:txBody>
          <a:bodyPr wrap="square">
            <a:spAutoFit/>
          </a:bodyPr>
          <a:lstStyle/>
          <a:p>
            <a:pPr algn="just"/>
            <a:r>
              <a:rPr lang="fr-FR" sz="1600" dirty="0"/>
              <a:t>Compte tenu d’une efficacité non établie et de leur absence de place dans la stratégie thérapeutique, ces spécialités ne présentent pas d’intérêt en termes de santé publique dans la prise en charge de l’hypotension orthostatique.</a:t>
            </a:r>
          </a:p>
        </p:txBody>
      </p:sp>
      <p:sp>
        <p:nvSpPr>
          <p:cNvPr id="45" name="ZoneTexte 44">
            <a:extLst>
              <a:ext uri="{FF2B5EF4-FFF2-40B4-BE49-F238E27FC236}">
                <a16:creationId xmlns:a16="http://schemas.microsoft.com/office/drawing/2014/main" id="{18B21F96-79D5-4AB6-8CC5-3883F2F99631}"/>
              </a:ext>
            </a:extLst>
          </p:cNvPr>
          <p:cNvSpPr txBox="1"/>
          <p:nvPr/>
        </p:nvSpPr>
        <p:spPr bwMode="auto">
          <a:xfrm>
            <a:off x="740711" y="6036747"/>
            <a:ext cx="1703118" cy="369332"/>
          </a:xfrm>
          <a:prstGeom prst="rect">
            <a:avLst/>
          </a:prstGeom>
          <a:noFill/>
        </p:spPr>
        <p:txBody>
          <a:bodyPr wrap="square" rtlCol="0">
            <a:spAutoFit/>
          </a:bodyPr>
          <a:lstStyle/>
          <a:p>
            <a:r>
              <a:rPr lang="fr-FR" b="1" dirty="0">
                <a:solidFill>
                  <a:srgbClr val="000099"/>
                </a:solidFill>
              </a:rPr>
              <a:t>Sources utiles : </a:t>
            </a:r>
          </a:p>
        </p:txBody>
      </p:sp>
      <p:pic>
        <p:nvPicPr>
          <p:cNvPr id="46" name="Image 45">
            <a:extLst>
              <a:ext uri="{FF2B5EF4-FFF2-40B4-BE49-F238E27FC236}">
                <a16:creationId xmlns:a16="http://schemas.microsoft.com/office/drawing/2014/main" id="{5FA5F221-3DBE-48E9-8359-D5420F6455E6}"/>
              </a:ext>
            </a:extLst>
          </p:cNvPr>
          <p:cNvPicPr>
            <a:picLocks noChangeAspect="1"/>
          </p:cNvPicPr>
          <p:nvPr/>
        </p:nvPicPr>
        <p:blipFill>
          <a:blip r:embed="rId8"/>
          <a:stretch>
            <a:fillRect/>
          </a:stretch>
        </p:blipFill>
        <p:spPr bwMode="auto">
          <a:xfrm>
            <a:off x="44069" y="6036747"/>
            <a:ext cx="696641" cy="406838"/>
          </a:xfrm>
          <a:prstGeom prst="rect">
            <a:avLst/>
          </a:prstGeom>
        </p:spPr>
      </p:pic>
      <p:sp>
        <p:nvSpPr>
          <p:cNvPr id="47" name="ZoneTexte 46">
            <a:extLst>
              <a:ext uri="{FF2B5EF4-FFF2-40B4-BE49-F238E27FC236}">
                <a16:creationId xmlns:a16="http://schemas.microsoft.com/office/drawing/2014/main" id="{D17046BE-A30E-449E-BCC6-FD8912652A68}"/>
              </a:ext>
            </a:extLst>
          </p:cNvPr>
          <p:cNvSpPr txBox="1"/>
          <p:nvPr/>
        </p:nvSpPr>
        <p:spPr bwMode="auto">
          <a:xfrm>
            <a:off x="657547" y="4423727"/>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a:t>
            </a:r>
            <a:endParaRPr lang="fr-FR" dirty="0">
              <a:solidFill>
                <a:srgbClr val="000099"/>
              </a:solidFill>
            </a:endParaRPr>
          </a:p>
        </p:txBody>
      </p:sp>
      <p:pic>
        <p:nvPicPr>
          <p:cNvPr id="48" name="Graphique 47" descr="Avertissement">
            <a:extLst>
              <a:ext uri="{FF2B5EF4-FFF2-40B4-BE49-F238E27FC236}">
                <a16:creationId xmlns:a16="http://schemas.microsoft.com/office/drawing/2014/main" id="{AD304B37-43E4-45A9-A9EE-FB5C4168279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bwMode="auto">
          <a:xfrm>
            <a:off x="89171" y="4274757"/>
            <a:ext cx="510904" cy="510904"/>
          </a:xfrm>
          <a:prstGeom prst="rect">
            <a:avLst/>
          </a:prstGeom>
        </p:spPr>
      </p:pic>
      <p:sp>
        <p:nvSpPr>
          <p:cNvPr id="49" name="ZoneTexte 48">
            <a:extLst>
              <a:ext uri="{FF2B5EF4-FFF2-40B4-BE49-F238E27FC236}">
                <a16:creationId xmlns:a16="http://schemas.microsoft.com/office/drawing/2014/main" id="{A2D650B7-2A84-43C5-B304-2B03F6A27016}"/>
              </a:ext>
            </a:extLst>
          </p:cNvPr>
          <p:cNvSpPr txBox="1"/>
          <p:nvPr/>
        </p:nvSpPr>
        <p:spPr bwMode="auto">
          <a:xfrm>
            <a:off x="659354" y="3024303"/>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50" name="Image 49">
            <a:extLst>
              <a:ext uri="{FF2B5EF4-FFF2-40B4-BE49-F238E27FC236}">
                <a16:creationId xmlns:a16="http://schemas.microsoft.com/office/drawing/2014/main" id="{38D7EBDE-44E1-436B-AD73-665A3984B138}"/>
              </a:ext>
            </a:extLst>
          </p:cNvPr>
          <p:cNvPicPr>
            <a:picLocks noChangeAspect="1"/>
          </p:cNvPicPr>
          <p:nvPr/>
        </p:nvPicPr>
        <p:blipFill>
          <a:blip r:embed="rId11"/>
          <a:stretch>
            <a:fillRect/>
          </a:stretch>
        </p:blipFill>
        <p:spPr bwMode="auto">
          <a:xfrm>
            <a:off x="86597" y="2891644"/>
            <a:ext cx="572757" cy="646275"/>
          </a:xfrm>
          <a:prstGeom prst="rect">
            <a:avLst/>
          </a:prstGeom>
        </p:spPr>
      </p:pic>
      <p:pic>
        <p:nvPicPr>
          <p:cNvPr id="51" name="Image 50">
            <a:hlinkClick r:id="rId12" action="ppaction://hlinksldjump"/>
            <a:extLst>
              <a:ext uri="{FF2B5EF4-FFF2-40B4-BE49-F238E27FC236}">
                <a16:creationId xmlns:a16="http://schemas.microsoft.com/office/drawing/2014/main" id="{A9424D85-0E15-4379-851A-8D5E1C01F1AE}"/>
              </a:ext>
            </a:extLst>
          </p:cNvPr>
          <p:cNvPicPr>
            <a:picLocks noChangeAspect="1"/>
          </p:cNvPicPr>
          <p:nvPr/>
        </p:nvPicPr>
        <p:blipFill>
          <a:blip r:embed="rId13"/>
          <a:stretch>
            <a:fillRect/>
          </a:stretch>
        </p:blipFill>
        <p:spPr bwMode="auto">
          <a:xfrm>
            <a:off x="11480049" y="6083686"/>
            <a:ext cx="628651" cy="774314"/>
          </a:xfrm>
          <a:prstGeom prst="rect">
            <a:avLst/>
          </a:prstGeom>
        </p:spPr>
      </p:pic>
      <p:sp>
        <p:nvSpPr>
          <p:cNvPr id="2" name="Rectangle 1">
            <a:extLst>
              <a:ext uri="{FF2B5EF4-FFF2-40B4-BE49-F238E27FC236}">
                <a16:creationId xmlns:a16="http://schemas.microsoft.com/office/drawing/2014/main" id="{E0A9D41A-C43D-4BDD-8893-5093A5FECB8E}"/>
              </a:ext>
            </a:extLst>
          </p:cNvPr>
          <p:cNvSpPr/>
          <p:nvPr/>
        </p:nvSpPr>
        <p:spPr>
          <a:xfrm>
            <a:off x="2816290" y="842313"/>
            <a:ext cx="7621596"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C01CA01,</a:t>
            </a:r>
            <a:r>
              <a:rPr lang="fr-FR" sz="1600" dirty="0"/>
              <a:t> Stimulants cardiaques, glucosides cardiotoniques exclus </a:t>
            </a:r>
          </a:p>
        </p:txBody>
      </p:sp>
    </p:spTree>
    <p:extLst>
      <p:ext uri="{BB962C8B-B14F-4D97-AF65-F5344CB8AC3E}">
        <p14:creationId xmlns:p14="http://schemas.microsoft.com/office/powerpoint/2010/main" val="9120047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ETILEFRINE</a:t>
            </a:r>
          </a:p>
          <a:p>
            <a:r>
              <a:rPr lang="fr-FR" b="1" dirty="0" err="1"/>
              <a:t>Effortil</a:t>
            </a:r>
            <a:r>
              <a:rPr lang="fr-FR" b="1" dirty="0"/>
              <a:t>® 5 mg </a:t>
            </a:r>
            <a:r>
              <a:rPr lang="fr-FR" b="1" dirty="0" err="1"/>
              <a:t>cpr</a:t>
            </a:r>
            <a:r>
              <a:rPr lang="fr-FR" b="1" dirty="0"/>
              <a:t>, 7,5 mg </a:t>
            </a:r>
            <a:r>
              <a:rPr lang="fr-FR" b="1" dirty="0" err="1"/>
              <a:t>buv</a:t>
            </a:r>
            <a:r>
              <a:rPr lang="fr-FR" b="1" dirty="0"/>
              <a:t> et 10 mg </a:t>
            </a:r>
            <a:r>
              <a:rPr lang="fr-FR" b="1" dirty="0" err="1"/>
              <a:t>inj</a:t>
            </a:r>
            <a:r>
              <a:rPr lang="fr-FR" b="1" dirty="0"/>
              <a:t> et spécialités génériques</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63</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740711" y="1690690"/>
            <a:ext cx="11042728" cy="3785652"/>
          </a:xfrm>
          <a:prstGeom prst="rect">
            <a:avLst/>
          </a:prstGeom>
          <a:noFill/>
        </p:spPr>
        <p:txBody>
          <a:bodyPr wrap="square" rtlCol="0">
            <a:spAutoFit/>
          </a:bodyPr>
          <a:lstStyle/>
          <a:p>
            <a:pPr marL="285750" indent="-285750" algn="just">
              <a:buFont typeface="Arial" panose="020B0604020202020204" pitchFamily="34" charset="0"/>
              <a:buChar char="•"/>
            </a:pPr>
            <a:r>
              <a:rPr lang="fr-FR" sz="1600" b="1" i="1" u="sng" dirty="0"/>
              <a:t>Pour l’hypotension orthostatique </a:t>
            </a:r>
            <a:r>
              <a:rPr lang="fr-FR" sz="1600" b="1" i="1" dirty="0"/>
              <a:t>: </a:t>
            </a:r>
          </a:p>
          <a:p>
            <a:pPr algn="just"/>
            <a:endParaRPr lang="fr-FR" sz="1600" dirty="0"/>
          </a:p>
          <a:p>
            <a:pPr marL="285750" indent="-285750" algn="just">
              <a:buFontTx/>
              <a:buChar char="-"/>
            </a:pPr>
            <a:r>
              <a:rPr lang="fr-FR" sz="1600" dirty="0"/>
              <a:t>Conseils hygiéno-diététiques en lien avec la prise en charge de l’hypotension orthostatique;</a:t>
            </a:r>
          </a:p>
          <a:p>
            <a:pPr marL="285750" indent="-285750" algn="just">
              <a:buFontTx/>
              <a:buChar char="-"/>
            </a:pPr>
            <a:r>
              <a:rPr lang="fr-FR" sz="1600" dirty="0"/>
              <a:t>La contention des membres inférieurs pendant la journée : (chaussette ou bas, au moins classe 2) et/ou abdominale (ceinture abdominale);</a:t>
            </a:r>
          </a:p>
          <a:p>
            <a:pPr marL="285750" indent="-285750" algn="just">
              <a:buFontTx/>
              <a:buChar char="-"/>
            </a:pPr>
            <a:r>
              <a:rPr lang="fr-FR" sz="1600" dirty="0"/>
              <a:t>L’éducation du patient est indispensable : identification des symptômes associés à l’hypotension orthostatique, décomposition du lever, interruption immédiate de l’orthostatisme en cas de symptômes.</a:t>
            </a:r>
          </a:p>
          <a:p>
            <a:pPr algn="just"/>
            <a:endParaRPr lang="fr-FR" sz="1600" dirty="0"/>
          </a:p>
          <a:p>
            <a:pPr algn="just"/>
            <a:r>
              <a:rPr lang="fr-FR" sz="1600" dirty="0"/>
              <a:t>Deux molécules sont principalement utilisées : la </a:t>
            </a:r>
            <a:r>
              <a:rPr lang="fr-FR" sz="1600" dirty="0" err="1"/>
              <a:t>midodrine</a:t>
            </a:r>
            <a:r>
              <a:rPr lang="fr-FR" sz="1600" dirty="0"/>
              <a:t> (avec AMM) et la fludrocortisone (hors AMM). </a:t>
            </a:r>
          </a:p>
          <a:p>
            <a:pPr algn="just"/>
            <a:endParaRPr lang="fr-FR" sz="1600" dirty="0"/>
          </a:p>
          <a:p>
            <a:pPr algn="just"/>
            <a:r>
              <a:rPr lang="fr-FR" sz="1600" dirty="0"/>
              <a:t>Selon les recommandations de l’ESC la </a:t>
            </a:r>
            <a:r>
              <a:rPr lang="fr-FR" sz="1600" dirty="0" err="1"/>
              <a:t>midodrine</a:t>
            </a:r>
            <a:r>
              <a:rPr lang="fr-FR" sz="1600" dirty="0"/>
              <a:t> possède un meilleur niveau de preuve d’efficacité dans le traitement de l'hypotension orthostatique par rapport à la </a:t>
            </a:r>
            <a:r>
              <a:rPr lang="fr-FR" sz="1600" dirty="0" err="1"/>
              <a:t>fludrocortisone</a:t>
            </a:r>
            <a:r>
              <a:rPr lang="fr-FR" sz="1600" dirty="0"/>
              <a:t>. </a:t>
            </a:r>
          </a:p>
          <a:p>
            <a:pPr algn="just"/>
            <a:endParaRPr lang="fr-FR" sz="1600" dirty="0"/>
          </a:p>
          <a:p>
            <a:pPr algn="just"/>
            <a:r>
              <a:rPr lang="fr-FR" sz="1600" dirty="0" smtClean="0"/>
              <a:t>L’</a:t>
            </a:r>
            <a:r>
              <a:rPr lang="fr-FR" sz="1600" dirty="0" err="1" smtClean="0"/>
              <a:t>heptaminol</a:t>
            </a:r>
            <a:r>
              <a:rPr lang="fr-FR" sz="1600" dirty="0" smtClean="0"/>
              <a:t> </a:t>
            </a:r>
            <a:r>
              <a:rPr lang="fr-FR" sz="1600" dirty="0"/>
              <a:t>et la yohimbine ont une balance bénéfice / risque défavorable et ne sont pas recommandés.</a:t>
            </a:r>
          </a:p>
          <a:p>
            <a:pPr algn="just"/>
            <a:endParaRPr lang="fr-FR" sz="1600" dirty="0"/>
          </a:p>
        </p:txBody>
      </p:sp>
      <p:sp>
        <p:nvSpPr>
          <p:cNvPr id="3" name="Rectangle 2"/>
          <p:cNvSpPr/>
          <p:nvPr/>
        </p:nvSpPr>
        <p:spPr>
          <a:xfrm>
            <a:off x="2443827" y="5780782"/>
            <a:ext cx="3990195" cy="1077218"/>
          </a:xfrm>
          <a:prstGeom prst="rect">
            <a:avLst/>
          </a:prstGeom>
        </p:spPr>
        <p:txBody>
          <a:bodyPr wrap="none">
            <a:spAutoFit/>
          </a:bodyPr>
          <a:lstStyle/>
          <a:p>
            <a:endParaRPr lang="fr-FR" sz="1600" b="1" dirty="0"/>
          </a:p>
          <a:p>
            <a:r>
              <a:rPr lang="fr-FR" sz="1600" dirty="0">
                <a:hlinkClick r:id="rId3"/>
              </a:rPr>
              <a:t>Consensus d’experts, SFHTA, décembre_2014</a:t>
            </a:r>
            <a:endParaRPr lang="fr-FR" sz="1600" dirty="0"/>
          </a:p>
          <a:p>
            <a:r>
              <a:rPr lang="fr-FR" sz="1600" dirty="0">
                <a:hlinkClick r:id="rId4"/>
              </a:rPr>
              <a:t>Avis CT HAS du 21/09/2022 </a:t>
            </a:r>
            <a:r>
              <a:rPr lang="fr-FR" sz="1600" dirty="0">
                <a:hlinkClick r:id="rId5"/>
              </a:rPr>
              <a:t>–</a:t>
            </a:r>
            <a:r>
              <a:rPr lang="fr-FR" sz="1600" dirty="0">
                <a:hlinkClick r:id="rId4"/>
              </a:rPr>
              <a:t> FLUCORTAC</a:t>
            </a:r>
            <a:endParaRPr lang="fr-FR" sz="1600" dirty="0"/>
          </a:p>
          <a:p>
            <a:endParaRPr lang="fr-FR" sz="1600" b="1" dirty="0"/>
          </a:p>
        </p:txBody>
      </p:sp>
      <p:pic>
        <p:nvPicPr>
          <p:cNvPr id="38" name="Image 37">
            <a:extLst>
              <a:ext uri="{FF2B5EF4-FFF2-40B4-BE49-F238E27FC236}">
                <a16:creationId xmlns:a16="http://schemas.microsoft.com/office/drawing/2014/main" id="{E612164B-ED2F-4F5D-819E-D2CCBB77A6F0}"/>
              </a:ext>
            </a:extLst>
          </p:cNvPr>
          <p:cNvPicPr>
            <a:picLocks noChangeAspect="1"/>
          </p:cNvPicPr>
          <p:nvPr/>
        </p:nvPicPr>
        <p:blipFill>
          <a:blip r:embed="rId6"/>
          <a:stretch>
            <a:fillRect/>
          </a:stretch>
        </p:blipFill>
        <p:spPr bwMode="auto">
          <a:xfrm>
            <a:off x="210866" y="953535"/>
            <a:ext cx="432047" cy="684362"/>
          </a:xfrm>
          <a:prstGeom prst="rect">
            <a:avLst/>
          </a:prstGeom>
        </p:spPr>
      </p:pic>
      <p:sp>
        <p:nvSpPr>
          <p:cNvPr id="39" name="ZoneTexte 38">
            <a:extLst>
              <a:ext uri="{FF2B5EF4-FFF2-40B4-BE49-F238E27FC236}">
                <a16:creationId xmlns:a16="http://schemas.microsoft.com/office/drawing/2014/main" id="{B16F6C5D-54A2-44B5-A581-768C1C5E00DA}"/>
              </a:ext>
            </a:extLst>
          </p:cNvPr>
          <p:cNvSpPr txBox="1"/>
          <p:nvPr/>
        </p:nvSpPr>
        <p:spPr bwMode="auto">
          <a:xfrm>
            <a:off x="726571" y="1236766"/>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sp>
        <p:nvSpPr>
          <p:cNvPr id="41" name="ZoneTexte 40">
            <a:extLst>
              <a:ext uri="{FF2B5EF4-FFF2-40B4-BE49-F238E27FC236}">
                <a16:creationId xmlns:a16="http://schemas.microsoft.com/office/drawing/2014/main" id="{4F4CFF8C-5BD0-45DB-9806-CB74653593E1}"/>
              </a:ext>
            </a:extLst>
          </p:cNvPr>
          <p:cNvSpPr txBox="1"/>
          <p:nvPr/>
        </p:nvSpPr>
        <p:spPr bwMode="auto">
          <a:xfrm>
            <a:off x="740710" y="6257626"/>
            <a:ext cx="1703117" cy="369332"/>
          </a:xfrm>
          <a:prstGeom prst="rect">
            <a:avLst/>
          </a:prstGeom>
          <a:noFill/>
        </p:spPr>
        <p:txBody>
          <a:bodyPr wrap="square" rtlCol="0">
            <a:spAutoFit/>
          </a:bodyPr>
          <a:lstStyle/>
          <a:p>
            <a:r>
              <a:rPr lang="fr-FR" b="1" dirty="0">
                <a:solidFill>
                  <a:srgbClr val="000099"/>
                </a:solidFill>
              </a:rPr>
              <a:t>Sources utiles : </a:t>
            </a:r>
          </a:p>
        </p:txBody>
      </p:sp>
      <p:pic>
        <p:nvPicPr>
          <p:cNvPr id="42" name="Image 41">
            <a:extLst>
              <a:ext uri="{FF2B5EF4-FFF2-40B4-BE49-F238E27FC236}">
                <a16:creationId xmlns:a16="http://schemas.microsoft.com/office/drawing/2014/main" id="{56C69D2B-26AE-403E-A26A-76DFEB20AFEC}"/>
              </a:ext>
            </a:extLst>
          </p:cNvPr>
          <p:cNvPicPr>
            <a:picLocks noChangeAspect="1"/>
          </p:cNvPicPr>
          <p:nvPr/>
        </p:nvPicPr>
        <p:blipFill>
          <a:blip r:embed="rId7"/>
          <a:stretch>
            <a:fillRect/>
          </a:stretch>
        </p:blipFill>
        <p:spPr bwMode="auto">
          <a:xfrm>
            <a:off x="44069" y="6257626"/>
            <a:ext cx="696641" cy="406838"/>
          </a:xfrm>
          <a:prstGeom prst="rect">
            <a:avLst/>
          </a:prstGeom>
        </p:spPr>
      </p:pic>
      <p:pic>
        <p:nvPicPr>
          <p:cNvPr id="43" name="Image 42">
            <a:hlinkClick r:id="rId8" action="ppaction://hlinksldjump"/>
            <a:extLst>
              <a:ext uri="{FF2B5EF4-FFF2-40B4-BE49-F238E27FC236}">
                <a16:creationId xmlns:a16="http://schemas.microsoft.com/office/drawing/2014/main" id="{48C73BB0-EA79-42DA-B8FA-5E756265317D}"/>
              </a:ext>
            </a:extLst>
          </p:cNvPr>
          <p:cNvPicPr>
            <a:picLocks noChangeAspect="1"/>
          </p:cNvPicPr>
          <p:nvPr/>
        </p:nvPicPr>
        <p:blipFill>
          <a:blip r:embed="rId9"/>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3749088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HEPTAMINOL</a:t>
            </a:r>
          </a:p>
          <a:p>
            <a:r>
              <a:rPr lang="fr-FR" b="1" dirty="0" err="1" smtClean="0"/>
              <a:t>Hept</a:t>
            </a:r>
            <a:r>
              <a:rPr lang="fr-FR" b="1" dirty="0" smtClean="0"/>
              <a:t> A </a:t>
            </a:r>
            <a:r>
              <a:rPr lang="fr-FR" b="1" dirty="0" err="1" smtClean="0"/>
              <a:t>Myl</a:t>
            </a:r>
            <a:r>
              <a:rPr lang="fr-FR" b="1" dirty="0"/>
              <a:t>® 187,8 </a:t>
            </a:r>
            <a:r>
              <a:rPr lang="fr-FR" b="1" dirty="0" err="1"/>
              <a:t>cpr</a:t>
            </a:r>
            <a:r>
              <a:rPr lang="fr-FR" b="1" dirty="0"/>
              <a:t>, 125 mg et 313 mg </a:t>
            </a:r>
            <a:r>
              <a:rPr lang="fr-FR" b="1" dirty="0" err="1"/>
              <a:t>inj</a:t>
            </a:r>
            <a:r>
              <a:rPr lang="fr-FR" b="1" dirty="0"/>
              <a:t>, 30,5% </a:t>
            </a:r>
            <a:r>
              <a:rPr lang="fr-FR" b="1" dirty="0" err="1"/>
              <a:t>buv</a:t>
            </a:r>
            <a:r>
              <a:rPr lang="fr-FR" b="1" dirty="0"/>
              <a:t> et spécialités génériques</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64</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a:spLocks/>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dirty="0">
                <a:solidFill>
                  <a:srgbClr val="034DA2"/>
                </a:solidFill>
              </a:rPr>
              <a:t> </a:t>
            </a:r>
            <a:endParaRPr dirty="0"/>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559464" y="3675563"/>
            <a:ext cx="11561844" cy="830997"/>
          </a:xfrm>
          <a:prstGeom prst="rect">
            <a:avLst/>
          </a:prstGeom>
          <a:noFill/>
        </p:spPr>
        <p:txBody>
          <a:bodyPr wrap="square" rtlCol="0">
            <a:spAutoFit/>
          </a:bodyPr>
          <a:lstStyle/>
          <a:p>
            <a:r>
              <a:rPr lang="fr-FR" sz="1600" dirty="0"/>
              <a:t>Déclaration d’effets indésirables sur la base ANSM : </a:t>
            </a:r>
            <a:r>
              <a:rPr lang="fr-FR" sz="1600" dirty="0">
                <a:hlinkClick r:id="rId3"/>
              </a:rPr>
              <a:t>https://data.ansm.sante.fr/specialite/69233747</a:t>
            </a:r>
            <a:endParaRPr lang="fr-FR" sz="1600" dirty="0"/>
          </a:p>
          <a:p>
            <a:r>
              <a:rPr lang="fr-FR" sz="1600" dirty="0"/>
              <a:t>L'</a:t>
            </a:r>
            <a:r>
              <a:rPr lang="fr-FR" sz="1600" dirty="0" err="1"/>
              <a:t>heptaminol</a:t>
            </a:r>
            <a:r>
              <a:rPr lang="fr-FR" sz="1600" dirty="0"/>
              <a:t> n‘a pas d'efficacité démontrée dans cette situation et expose à des effets indésirables graves, notamment cardiovasculaires – </a:t>
            </a:r>
            <a:r>
              <a:rPr lang="fr-FR" sz="1600" dirty="0">
                <a:hlinkClick r:id="rId4"/>
              </a:rPr>
              <a:t>« Hypotension orthostatique : peu de place pour des médicaments », Prescrire, avril 2015</a:t>
            </a:r>
            <a:endParaRPr lang="fr-FR" sz="1600" dirty="0"/>
          </a:p>
        </p:txBody>
      </p:sp>
      <p:sp>
        <p:nvSpPr>
          <p:cNvPr id="3" name="Rectangle 2"/>
          <p:cNvSpPr/>
          <p:nvPr/>
        </p:nvSpPr>
        <p:spPr>
          <a:xfrm>
            <a:off x="2284971" y="5228995"/>
            <a:ext cx="3934090" cy="830997"/>
          </a:xfrm>
          <a:prstGeom prst="rect">
            <a:avLst/>
          </a:prstGeom>
        </p:spPr>
        <p:txBody>
          <a:bodyPr wrap="none">
            <a:spAutoFit/>
          </a:bodyPr>
          <a:lstStyle/>
          <a:p>
            <a:r>
              <a:rPr lang="fr-FR" sz="1600" dirty="0">
                <a:hlinkClick r:id="rId5"/>
              </a:rPr>
              <a:t>Data ANSM - </a:t>
            </a:r>
            <a:r>
              <a:rPr lang="fr-FR" sz="1600" dirty="0" err="1">
                <a:hlinkClick r:id="rId5"/>
              </a:rPr>
              <a:t>Heptaminol</a:t>
            </a:r>
            <a:endParaRPr lang="fr-FR" sz="1600" b="1" dirty="0"/>
          </a:p>
          <a:p>
            <a:r>
              <a:rPr lang="fr-FR" sz="1600" dirty="0">
                <a:hlinkClick r:id="rId6"/>
              </a:rPr>
              <a:t>Consensus d’experts, SFHTA, décembre 2014</a:t>
            </a:r>
            <a:endParaRPr lang="fr-FR" sz="1600" dirty="0"/>
          </a:p>
          <a:p>
            <a:endParaRPr lang="fr-FR" sz="1600" b="1" dirty="0"/>
          </a:p>
        </p:txBody>
      </p:sp>
      <p:sp>
        <p:nvSpPr>
          <p:cNvPr id="38" name="Rectangle 37">
            <a:extLst>
              <a:ext uri="{FF2B5EF4-FFF2-40B4-BE49-F238E27FC236}">
                <a16:creationId xmlns:a16="http://schemas.microsoft.com/office/drawing/2014/main" id="{B1B37BFF-0E33-43DF-A645-091C52DE8400}"/>
              </a:ext>
            </a:extLst>
          </p:cNvPr>
          <p:cNvSpPr/>
          <p:nvPr/>
        </p:nvSpPr>
        <p:spPr>
          <a:xfrm>
            <a:off x="643449" y="2222632"/>
            <a:ext cx="2457724" cy="369332"/>
          </a:xfrm>
          <a:prstGeom prst="rect">
            <a:avLst/>
          </a:prstGeom>
        </p:spPr>
        <p:txBody>
          <a:bodyPr wrap="none">
            <a:spAutoFit/>
          </a:bodyPr>
          <a:lstStyle/>
          <a:p>
            <a:r>
              <a:rPr lang="fr-FR" dirty="0">
                <a:hlinkClick r:id="rId7"/>
              </a:rPr>
              <a:t>Avis CT HAS 11/05/2005</a:t>
            </a:r>
            <a:endParaRPr lang="fr-FR" dirty="0"/>
          </a:p>
        </p:txBody>
      </p:sp>
      <p:sp>
        <p:nvSpPr>
          <p:cNvPr id="39" name="Rectangle 38">
            <a:extLst>
              <a:ext uri="{FF2B5EF4-FFF2-40B4-BE49-F238E27FC236}">
                <a16:creationId xmlns:a16="http://schemas.microsoft.com/office/drawing/2014/main" id="{31B0D73C-9940-4C5B-AD6B-170B83C32580}"/>
              </a:ext>
            </a:extLst>
          </p:cNvPr>
          <p:cNvSpPr/>
          <p:nvPr/>
        </p:nvSpPr>
        <p:spPr bwMode="auto">
          <a:xfrm>
            <a:off x="196574" y="1223897"/>
            <a:ext cx="2648482" cy="338554"/>
          </a:xfrm>
          <a:prstGeom prst="rect">
            <a:avLst/>
          </a:prstGeom>
          <a:noFill/>
          <a:ln w="19050">
            <a:solidFill>
              <a:srgbClr val="FF00FF"/>
            </a:solidFill>
          </a:ln>
        </p:spPr>
        <p:txBody>
          <a:bodyPr wrap="square" rtlCol="0">
            <a:spAutoFit/>
          </a:bodyPr>
          <a:lstStyle/>
          <a:p>
            <a:pPr algn="just"/>
            <a:r>
              <a:rPr lang="fr-FR" sz="1600" dirty="0"/>
              <a:t>Hypotensions orthostatiques</a:t>
            </a:r>
          </a:p>
        </p:txBody>
      </p:sp>
      <p:sp>
        <p:nvSpPr>
          <p:cNvPr id="40" name="ZoneTexte 39">
            <a:extLst>
              <a:ext uri="{FF2B5EF4-FFF2-40B4-BE49-F238E27FC236}">
                <a16:creationId xmlns:a16="http://schemas.microsoft.com/office/drawing/2014/main" id="{547EFBCF-482E-446E-BF45-96582C9B0B3F}"/>
              </a:ext>
            </a:extLst>
          </p:cNvPr>
          <p:cNvSpPr txBox="1"/>
          <p:nvPr/>
        </p:nvSpPr>
        <p:spPr bwMode="auto">
          <a:xfrm>
            <a:off x="551384" y="3323784"/>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a:t>
            </a:r>
            <a:endParaRPr lang="fr-FR" dirty="0">
              <a:solidFill>
                <a:srgbClr val="000099"/>
              </a:solidFill>
            </a:endParaRPr>
          </a:p>
        </p:txBody>
      </p:sp>
      <p:pic>
        <p:nvPicPr>
          <p:cNvPr id="41" name="Graphique 40" descr="Avertissement">
            <a:extLst>
              <a:ext uri="{FF2B5EF4-FFF2-40B4-BE49-F238E27FC236}">
                <a16:creationId xmlns:a16="http://schemas.microsoft.com/office/drawing/2014/main" id="{320EE9D8-9294-47C7-BC19-EECC3CDC965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bwMode="auto">
          <a:xfrm>
            <a:off x="75073" y="3164659"/>
            <a:ext cx="510904" cy="510904"/>
          </a:xfrm>
          <a:prstGeom prst="rect">
            <a:avLst/>
          </a:prstGeom>
        </p:spPr>
      </p:pic>
      <p:sp>
        <p:nvSpPr>
          <p:cNvPr id="42" name="ZoneTexte 41">
            <a:extLst>
              <a:ext uri="{FF2B5EF4-FFF2-40B4-BE49-F238E27FC236}">
                <a16:creationId xmlns:a16="http://schemas.microsoft.com/office/drawing/2014/main" id="{202A0F4E-D630-4DA6-AA14-73F2F47B7319}"/>
              </a:ext>
            </a:extLst>
          </p:cNvPr>
          <p:cNvSpPr txBox="1"/>
          <p:nvPr/>
        </p:nvSpPr>
        <p:spPr bwMode="auto">
          <a:xfrm>
            <a:off x="643449" y="1881411"/>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3" name="Image 42">
            <a:extLst>
              <a:ext uri="{FF2B5EF4-FFF2-40B4-BE49-F238E27FC236}">
                <a16:creationId xmlns:a16="http://schemas.microsoft.com/office/drawing/2014/main" id="{2A36003B-6609-4CAF-B112-44FC77DFBB5F}"/>
              </a:ext>
            </a:extLst>
          </p:cNvPr>
          <p:cNvPicPr>
            <a:picLocks noChangeAspect="1"/>
          </p:cNvPicPr>
          <p:nvPr/>
        </p:nvPicPr>
        <p:blipFill>
          <a:blip r:embed="rId10"/>
          <a:stretch>
            <a:fillRect/>
          </a:stretch>
        </p:blipFill>
        <p:spPr bwMode="auto">
          <a:xfrm>
            <a:off x="70692" y="1748752"/>
            <a:ext cx="572757" cy="646275"/>
          </a:xfrm>
          <a:prstGeom prst="rect">
            <a:avLst/>
          </a:prstGeom>
        </p:spPr>
      </p:pic>
      <p:sp>
        <p:nvSpPr>
          <p:cNvPr id="44" name="ZoneTexte 43">
            <a:extLst>
              <a:ext uri="{FF2B5EF4-FFF2-40B4-BE49-F238E27FC236}">
                <a16:creationId xmlns:a16="http://schemas.microsoft.com/office/drawing/2014/main" id="{9B84CB15-AEF5-417E-8B89-7D585E543ECF}"/>
              </a:ext>
            </a:extLst>
          </p:cNvPr>
          <p:cNvSpPr txBox="1"/>
          <p:nvPr/>
        </p:nvSpPr>
        <p:spPr bwMode="auto">
          <a:xfrm>
            <a:off x="767334" y="5225724"/>
            <a:ext cx="1673942" cy="369332"/>
          </a:xfrm>
          <a:prstGeom prst="rect">
            <a:avLst/>
          </a:prstGeom>
          <a:noFill/>
        </p:spPr>
        <p:txBody>
          <a:bodyPr wrap="square" rtlCol="0">
            <a:spAutoFit/>
          </a:bodyPr>
          <a:lstStyle/>
          <a:p>
            <a:r>
              <a:rPr lang="fr-FR" b="1" dirty="0">
                <a:solidFill>
                  <a:srgbClr val="000099"/>
                </a:solidFill>
              </a:rPr>
              <a:t>Sources utiles : </a:t>
            </a:r>
          </a:p>
        </p:txBody>
      </p:sp>
      <p:pic>
        <p:nvPicPr>
          <p:cNvPr id="45" name="Image 44">
            <a:extLst>
              <a:ext uri="{FF2B5EF4-FFF2-40B4-BE49-F238E27FC236}">
                <a16:creationId xmlns:a16="http://schemas.microsoft.com/office/drawing/2014/main" id="{35BF5750-EB58-48FD-9EA2-9287E4EF78D2}"/>
              </a:ext>
            </a:extLst>
          </p:cNvPr>
          <p:cNvPicPr>
            <a:picLocks noChangeAspect="1"/>
          </p:cNvPicPr>
          <p:nvPr/>
        </p:nvPicPr>
        <p:blipFill>
          <a:blip r:embed="rId11"/>
          <a:stretch>
            <a:fillRect/>
          </a:stretch>
        </p:blipFill>
        <p:spPr bwMode="auto">
          <a:xfrm>
            <a:off x="70692" y="5225724"/>
            <a:ext cx="696641" cy="406838"/>
          </a:xfrm>
          <a:prstGeom prst="rect">
            <a:avLst/>
          </a:prstGeom>
        </p:spPr>
      </p:pic>
      <p:pic>
        <p:nvPicPr>
          <p:cNvPr id="46" name="Image 45">
            <a:hlinkClick r:id="rId12" action="ppaction://hlinksldjump"/>
            <a:extLst>
              <a:ext uri="{FF2B5EF4-FFF2-40B4-BE49-F238E27FC236}">
                <a16:creationId xmlns:a16="http://schemas.microsoft.com/office/drawing/2014/main" id="{85427481-647E-4786-87C2-1858035A3B63}"/>
              </a:ext>
            </a:extLst>
          </p:cNvPr>
          <p:cNvPicPr>
            <a:picLocks noChangeAspect="1"/>
          </p:cNvPicPr>
          <p:nvPr/>
        </p:nvPicPr>
        <p:blipFill>
          <a:blip r:embed="rId13"/>
          <a:stretch>
            <a:fillRect/>
          </a:stretch>
        </p:blipFill>
        <p:spPr bwMode="auto">
          <a:xfrm>
            <a:off x="11480049" y="6083686"/>
            <a:ext cx="628651" cy="774314"/>
          </a:xfrm>
          <a:prstGeom prst="rect">
            <a:avLst/>
          </a:prstGeom>
        </p:spPr>
      </p:pic>
      <p:sp>
        <p:nvSpPr>
          <p:cNvPr id="47" name="Rectangle 46">
            <a:extLst>
              <a:ext uri="{FF2B5EF4-FFF2-40B4-BE49-F238E27FC236}">
                <a16:creationId xmlns:a16="http://schemas.microsoft.com/office/drawing/2014/main" id="{0004DD89-FFD3-48C6-B6F5-82C7C27DBAFC}"/>
              </a:ext>
            </a:extLst>
          </p:cNvPr>
          <p:cNvSpPr/>
          <p:nvPr/>
        </p:nvSpPr>
        <p:spPr>
          <a:xfrm>
            <a:off x="3817072" y="844781"/>
            <a:ext cx="4600940"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C01DX08,</a:t>
            </a:r>
            <a:r>
              <a:rPr lang="fr-FR" sz="1600" dirty="0"/>
              <a:t> Vasodilatateurs en cardiologie</a:t>
            </a:r>
          </a:p>
        </p:txBody>
      </p:sp>
    </p:spTree>
    <p:extLst>
      <p:ext uri="{BB962C8B-B14F-4D97-AF65-F5344CB8AC3E}">
        <p14:creationId xmlns:p14="http://schemas.microsoft.com/office/powerpoint/2010/main" val="19553913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2" name="Rectangle 6">
            <a:extLst>
              <a:ext uri="{FF2B5EF4-FFF2-40B4-BE49-F238E27FC236}">
                <a16:creationId xmlns:a16="http://schemas.microsoft.com/office/drawing/2014/main" id="{F4907032-4C8E-4928-AD59-F5FD444C4127}"/>
              </a:ext>
            </a:extLst>
          </p:cNvPr>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HEPTAMINOL</a:t>
            </a:r>
          </a:p>
          <a:p>
            <a:r>
              <a:rPr lang="fr-FR" b="1" dirty="0" err="1"/>
              <a:t>Hept</a:t>
            </a:r>
            <a:r>
              <a:rPr lang="fr-FR" b="1" dirty="0"/>
              <a:t> A </a:t>
            </a:r>
            <a:r>
              <a:rPr lang="fr-FR" b="1" dirty="0" err="1"/>
              <a:t>Myl</a:t>
            </a:r>
            <a:r>
              <a:rPr lang="fr-FR" b="1" dirty="0"/>
              <a:t>® 187,8 </a:t>
            </a:r>
            <a:r>
              <a:rPr lang="fr-FR" b="1" dirty="0" err="1"/>
              <a:t>cpr</a:t>
            </a:r>
            <a:r>
              <a:rPr lang="fr-FR" b="1" dirty="0"/>
              <a:t>, 125 mg et 313 mg </a:t>
            </a:r>
            <a:r>
              <a:rPr lang="fr-FR" b="1" dirty="0" err="1"/>
              <a:t>inj</a:t>
            </a:r>
            <a:r>
              <a:rPr lang="fr-FR" b="1" dirty="0"/>
              <a:t>, 30,5% </a:t>
            </a:r>
            <a:r>
              <a:rPr lang="fr-FR" b="1" dirty="0" err="1"/>
              <a:t>buv</a:t>
            </a:r>
            <a:r>
              <a:rPr lang="fr-FR" b="1" dirty="0"/>
              <a:t> et spécialités génériques</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65</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726571" y="1574310"/>
            <a:ext cx="11407961" cy="3539430"/>
          </a:xfrm>
          <a:prstGeom prst="rect">
            <a:avLst/>
          </a:prstGeom>
          <a:noFill/>
        </p:spPr>
        <p:txBody>
          <a:bodyPr wrap="square" rtlCol="0">
            <a:spAutoFit/>
          </a:bodyPr>
          <a:lstStyle/>
          <a:p>
            <a:pPr marL="285750" indent="-285750">
              <a:buFont typeface="Arial" panose="020B0604020202020204" pitchFamily="34" charset="0"/>
              <a:buChar char="•"/>
            </a:pPr>
            <a:r>
              <a:rPr lang="fr-FR" sz="1600" b="1" i="1" u="sng" dirty="0"/>
              <a:t>Hypotensions orthostatiques</a:t>
            </a:r>
          </a:p>
          <a:p>
            <a:pPr marL="285750" indent="-285750">
              <a:buFontTx/>
              <a:buChar char="-"/>
            </a:pPr>
            <a:r>
              <a:rPr lang="fr-FR" sz="1600" dirty="0"/>
              <a:t>Conseils hygiéno-diététiques en lien avec la prise en charge de l’hypotension orthostatique;</a:t>
            </a:r>
          </a:p>
          <a:p>
            <a:pPr marL="285750" indent="-285750">
              <a:buFontTx/>
              <a:buChar char="-"/>
            </a:pPr>
            <a:r>
              <a:rPr lang="fr-FR" sz="1600" dirty="0"/>
              <a:t>La contention des membres inférieurs pendant la journée : (chaussette ou bas, au moins classe 2) et/ou </a:t>
            </a:r>
          </a:p>
          <a:p>
            <a:r>
              <a:rPr lang="fr-FR" sz="1600" dirty="0"/>
              <a:t>abdominale (ceinture abdominale);</a:t>
            </a:r>
          </a:p>
          <a:p>
            <a:r>
              <a:rPr lang="fr-FR" sz="1600" dirty="0"/>
              <a:t>-     L’éducation du patient est indispensable : identification des symptômes associés à l’hypotension orthostatique, décomposition du lever, interruption immédiate de l’orthostatisme en cas de symptômes.</a:t>
            </a:r>
          </a:p>
          <a:p>
            <a:endParaRPr lang="fr-FR" sz="1600" dirty="0"/>
          </a:p>
          <a:p>
            <a:r>
              <a:rPr lang="fr-FR" sz="1600" dirty="0"/>
              <a:t>Deux molécules sont principalement utilisées : la </a:t>
            </a:r>
            <a:r>
              <a:rPr lang="fr-FR" sz="1600" dirty="0" err="1"/>
              <a:t>midodrine</a:t>
            </a:r>
            <a:r>
              <a:rPr lang="fr-FR" sz="1600" dirty="0"/>
              <a:t> (avec AMM) et la fludrocortisone (hors AMM). </a:t>
            </a:r>
          </a:p>
          <a:p>
            <a:endParaRPr lang="fr-FR" sz="1600" dirty="0"/>
          </a:p>
          <a:p>
            <a:r>
              <a:rPr lang="fr-FR" sz="1600" dirty="0"/>
              <a:t>Selon les recommandations de l’ESC la </a:t>
            </a:r>
            <a:r>
              <a:rPr lang="fr-FR" sz="1600" dirty="0" err="1"/>
              <a:t>midodrine</a:t>
            </a:r>
            <a:r>
              <a:rPr lang="fr-FR" sz="1600" dirty="0"/>
              <a:t> possède un meilleur niveau de preuve d’efficacité dans le traitement de l'hypotension orthostatique par rapport à la </a:t>
            </a:r>
            <a:r>
              <a:rPr lang="fr-FR" sz="1600" dirty="0" err="1"/>
              <a:t>fludrocortisone</a:t>
            </a:r>
            <a:r>
              <a:rPr lang="fr-FR" sz="1600" dirty="0"/>
              <a:t>. </a:t>
            </a:r>
          </a:p>
          <a:p>
            <a:r>
              <a:rPr lang="fr-FR" sz="1600" dirty="0" smtClean="0"/>
              <a:t> </a:t>
            </a:r>
            <a:endParaRPr lang="fr-FR" sz="1600" dirty="0"/>
          </a:p>
          <a:p>
            <a:r>
              <a:rPr lang="fr-FR" sz="1600" dirty="0" smtClean="0"/>
              <a:t>L’</a:t>
            </a:r>
            <a:r>
              <a:rPr lang="fr-FR" sz="1600" dirty="0" err="1" smtClean="0"/>
              <a:t>etilefrine</a:t>
            </a:r>
            <a:r>
              <a:rPr lang="fr-FR" sz="1600" dirty="0" smtClean="0"/>
              <a:t> </a:t>
            </a:r>
            <a:r>
              <a:rPr lang="fr-FR" sz="1600" dirty="0"/>
              <a:t>et la yohimbine ont une balance bénéfice / risque défavorable et ne sont pas recommandés.</a:t>
            </a:r>
          </a:p>
          <a:p>
            <a:endParaRPr lang="fr-FR" sz="1600" dirty="0"/>
          </a:p>
        </p:txBody>
      </p:sp>
      <p:sp>
        <p:nvSpPr>
          <p:cNvPr id="3" name="Rectangle 2"/>
          <p:cNvSpPr/>
          <p:nvPr/>
        </p:nvSpPr>
        <p:spPr>
          <a:xfrm>
            <a:off x="2498804" y="5542595"/>
            <a:ext cx="6450301" cy="830997"/>
          </a:xfrm>
          <a:prstGeom prst="rect">
            <a:avLst/>
          </a:prstGeom>
        </p:spPr>
        <p:txBody>
          <a:bodyPr wrap="square">
            <a:spAutoFit/>
          </a:bodyPr>
          <a:lstStyle/>
          <a:p>
            <a:r>
              <a:rPr lang="fr-FR" sz="1600" dirty="0">
                <a:hlinkClick r:id="rId3"/>
              </a:rPr>
              <a:t>Consensus_d_experts_decembre_2014_SFHTA</a:t>
            </a:r>
            <a:endParaRPr lang="fr-FR" sz="1600" b="1" dirty="0"/>
          </a:p>
          <a:p>
            <a:r>
              <a:rPr lang="fr-FR" sz="1600" dirty="0">
                <a:hlinkClick r:id="rId4"/>
              </a:rPr>
              <a:t>Data ANSM - </a:t>
            </a:r>
            <a:r>
              <a:rPr lang="fr-FR" sz="1600" dirty="0" err="1">
                <a:hlinkClick r:id="rId4"/>
              </a:rPr>
              <a:t>heptaminol</a:t>
            </a:r>
            <a:endParaRPr lang="fr-FR" sz="1600" b="1" dirty="0"/>
          </a:p>
          <a:p>
            <a:r>
              <a:rPr lang="fr-FR" sz="1600" dirty="0">
                <a:hlinkClick r:id="rId5"/>
              </a:rPr>
              <a:t>Avis HAS FLUCORTAC - </a:t>
            </a:r>
            <a:r>
              <a:rPr lang="fr-FR" sz="1600" dirty="0" smtClean="0">
                <a:hlinkClick r:id="rId5"/>
              </a:rPr>
              <a:t>2022</a:t>
            </a:r>
            <a:endParaRPr lang="fr-FR" sz="1600" dirty="0"/>
          </a:p>
        </p:txBody>
      </p:sp>
      <p:pic>
        <p:nvPicPr>
          <p:cNvPr id="38" name="Image 37">
            <a:extLst>
              <a:ext uri="{FF2B5EF4-FFF2-40B4-BE49-F238E27FC236}">
                <a16:creationId xmlns:a16="http://schemas.microsoft.com/office/drawing/2014/main" id="{D43DECC9-7188-4A5E-9440-CB7968CDF90D}"/>
              </a:ext>
            </a:extLst>
          </p:cNvPr>
          <p:cNvPicPr>
            <a:picLocks noChangeAspect="1"/>
          </p:cNvPicPr>
          <p:nvPr/>
        </p:nvPicPr>
        <p:blipFill>
          <a:blip r:embed="rId6"/>
          <a:stretch>
            <a:fillRect/>
          </a:stretch>
        </p:blipFill>
        <p:spPr bwMode="auto">
          <a:xfrm>
            <a:off x="210866" y="953535"/>
            <a:ext cx="432047" cy="684362"/>
          </a:xfrm>
          <a:prstGeom prst="rect">
            <a:avLst/>
          </a:prstGeom>
        </p:spPr>
      </p:pic>
      <p:sp>
        <p:nvSpPr>
          <p:cNvPr id="39" name="ZoneTexte 38">
            <a:extLst>
              <a:ext uri="{FF2B5EF4-FFF2-40B4-BE49-F238E27FC236}">
                <a16:creationId xmlns:a16="http://schemas.microsoft.com/office/drawing/2014/main" id="{394E7C58-6EDE-451A-AF87-505748A48E51}"/>
              </a:ext>
            </a:extLst>
          </p:cNvPr>
          <p:cNvSpPr txBox="1"/>
          <p:nvPr/>
        </p:nvSpPr>
        <p:spPr bwMode="auto">
          <a:xfrm>
            <a:off x="726571" y="1236766"/>
            <a:ext cx="9250842" cy="369332"/>
          </a:xfrm>
          <a:prstGeom prst="rect">
            <a:avLst/>
          </a:prstGeom>
          <a:noFill/>
        </p:spPr>
        <p:txBody>
          <a:bodyPr wrap="square" rtlCol="0">
            <a:spAutoFit/>
          </a:bodyPr>
          <a:lstStyle/>
          <a:p>
            <a:pPr algn="just">
              <a:spcAft>
                <a:spcPts val="1200"/>
              </a:spcAft>
              <a:defRPr/>
            </a:pPr>
            <a:r>
              <a:rPr lang="fr-FR" b="1" dirty="0">
                <a:solidFill>
                  <a:srgbClr val="000099"/>
                </a:solidFill>
              </a:rPr>
              <a:t>Alternatives thérapeutiques répertoriées </a:t>
            </a:r>
            <a:r>
              <a:rPr lang="fr-FR" sz="1600" dirty="0">
                <a:solidFill>
                  <a:srgbClr val="000099"/>
                </a:solidFill>
              </a:rPr>
              <a:t>:</a:t>
            </a:r>
          </a:p>
        </p:txBody>
      </p:sp>
      <p:sp>
        <p:nvSpPr>
          <p:cNvPr id="40" name="ZoneTexte 39">
            <a:extLst>
              <a:ext uri="{FF2B5EF4-FFF2-40B4-BE49-F238E27FC236}">
                <a16:creationId xmlns:a16="http://schemas.microsoft.com/office/drawing/2014/main" id="{F5D73971-8143-4FF2-8285-602ECC5DA6FE}"/>
              </a:ext>
            </a:extLst>
          </p:cNvPr>
          <p:cNvSpPr txBox="1"/>
          <p:nvPr/>
        </p:nvSpPr>
        <p:spPr bwMode="auto">
          <a:xfrm>
            <a:off x="795686" y="5542595"/>
            <a:ext cx="3406237" cy="369332"/>
          </a:xfrm>
          <a:prstGeom prst="rect">
            <a:avLst/>
          </a:prstGeom>
          <a:noFill/>
        </p:spPr>
        <p:txBody>
          <a:bodyPr wrap="square" rtlCol="0">
            <a:spAutoFit/>
          </a:bodyPr>
          <a:lstStyle/>
          <a:p>
            <a:r>
              <a:rPr lang="fr-FR" b="1" dirty="0">
                <a:solidFill>
                  <a:srgbClr val="000099"/>
                </a:solidFill>
              </a:rPr>
              <a:t>Sources utiles : </a:t>
            </a:r>
          </a:p>
        </p:txBody>
      </p:sp>
      <p:pic>
        <p:nvPicPr>
          <p:cNvPr id="41" name="Image 40">
            <a:extLst>
              <a:ext uri="{FF2B5EF4-FFF2-40B4-BE49-F238E27FC236}">
                <a16:creationId xmlns:a16="http://schemas.microsoft.com/office/drawing/2014/main" id="{5BFF0583-E7C2-4D9E-B404-4E974601C0C6}"/>
              </a:ext>
            </a:extLst>
          </p:cNvPr>
          <p:cNvPicPr>
            <a:picLocks noChangeAspect="1"/>
          </p:cNvPicPr>
          <p:nvPr/>
        </p:nvPicPr>
        <p:blipFill>
          <a:blip r:embed="rId7"/>
          <a:stretch>
            <a:fillRect/>
          </a:stretch>
        </p:blipFill>
        <p:spPr bwMode="auto">
          <a:xfrm>
            <a:off x="99045" y="5542595"/>
            <a:ext cx="696641" cy="406838"/>
          </a:xfrm>
          <a:prstGeom prst="rect">
            <a:avLst/>
          </a:prstGeom>
        </p:spPr>
      </p:pic>
      <p:pic>
        <p:nvPicPr>
          <p:cNvPr id="43" name="Image 42">
            <a:hlinkClick r:id="rId8" action="ppaction://hlinksldjump"/>
            <a:extLst>
              <a:ext uri="{FF2B5EF4-FFF2-40B4-BE49-F238E27FC236}">
                <a16:creationId xmlns:a16="http://schemas.microsoft.com/office/drawing/2014/main" id="{31730AFE-1C75-4BD0-943E-EEA56EFE2114}"/>
              </a:ext>
            </a:extLst>
          </p:cNvPr>
          <p:cNvPicPr>
            <a:picLocks noChangeAspect="1"/>
          </p:cNvPicPr>
          <p:nvPr/>
        </p:nvPicPr>
        <p:blipFill>
          <a:blip r:embed="rId9"/>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5135386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PENTOXIFYLLINE</a:t>
            </a:r>
          </a:p>
          <a:p>
            <a:r>
              <a:rPr lang="fr-FR" b="1" dirty="0" err="1"/>
              <a:t>Torental</a:t>
            </a:r>
            <a:r>
              <a:rPr lang="fr-FR" b="1" dirty="0"/>
              <a:t>® LP 400 mg et spécialités génériques</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a:xfrm>
            <a:off x="8189712" y="6098427"/>
            <a:ext cx="2743200" cy="365125"/>
          </a:xfrm>
        </p:spPr>
        <p:txBody>
          <a:bodyPr/>
          <a:lstStyle/>
          <a:p>
            <a:pPr>
              <a:defRPr/>
            </a:pPr>
            <a:fld id="{481E727C-BCA8-45F8-BDF0-42383683B189}" type="slidenum">
              <a:rPr lang="fr-FR"/>
              <a:t>66</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a:spLocks/>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dirty="0">
                <a:solidFill>
                  <a:srgbClr val="034DA2"/>
                </a:solidFill>
              </a:rPr>
              <a:t> </a:t>
            </a:r>
            <a:endParaRPr dirty="0"/>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Rectangle 37"/>
          <p:cNvSpPr/>
          <p:nvPr/>
        </p:nvSpPr>
        <p:spPr>
          <a:xfrm>
            <a:off x="729268" y="2568777"/>
            <a:ext cx="9639683" cy="584775"/>
          </a:xfrm>
          <a:prstGeom prst="rect">
            <a:avLst/>
          </a:prstGeom>
        </p:spPr>
        <p:txBody>
          <a:bodyPr wrap="square">
            <a:spAutoFit/>
          </a:bodyPr>
          <a:lstStyle/>
          <a:p>
            <a:r>
              <a:rPr lang="fr-FR" sz="1600" dirty="0">
                <a:hlinkClick r:id="rId3"/>
              </a:rPr>
              <a:t>Avis CT HAS 02/11/2011</a:t>
            </a:r>
            <a:r>
              <a:rPr lang="fr-FR" sz="1600" dirty="0"/>
              <a:t> : </a:t>
            </a:r>
            <a:r>
              <a:rPr lang="fr-FR" sz="1600" dirty="0" err="1"/>
              <a:t>Pentoxifylline</a:t>
            </a:r>
            <a:r>
              <a:rPr lang="fr-FR" sz="1600" dirty="0"/>
              <a:t> n’a plus sa place dans les stratégies thérapeutiques</a:t>
            </a:r>
          </a:p>
          <a:p>
            <a:endParaRPr lang="fr-FR" sz="1600" dirty="0"/>
          </a:p>
        </p:txBody>
      </p:sp>
      <p:sp>
        <p:nvSpPr>
          <p:cNvPr id="3" name="Rectangle 2">
            <a:extLst>
              <a:ext uri="{FF2B5EF4-FFF2-40B4-BE49-F238E27FC236}">
                <a16:creationId xmlns:a16="http://schemas.microsoft.com/office/drawing/2014/main" id="{B28204A4-8CEA-4DAE-BBBA-A4AE5ABBC294}"/>
              </a:ext>
            </a:extLst>
          </p:cNvPr>
          <p:cNvSpPr/>
          <p:nvPr/>
        </p:nvSpPr>
        <p:spPr>
          <a:xfrm>
            <a:off x="840599" y="1128586"/>
            <a:ext cx="9352714" cy="1077218"/>
          </a:xfrm>
          <a:prstGeom prst="rect">
            <a:avLst/>
          </a:prstGeom>
          <a:noFill/>
          <a:ln w="19050">
            <a:solidFill>
              <a:srgbClr val="FF00FF"/>
            </a:solidFill>
          </a:ln>
        </p:spPr>
        <p:txBody>
          <a:bodyPr wrap="square" rtlCol="0">
            <a:spAutoFit/>
          </a:bodyPr>
          <a:lstStyle/>
          <a:p>
            <a:pPr algn="just"/>
            <a:r>
              <a:rPr lang="fr-FR" sz="1600" dirty="0"/>
              <a:t>- Traitement symptomatique de la claudication intermittente des artériopathies chroniques oblitérantes des membres inférieurs (au stade II) </a:t>
            </a:r>
          </a:p>
          <a:p>
            <a:pPr algn="just"/>
            <a:r>
              <a:rPr lang="fr-FR" sz="1600" dirty="0"/>
              <a:t>- Traitement d'appoint à visée symptomatique du déficit pathologique cognitif et neurosensoriel chronique du sujet âgé (à l'exclusion de la maladie d'Alzheimer et des autres démences)</a:t>
            </a:r>
          </a:p>
        </p:txBody>
      </p:sp>
      <p:sp>
        <p:nvSpPr>
          <p:cNvPr id="39" name="ZoneTexte 38">
            <a:extLst>
              <a:ext uri="{FF2B5EF4-FFF2-40B4-BE49-F238E27FC236}">
                <a16:creationId xmlns:a16="http://schemas.microsoft.com/office/drawing/2014/main" id="{680871E5-04B1-4E44-B55B-C800F9C64B21}"/>
              </a:ext>
            </a:extLst>
          </p:cNvPr>
          <p:cNvSpPr txBox="1"/>
          <p:nvPr/>
        </p:nvSpPr>
        <p:spPr bwMode="auto">
          <a:xfrm>
            <a:off x="729268" y="2252406"/>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70AA7CAA-1C08-4B81-BB9E-94F6F1549263}"/>
              </a:ext>
            </a:extLst>
          </p:cNvPr>
          <p:cNvPicPr>
            <a:picLocks noChangeAspect="1"/>
          </p:cNvPicPr>
          <p:nvPr/>
        </p:nvPicPr>
        <p:blipFill>
          <a:blip r:embed="rId4"/>
          <a:stretch>
            <a:fillRect/>
          </a:stretch>
        </p:blipFill>
        <p:spPr bwMode="auto">
          <a:xfrm>
            <a:off x="156511" y="2000155"/>
            <a:ext cx="572757" cy="646275"/>
          </a:xfrm>
          <a:prstGeom prst="rect">
            <a:avLst/>
          </a:prstGeom>
        </p:spPr>
      </p:pic>
      <p:sp>
        <p:nvSpPr>
          <p:cNvPr id="43" name="ZoneTexte 42">
            <a:extLst>
              <a:ext uri="{FF2B5EF4-FFF2-40B4-BE49-F238E27FC236}">
                <a16:creationId xmlns:a16="http://schemas.microsoft.com/office/drawing/2014/main" id="{A7843764-8FAB-48C4-AAFD-162D05062EED}"/>
              </a:ext>
            </a:extLst>
          </p:cNvPr>
          <p:cNvSpPr txBox="1"/>
          <p:nvPr/>
        </p:nvSpPr>
        <p:spPr bwMode="auto">
          <a:xfrm>
            <a:off x="57800" y="3201640"/>
            <a:ext cx="12134200" cy="2939266"/>
          </a:xfrm>
          <a:prstGeom prst="rect">
            <a:avLst/>
          </a:prstGeom>
          <a:noFill/>
        </p:spPr>
        <p:txBody>
          <a:bodyPr wrap="square" rtlCol="0">
            <a:spAutoFit/>
          </a:bodyPr>
          <a:lstStyle/>
          <a:p>
            <a:pPr marL="285750" indent="-285750" algn="just">
              <a:buFont typeface="Arial" panose="020B0604020202020204" pitchFamily="34" charset="0"/>
              <a:buChar char="•"/>
            </a:pPr>
            <a:r>
              <a:rPr lang="fr-FR" sz="1600" b="1" i="1" u="sng" dirty="0"/>
              <a:t>Traitement symptomatique de la claudication intermittente des artériopathies chroniques oblitérantes des membres inférieurs</a:t>
            </a:r>
            <a:r>
              <a:rPr lang="fr-FR" sz="1400" b="1" i="1" u="sng" dirty="0"/>
              <a:t> (stade II) </a:t>
            </a:r>
            <a:endParaRPr lang="fr-FR" sz="1600" b="1" i="1" u="sng" dirty="0"/>
          </a:p>
          <a:p>
            <a:pPr algn="just"/>
            <a:r>
              <a:rPr lang="fr-FR" sz="1600" dirty="0"/>
              <a:t>Prise en charge des facteurs de risques cardiovasculaires :</a:t>
            </a:r>
          </a:p>
          <a:p>
            <a:pPr algn="just"/>
            <a:r>
              <a:rPr lang="fr-FR" sz="1600" dirty="0"/>
              <a:t>Mesures hygiène de vie (</a:t>
            </a:r>
            <a:r>
              <a:rPr lang="fr-FR" sz="1600" dirty="0" smtClean="0"/>
              <a:t>tabagisme/ diabète/surcharge </a:t>
            </a:r>
            <a:r>
              <a:rPr lang="fr-FR" sz="1600" dirty="0"/>
              <a:t>pondérale </a:t>
            </a:r>
            <a:r>
              <a:rPr lang="fr-FR" sz="1600" dirty="0" smtClean="0"/>
              <a:t>…) </a:t>
            </a:r>
            <a:r>
              <a:rPr lang="fr-FR" sz="1600" dirty="0"/>
              <a:t>et pratique d'une </a:t>
            </a:r>
            <a:r>
              <a:rPr lang="fr-FR" sz="1600" dirty="0">
                <a:hlinkClick r:id="rId5"/>
              </a:rPr>
              <a:t>activité physique</a:t>
            </a:r>
            <a:r>
              <a:rPr lang="fr-FR" sz="1600" dirty="0"/>
              <a:t> adaptée et lutte contre la sédentarité</a:t>
            </a:r>
            <a:r>
              <a:rPr lang="fr-FR" sz="1600" dirty="0" smtClean="0"/>
              <a:t>,</a:t>
            </a:r>
            <a:endParaRPr lang="fr-FR" sz="1600" dirty="0"/>
          </a:p>
          <a:p>
            <a:pPr algn="just"/>
            <a:r>
              <a:rPr lang="fr-FR" sz="1600" dirty="0"/>
              <a:t>Prévention des complications cardiovasculaires (antiagrégant, statine, IEC);</a:t>
            </a:r>
          </a:p>
          <a:p>
            <a:pPr algn="just"/>
            <a:r>
              <a:rPr lang="fr-FR" sz="1600" dirty="0"/>
              <a:t>Un traitement médicamenteux par statine est recommandé, en plus de la prévention générale, pour améliorer la distance de marche.</a:t>
            </a:r>
          </a:p>
          <a:p>
            <a:pPr algn="just"/>
            <a:r>
              <a:rPr lang="fr-FR" sz="1600" dirty="0"/>
              <a:t>Une revascularisation doit être envisagée en cas d’altération des activités de la vie quotidienne malgré la thérapie par l'exercice, ou d’emblée association avec la thérapie par l'exercice lorsque les symptômes altèrent  considérablement les activités de la vie quotidienne</a:t>
            </a:r>
          </a:p>
          <a:p>
            <a:pPr algn="just"/>
            <a:endParaRPr lang="fr-FR" sz="900" u="sng" dirty="0"/>
          </a:p>
          <a:p>
            <a:pPr marL="285750" indent="-285750" algn="just">
              <a:buFont typeface="Arial" panose="020B0604020202020204" pitchFamily="34" charset="0"/>
              <a:buChar char="•"/>
            </a:pPr>
            <a:r>
              <a:rPr lang="fr-FR" sz="1600" b="1" i="1" u="sng" dirty="0"/>
              <a:t>Traitement d'appoint à visée symptomatique du déficit pathologique cognitif et neurosensoriel chronique du sujet âgé (à l'exclusion de la maladie d'Alzheimer et des autres démences)</a:t>
            </a:r>
          </a:p>
          <a:p>
            <a:pPr algn="just"/>
            <a:r>
              <a:rPr lang="fr-FR" sz="1600" dirty="0"/>
              <a:t>Le déficit pathologique cognitif et neurosensoriel chronique du sujet âgé (DIPSA) apparaît aujourd’hui comme un concept flou, dont il est difficile de mesurer l’impact éventuel sur la qualité de vie des patients.</a:t>
            </a:r>
          </a:p>
        </p:txBody>
      </p:sp>
      <p:pic>
        <p:nvPicPr>
          <p:cNvPr id="44" name="Image 43">
            <a:extLst>
              <a:ext uri="{FF2B5EF4-FFF2-40B4-BE49-F238E27FC236}">
                <a16:creationId xmlns:a16="http://schemas.microsoft.com/office/drawing/2014/main" id="{8BF0087A-9F6A-4679-A756-9E194860032A}"/>
              </a:ext>
            </a:extLst>
          </p:cNvPr>
          <p:cNvPicPr>
            <a:picLocks noChangeAspect="1"/>
          </p:cNvPicPr>
          <p:nvPr/>
        </p:nvPicPr>
        <p:blipFill>
          <a:blip r:embed="rId6"/>
          <a:stretch>
            <a:fillRect/>
          </a:stretch>
        </p:blipFill>
        <p:spPr bwMode="auto">
          <a:xfrm>
            <a:off x="253104" y="2614901"/>
            <a:ext cx="432047" cy="684362"/>
          </a:xfrm>
          <a:prstGeom prst="rect">
            <a:avLst/>
          </a:prstGeom>
        </p:spPr>
      </p:pic>
      <p:sp>
        <p:nvSpPr>
          <p:cNvPr id="45" name="ZoneTexte 44">
            <a:extLst>
              <a:ext uri="{FF2B5EF4-FFF2-40B4-BE49-F238E27FC236}">
                <a16:creationId xmlns:a16="http://schemas.microsoft.com/office/drawing/2014/main" id="{6646C655-5E78-47DA-8412-DA50F2E0D988}"/>
              </a:ext>
            </a:extLst>
          </p:cNvPr>
          <p:cNvSpPr txBox="1"/>
          <p:nvPr/>
        </p:nvSpPr>
        <p:spPr bwMode="auto">
          <a:xfrm>
            <a:off x="672656" y="2958058"/>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sp>
        <p:nvSpPr>
          <p:cNvPr id="46" name="Rectangle 45">
            <a:extLst>
              <a:ext uri="{FF2B5EF4-FFF2-40B4-BE49-F238E27FC236}">
                <a16:creationId xmlns:a16="http://schemas.microsoft.com/office/drawing/2014/main" id="{96C1E044-01FB-4A01-934F-11DAEB2DC2DB}"/>
              </a:ext>
            </a:extLst>
          </p:cNvPr>
          <p:cNvSpPr/>
          <p:nvPr/>
        </p:nvSpPr>
        <p:spPr bwMode="auto">
          <a:xfrm>
            <a:off x="2553322" y="6157507"/>
            <a:ext cx="7253909" cy="1077218"/>
          </a:xfrm>
          <a:prstGeom prst="rect">
            <a:avLst/>
          </a:prstGeom>
        </p:spPr>
        <p:txBody>
          <a:bodyPr wrap="none">
            <a:spAutoFit/>
          </a:bodyPr>
          <a:lstStyle/>
          <a:p>
            <a:r>
              <a:rPr lang="fr-FR" sz="1600" dirty="0" smtClean="0">
                <a:hlinkClick r:id="rId7"/>
              </a:rPr>
              <a:t>Revue Prescrire Décembre 2017</a:t>
            </a:r>
            <a:endParaRPr lang="fr-FR" sz="1600" dirty="0" smtClean="0"/>
          </a:p>
          <a:p>
            <a:r>
              <a:rPr lang="fr-FR" sz="1600" dirty="0" smtClean="0">
                <a:hlinkClick r:id="rId8"/>
              </a:rPr>
              <a:t>AMELI: Le traitement de l’artérite (artériopathie oblitérante) des membres inférieurs</a:t>
            </a:r>
            <a:endParaRPr lang="fr-FR" sz="1600" dirty="0"/>
          </a:p>
          <a:p>
            <a:endParaRPr lang="fr-FR" sz="1600" dirty="0"/>
          </a:p>
          <a:p>
            <a:endParaRPr lang="fr-FR" sz="1600" dirty="0"/>
          </a:p>
        </p:txBody>
      </p:sp>
      <p:sp>
        <p:nvSpPr>
          <p:cNvPr id="47" name="ZoneTexte 46">
            <a:extLst>
              <a:ext uri="{FF2B5EF4-FFF2-40B4-BE49-F238E27FC236}">
                <a16:creationId xmlns:a16="http://schemas.microsoft.com/office/drawing/2014/main" id="{13E872B5-79B0-4514-B87D-0AA838A252B6}"/>
              </a:ext>
            </a:extLst>
          </p:cNvPr>
          <p:cNvSpPr txBox="1"/>
          <p:nvPr/>
        </p:nvSpPr>
        <p:spPr bwMode="auto">
          <a:xfrm>
            <a:off x="784172" y="6253478"/>
            <a:ext cx="1739419" cy="369332"/>
          </a:xfrm>
          <a:prstGeom prst="rect">
            <a:avLst/>
          </a:prstGeom>
          <a:noFill/>
        </p:spPr>
        <p:txBody>
          <a:bodyPr wrap="square" rtlCol="0">
            <a:spAutoFit/>
          </a:bodyPr>
          <a:lstStyle/>
          <a:p>
            <a:r>
              <a:rPr lang="fr-FR" b="1" dirty="0" smtClean="0">
                <a:solidFill>
                  <a:srgbClr val="000099"/>
                </a:solidFill>
              </a:rPr>
              <a:t>Sources utiles </a:t>
            </a:r>
            <a:r>
              <a:rPr lang="fr-FR" b="1" dirty="0">
                <a:solidFill>
                  <a:srgbClr val="000099"/>
                </a:solidFill>
              </a:rPr>
              <a:t>: </a:t>
            </a:r>
          </a:p>
        </p:txBody>
      </p:sp>
      <p:pic>
        <p:nvPicPr>
          <p:cNvPr id="48" name="Image 47">
            <a:extLst>
              <a:ext uri="{FF2B5EF4-FFF2-40B4-BE49-F238E27FC236}">
                <a16:creationId xmlns:a16="http://schemas.microsoft.com/office/drawing/2014/main" id="{689F58D3-CB2B-49AD-AAA9-CAD3C9E0EEC5}"/>
              </a:ext>
            </a:extLst>
          </p:cNvPr>
          <p:cNvPicPr>
            <a:picLocks noChangeAspect="1"/>
          </p:cNvPicPr>
          <p:nvPr/>
        </p:nvPicPr>
        <p:blipFill>
          <a:blip r:embed="rId9"/>
          <a:stretch>
            <a:fillRect/>
          </a:stretch>
        </p:blipFill>
        <p:spPr bwMode="auto">
          <a:xfrm>
            <a:off x="57800" y="6320104"/>
            <a:ext cx="696641" cy="406838"/>
          </a:xfrm>
          <a:prstGeom prst="rect">
            <a:avLst/>
          </a:prstGeom>
        </p:spPr>
      </p:pic>
      <p:pic>
        <p:nvPicPr>
          <p:cNvPr id="49" name="Image 48">
            <a:hlinkClick r:id="rId10" action="ppaction://hlinksldjump"/>
            <a:extLst>
              <a:ext uri="{FF2B5EF4-FFF2-40B4-BE49-F238E27FC236}">
                <a16:creationId xmlns:a16="http://schemas.microsoft.com/office/drawing/2014/main" id="{1CBF29DD-5969-4814-B5E0-0F021BD7EB88}"/>
              </a:ext>
            </a:extLst>
          </p:cNvPr>
          <p:cNvPicPr>
            <a:picLocks noChangeAspect="1"/>
          </p:cNvPicPr>
          <p:nvPr/>
        </p:nvPicPr>
        <p:blipFill>
          <a:blip r:embed="rId11"/>
          <a:stretch>
            <a:fillRect/>
          </a:stretch>
        </p:blipFill>
        <p:spPr bwMode="auto">
          <a:xfrm>
            <a:off x="11480049" y="6083686"/>
            <a:ext cx="628651" cy="774314"/>
          </a:xfrm>
          <a:prstGeom prst="rect">
            <a:avLst/>
          </a:prstGeom>
        </p:spPr>
      </p:pic>
      <p:sp>
        <p:nvSpPr>
          <p:cNvPr id="41" name="Rectangle 40">
            <a:extLst>
              <a:ext uri="{FF2B5EF4-FFF2-40B4-BE49-F238E27FC236}">
                <a16:creationId xmlns:a16="http://schemas.microsoft.com/office/drawing/2014/main" id="{92DB37E7-6ADA-4048-B741-0AFDAEC2769D}"/>
              </a:ext>
            </a:extLst>
          </p:cNvPr>
          <p:cNvSpPr/>
          <p:nvPr/>
        </p:nvSpPr>
        <p:spPr>
          <a:xfrm>
            <a:off x="3883664" y="808667"/>
            <a:ext cx="4645824"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C04AD03, Vasodilatateurs périphériques</a:t>
            </a:r>
            <a:r>
              <a:rPr lang="fr-FR" sz="1600" dirty="0"/>
              <a:t> </a:t>
            </a:r>
          </a:p>
        </p:txBody>
      </p:sp>
    </p:spTree>
    <p:extLst>
      <p:ext uri="{BB962C8B-B14F-4D97-AF65-F5344CB8AC3E}">
        <p14:creationId xmlns:p14="http://schemas.microsoft.com/office/powerpoint/2010/main" val="12095304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MOXISYLYTE</a:t>
            </a:r>
          </a:p>
          <a:p>
            <a:r>
              <a:rPr lang="fr-FR" b="1" dirty="0" err="1"/>
              <a:t>Carlytene</a:t>
            </a:r>
            <a:r>
              <a:rPr lang="fr-FR" b="1" dirty="0"/>
              <a:t>® 30 mg</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67</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a:spLocks/>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dirty="0">
                <a:solidFill>
                  <a:srgbClr val="034DA2"/>
                </a:solidFill>
              </a:rPr>
              <a:t> </a:t>
            </a:r>
            <a:endParaRPr dirty="0"/>
          </a:p>
        </p:txBody>
      </p: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2" name="ZoneTexte 1"/>
          <p:cNvSpPr txBox="1"/>
          <p:nvPr/>
        </p:nvSpPr>
        <p:spPr>
          <a:xfrm>
            <a:off x="7744028" y="2390462"/>
            <a:ext cx="4466769" cy="1323439"/>
          </a:xfrm>
          <a:prstGeom prst="rect">
            <a:avLst/>
          </a:prstGeom>
          <a:noFill/>
        </p:spPr>
        <p:txBody>
          <a:bodyPr wrap="square" rtlCol="0">
            <a:spAutoFit/>
          </a:bodyPr>
          <a:lstStyle/>
          <a:p>
            <a:r>
              <a:rPr lang="fr-FR" sz="1600" dirty="0"/>
              <a:t>	3 PSUR du 30/11/1994 au 21/12/2010 : </a:t>
            </a:r>
          </a:p>
          <a:p>
            <a:pPr marL="92075" lvl="1"/>
            <a:r>
              <a:rPr lang="fr-FR" sz="1600" dirty="0"/>
              <a:t>- 1</a:t>
            </a:r>
            <a:r>
              <a:rPr lang="fr-FR" sz="1600" baseline="30000" dirty="0"/>
              <a:t>er</a:t>
            </a:r>
            <a:r>
              <a:rPr lang="fr-FR" sz="1600" dirty="0"/>
              <a:t> : 7 manifestations hépatiques dont 4 graves</a:t>
            </a:r>
          </a:p>
          <a:p>
            <a:pPr marL="549275" lvl="2"/>
            <a:r>
              <a:rPr lang="fr-FR" sz="1600" dirty="0"/>
              <a:t>(3 hépatites et une cirrhose) </a:t>
            </a:r>
          </a:p>
          <a:p>
            <a:pPr marL="92075" lvl="1"/>
            <a:r>
              <a:rPr lang="fr-FR" sz="1600" dirty="0"/>
              <a:t>- 2</a:t>
            </a:r>
            <a:r>
              <a:rPr lang="fr-FR" sz="1600" baseline="30000" dirty="0"/>
              <a:t>ème</a:t>
            </a:r>
            <a:r>
              <a:rPr lang="fr-FR" sz="1600" dirty="0"/>
              <a:t> : 2 effets indésirables hépatiques non graves </a:t>
            </a:r>
          </a:p>
          <a:p>
            <a:pPr marL="92075" lvl="1"/>
            <a:r>
              <a:rPr lang="fr-FR" sz="1600" dirty="0"/>
              <a:t>- 3</a:t>
            </a:r>
            <a:r>
              <a:rPr lang="fr-FR" sz="1600" baseline="30000" dirty="0"/>
              <a:t>ème</a:t>
            </a:r>
            <a:r>
              <a:rPr lang="fr-FR" sz="1600" dirty="0"/>
              <a:t> : ne relève aucun cas d’effet hépatique</a:t>
            </a:r>
          </a:p>
        </p:txBody>
      </p:sp>
      <p:sp>
        <p:nvSpPr>
          <p:cNvPr id="3" name="Rectangle 2"/>
          <p:cNvSpPr/>
          <p:nvPr/>
        </p:nvSpPr>
        <p:spPr>
          <a:xfrm>
            <a:off x="631512" y="2665554"/>
            <a:ext cx="10359670" cy="338554"/>
          </a:xfrm>
          <a:prstGeom prst="rect">
            <a:avLst/>
          </a:prstGeom>
        </p:spPr>
        <p:txBody>
          <a:bodyPr wrap="square">
            <a:spAutoFit/>
          </a:bodyPr>
          <a:lstStyle/>
          <a:p>
            <a:r>
              <a:rPr lang="fr-FR" sz="1600" dirty="0">
                <a:hlinkClick r:id="rId4"/>
              </a:rPr>
              <a:t>Avis CT HAS 02/11/2011</a:t>
            </a:r>
            <a:endParaRPr lang="fr-FR" sz="1600" dirty="0"/>
          </a:p>
        </p:txBody>
      </p:sp>
      <p:sp>
        <p:nvSpPr>
          <p:cNvPr id="38" name="Rectangle 37">
            <a:extLst>
              <a:ext uri="{FF2B5EF4-FFF2-40B4-BE49-F238E27FC236}">
                <a16:creationId xmlns:a16="http://schemas.microsoft.com/office/drawing/2014/main" id="{F03525FE-8000-480A-837D-28344E19632A}"/>
              </a:ext>
            </a:extLst>
          </p:cNvPr>
          <p:cNvSpPr/>
          <p:nvPr/>
        </p:nvSpPr>
        <p:spPr>
          <a:xfrm>
            <a:off x="768649" y="1224633"/>
            <a:ext cx="8215424" cy="830997"/>
          </a:xfrm>
          <a:prstGeom prst="rect">
            <a:avLst/>
          </a:prstGeom>
          <a:noFill/>
          <a:ln w="19050">
            <a:solidFill>
              <a:srgbClr val="FF00FF"/>
            </a:solidFill>
          </a:ln>
        </p:spPr>
        <p:txBody>
          <a:bodyPr wrap="square" rtlCol="0">
            <a:spAutoFit/>
          </a:bodyPr>
          <a:lstStyle/>
          <a:p>
            <a:pPr algn="just"/>
            <a:r>
              <a:rPr lang="fr-FR" sz="1600" dirty="0"/>
              <a:t>- Traitement d’appoint à visée symptomatique du déficit pathologique cognitif et neurosensoriel chronique du sujet âgé (à l’exclusion de la maladie d’Alzheimer et des autres démences). </a:t>
            </a:r>
          </a:p>
          <a:p>
            <a:pPr algn="just"/>
            <a:r>
              <a:rPr lang="fr-FR" sz="1600" dirty="0"/>
              <a:t>- Amélioration du syndrome de Raynaud</a:t>
            </a:r>
          </a:p>
        </p:txBody>
      </p:sp>
      <p:sp>
        <p:nvSpPr>
          <p:cNvPr id="39" name="ZoneTexte 38">
            <a:extLst>
              <a:ext uri="{FF2B5EF4-FFF2-40B4-BE49-F238E27FC236}">
                <a16:creationId xmlns:a16="http://schemas.microsoft.com/office/drawing/2014/main" id="{6C2AB319-3E5F-4F83-BCE6-C40BCAF6F61D}"/>
              </a:ext>
            </a:extLst>
          </p:cNvPr>
          <p:cNvSpPr txBox="1"/>
          <p:nvPr/>
        </p:nvSpPr>
        <p:spPr bwMode="auto">
          <a:xfrm>
            <a:off x="643449" y="2347369"/>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1C18B765-D792-457B-BC0C-503161BC730A}"/>
              </a:ext>
            </a:extLst>
          </p:cNvPr>
          <p:cNvPicPr>
            <a:picLocks noChangeAspect="1"/>
          </p:cNvPicPr>
          <p:nvPr/>
        </p:nvPicPr>
        <p:blipFill>
          <a:blip r:embed="rId5"/>
          <a:stretch>
            <a:fillRect/>
          </a:stretch>
        </p:blipFill>
        <p:spPr bwMode="auto">
          <a:xfrm>
            <a:off x="70692" y="2214710"/>
            <a:ext cx="572757" cy="646275"/>
          </a:xfrm>
          <a:prstGeom prst="rect">
            <a:avLst/>
          </a:prstGeom>
        </p:spPr>
      </p:pic>
      <p:sp>
        <p:nvSpPr>
          <p:cNvPr id="41" name="ZoneTexte 40">
            <a:extLst>
              <a:ext uri="{FF2B5EF4-FFF2-40B4-BE49-F238E27FC236}">
                <a16:creationId xmlns:a16="http://schemas.microsoft.com/office/drawing/2014/main" id="{566CC79F-AFB7-464C-899C-68A2BD72961F}"/>
              </a:ext>
            </a:extLst>
          </p:cNvPr>
          <p:cNvSpPr txBox="1"/>
          <p:nvPr/>
        </p:nvSpPr>
        <p:spPr bwMode="auto">
          <a:xfrm>
            <a:off x="6865699" y="2352079"/>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a:t>
            </a:r>
            <a:endParaRPr lang="fr-FR" dirty="0">
              <a:solidFill>
                <a:srgbClr val="000099"/>
              </a:solidFill>
            </a:endParaRPr>
          </a:p>
        </p:txBody>
      </p:sp>
      <p:pic>
        <p:nvPicPr>
          <p:cNvPr id="42" name="Graphique 41" descr="Avertissement">
            <a:extLst>
              <a:ext uri="{FF2B5EF4-FFF2-40B4-BE49-F238E27FC236}">
                <a16:creationId xmlns:a16="http://schemas.microsoft.com/office/drawing/2014/main" id="{FE6774C5-83FC-45F7-8045-AA879ADB758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bwMode="auto">
          <a:xfrm>
            <a:off x="6297323" y="2203109"/>
            <a:ext cx="510904" cy="510904"/>
          </a:xfrm>
          <a:prstGeom prst="rect">
            <a:avLst/>
          </a:prstGeom>
        </p:spPr>
      </p:pic>
      <p:sp>
        <p:nvSpPr>
          <p:cNvPr id="43" name="Rectangle 42">
            <a:extLst>
              <a:ext uri="{FF2B5EF4-FFF2-40B4-BE49-F238E27FC236}">
                <a16:creationId xmlns:a16="http://schemas.microsoft.com/office/drawing/2014/main" id="{AFD03B01-2FA0-4309-92DA-7E1A0F66427D}"/>
              </a:ext>
            </a:extLst>
          </p:cNvPr>
          <p:cNvSpPr/>
          <p:nvPr/>
        </p:nvSpPr>
        <p:spPr bwMode="auto">
          <a:xfrm>
            <a:off x="2250077" y="6398269"/>
            <a:ext cx="6733996" cy="338554"/>
          </a:xfrm>
          <a:prstGeom prst="rect">
            <a:avLst/>
          </a:prstGeom>
        </p:spPr>
        <p:txBody>
          <a:bodyPr wrap="square">
            <a:spAutoFit/>
          </a:bodyPr>
          <a:lstStyle/>
          <a:p>
            <a:r>
              <a:rPr lang="fr-FR" sz="1600" dirty="0">
                <a:hlinkClick r:id="rId8"/>
              </a:rPr>
              <a:t>Avis CT HAS 16/03/2016 - ADALATE - CHRONADALATE (nifédipine)</a:t>
            </a:r>
            <a:endParaRPr lang="fr-FR" sz="1600" dirty="0"/>
          </a:p>
        </p:txBody>
      </p:sp>
      <p:sp>
        <p:nvSpPr>
          <p:cNvPr id="44" name="ZoneTexte 43">
            <a:extLst>
              <a:ext uri="{FF2B5EF4-FFF2-40B4-BE49-F238E27FC236}">
                <a16:creationId xmlns:a16="http://schemas.microsoft.com/office/drawing/2014/main" id="{6143D319-4FD6-4F7C-8172-EE9D88E4F93F}"/>
              </a:ext>
            </a:extLst>
          </p:cNvPr>
          <p:cNvSpPr txBox="1"/>
          <p:nvPr/>
        </p:nvSpPr>
        <p:spPr bwMode="auto">
          <a:xfrm>
            <a:off x="768650" y="6382880"/>
            <a:ext cx="1481428" cy="369332"/>
          </a:xfrm>
          <a:prstGeom prst="rect">
            <a:avLst/>
          </a:prstGeom>
          <a:noFill/>
        </p:spPr>
        <p:txBody>
          <a:bodyPr wrap="square" rtlCol="0">
            <a:spAutoFit/>
          </a:bodyPr>
          <a:lstStyle/>
          <a:p>
            <a:r>
              <a:rPr lang="fr-FR" b="1" dirty="0">
                <a:solidFill>
                  <a:srgbClr val="000099"/>
                </a:solidFill>
              </a:rPr>
              <a:t>Source utile : </a:t>
            </a:r>
          </a:p>
        </p:txBody>
      </p:sp>
      <p:pic>
        <p:nvPicPr>
          <p:cNvPr id="45" name="Image 44">
            <a:extLst>
              <a:ext uri="{FF2B5EF4-FFF2-40B4-BE49-F238E27FC236}">
                <a16:creationId xmlns:a16="http://schemas.microsoft.com/office/drawing/2014/main" id="{31FAC853-DEDE-42FF-B40F-AF532D5AC31B}"/>
              </a:ext>
            </a:extLst>
          </p:cNvPr>
          <p:cNvPicPr>
            <a:picLocks noChangeAspect="1"/>
          </p:cNvPicPr>
          <p:nvPr/>
        </p:nvPicPr>
        <p:blipFill>
          <a:blip r:embed="rId9"/>
          <a:stretch>
            <a:fillRect/>
          </a:stretch>
        </p:blipFill>
        <p:spPr bwMode="auto">
          <a:xfrm>
            <a:off x="72008" y="6382880"/>
            <a:ext cx="696641" cy="406838"/>
          </a:xfrm>
          <a:prstGeom prst="rect">
            <a:avLst/>
          </a:prstGeom>
        </p:spPr>
      </p:pic>
      <p:sp>
        <p:nvSpPr>
          <p:cNvPr id="47" name="ZoneTexte 46">
            <a:extLst>
              <a:ext uri="{FF2B5EF4-FFF2-40B4-BE49-F238E27FC236}">
                <a16:creationId xmlns:a16="http://schemas.microsoft.com/office/drawing/2014/main" id="{F74E7C9C-59B5-4D3C-8C5C-D3D8204EE93D}"/>
              </a:ext>
            </a:extLst>
          </p:cNvPr>
          <p:cNvSpPr txBox="1"/>
          <p:nvPr/>
        </p:nvSpPr>
        <p:spPr bwMode="auto">
          <a:xfrm>
            <a:off x="491552" y="3740039"/>
            <a:ext cx="11674682" cy="2800767"/>
          </a:xfrm>
          <a:prstGeom prst="rect">
            <a:avLst/>
          </a:prstGeom>
          <a:noFill/>
        </p:spPr>
        <p:txBody>
          <a:bodyPr wrap="square" rtlCol="0">
            <a:spAutoFit/>
          </a:bodyPr>
          <a:lstStyle/>
          <a:p>
            <a:pPr marL="285750" indent="-285750">
              <a:buFont typeface="Arial" panose="020B0604020202020204" pitchFamily="34" charset="0"/>
              <a:buChar char="•"/>
            </a:pPr>
            <a:r>
              <a:rPr lang="fr-FR" sz="1600" b="1" i="1" u="sng" dirty="0">
                <a:solidFill>
                  <a:prstClr val="black"/>
                </a:solidFill>
              </a:rPr>
              <a:t>Traitement d’appoint à visée symptomatique du déficit pathologique cognitif et neurosensoriel chronique du sujet âgé (à l’exclusion de la maladie d’Alzheimer et des autres démences)</a:t>
            </a:r>
            <a:endParaRPr lang="fr-FR" sz="1600" b="1" i="1" u="sng" dirty="0"/>
          </a:p>
          <a:p>
            <a:r>
              <a:rPr lang="fr-FR" sz="1600" dirty="0"/>
              <a:t>Le déficit pathologique cognitif et neurosensoriel chronique du sujet âgé (DIPSA) apparaît aujourd’hui comme un concept flou, dont il est difficile de mesurer l’impact éventuel sur la qualité de vie des patients.</a:t>
            </a:r>
          </a:p>
          <a:p>
            <a:endParaRPr lang="fr-FR" sz="1100" u="sng" dirty="0"/>
          </a:p>
          <a:p>
            <a:pPr marL="285750" indent="-285750">
              <a:buFont typeface="Arial" panose="020B0604020202020204" pitchFamily="34" charset="0"/>
              <a:buChar char="•"/>
            </a:pPr>
            <a:r>
              <a:rPr lang="fr-FR" sz="1600" b="1" i="1" u="sng" dirty="0"/>
              <a:t>Syndrome de Raynaud</a:t>
            </a:r>
          </a:p>
          <a:p>
            <a:r>
              <a:rPr lang="fr-FR" sz="1600" dirty="0"/>
              <a:t>Mesures </a:t>
            </a:r>
            <a:r>
              <a:rPr lang="fr-FR" sz="1600" dirty="0" smtClean="0"/>
              <a:t>hygiéno-diététiques </a:t>
            </a:r>
            <a:r>
              <a:rPr lang="fr-FR" sz="1600" dirty="0"/>
              <a:t>(arrêt tabac, protection contre le froid, éviction des facteurs déclenchant (médicaments vasoconstricteurs, contraception, engins vibrants, etc.), gestion du stress, diminution de la consommation de caféine et exercice physique).</a:t>
            </a:r>
          </a:p>
          <a:p>
            <a:r>
              <a:rPr lang="fr-FR" sz="1600" dirty="0"/>
              <a:t>Alternatives thérapeutiques : </a:t>
            </a:r>
          </a:p>
          <a:p>
            <a:pPr marL="742950" lvl="1" indent="-285750">
              <a:buFont typeface="Courier New" panose="02070309020205020404" pitchFamily="49" charset="0"/>
              <a:buChar char="o"/>
            </a:pPr>
            <a:r>
              <a:rPr lang="fr-FR" sz="1600" dirty="0" err="1"/>
              <a:t>Nifédipine</a:t>
            </a:r>
            <a:r>
              <a:rPr lang="fr-FR" sz="1600" dirty="0"/>
              <a:t> per os 30 à 60mg/j</a:t>
            </a:r>
          </a:p>
          <a:p>
            <a:pPr marL="742950" lvl="1" indent="-285750">
              <a:buFont typeface="Courier New" panose="02070309020205020404" pitchFamily="49" charset="0"/>
              <a:buChar char="o"/>
            </a:pPr>
            <a:r>
              <a:rPr lang="fr-FR" sz="1600" dirty="0"/>
              <a:t>Pour les formes sévères : </a:t>
            </a:r>
            <a:r>
              <a:rPr lang="fr-FR" sz="1600" dirty="0" err="1"/>
              <a:t>Iloprost</a:t>
            </a:r>
            <a:r>
              <a:rPr lang="fr-FR" sz="1600" dirty="0"/>
              <a:t> par voie injectable</a:t>
            </a:r>
          </a:p>
        </p:txBody>
      </p:sp>
      <p:sp>
        <p:nvSpPr>
          <p:cNvPr id="48" name="Rectangle 47">
            <a:extLst>
              <a:ext uri="{FF2B5EF4-FFF2-40B4-BE49-F238E27FC236}">
                <a16:creationId xmlns:a16="http://schemas.microsoft.com/office/drawing/2014/main" id="{E1E403CF-8315-45B8-ADEB-B08E4705A69D}"/>
              </a:ext>
            </a:extLst>
          </p:cNvPr>
          <p:cNvSpPr/>
          <p:nvPr/>
        </p:nvSpPr>
        <p:spPr>
          <a:xfrm>
            <a:off x="616607" y="2947766"/>
            <a:ext cx="6096000" cy="338554"/>
          </a:xfrm>
          <a:prstGeom prst="rect">
            <a:avLst/>
          </a:prstGeom>
        </p:spPr>
        <p:txBody>
          <a:bodyPr>
            <a:spAutoFit/>
          </a:bodyPr>
          <a:lstStyle/>
          <a:p>
            <a:r>
              <a:rPr lang="fr-FR" sz="1600" dirty="0"/>
              <a:t>Le </a:t>
            </a:r>
            <a:r>
              <a:rPr lang="fr-FR" sz="1600" dirty="0" err="1"/>
              <a:t>moxisylyte</a:t>
            </a:r>
            <a:r>
              <a:rPr lang="fr-FR" sz="1600" dirty="0"/>
              <a:t> n’a pas de place dans la prise en charge de ces affections. </a:t>
            </a:r>
          </a:p>
        </p:txBody>
      </p:sp>
      <p:pic>
        <p:nvPicPr>
          <p:cNvPr id="49" name="Image 48">
            <a:extLst>
              <a:ext uri="{FF2B5EF4-FFF2-40B4-BE49-F238E27FC236}">
                <a16:creationId xmlns:a16="http://schemas.microsoft.com/office/drawing/2014/main" id="{7FAA3A0F-2E8C-4144-BE03-09EBA7B8B53A}"/>
              </a:ext>
            </a:extLst>
          </p:cNvPr>
          <p:cNvPicPr>
            <a:picLocks noChangeAspect="1"/>
          </p:cNvPicPr>
          <p:nvPr/>
        </p:nvPicPr>
        <p:blipFill>
          <a:blip r:embed="rId10"/>
          <a:stretch>
            <a:fillRect/>
          </a:stretch>
        </p:blipFill>
        <p:spPr bwMode="auto">
          <a:xfrm>
            <a:off x="2145" y="3308636"/>
            <a:ext cx="432047" cy="684362"/>
          </a:xfrm>
          <a:prstGeom prst="rect">
            <a:avLst/>
          </a:prstGeom>
        </p:spPr>
      </p:pic>
      <p:sp>
        <p:nvSpPr>
          <p:cNvPr id="50" name="ZoneTexte 49">
            <a:extLst>
              <a:ext uri="{FF2B5EF4-FFF2-40B4-BE49-F238E27FC236}">
                <a16:creationId xmlns:a16="http://schemas.microsoft.com/office/drawing/2014/main" id="{9BD92321-FF95-474C-8C00-F01BD484C55F}"/>
              </a:ext>
            </a:extLst>
          </p:cNvPr>
          <p:cNvSpPr txBox="1"/>
          <p:nvPr/>
        </p:nvSpPr>
        <p:spPr bwMode="auto">
          <a:xfrm>
            <a:off x="491552" y="3491116"/>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pic>
        <p:nvPicPr>
          <p:cNvPr id="51" name="Image 50">
            <a:hlinkClick r:id="rId11" action="ppaction://hlinksldjump"/>
            <a:extLst>
              <a:ext uri="{FF2B5EF4-FFF2-40B4-BE49-F238E27FC236}">
                <a16:creationId xmlns:a16="http://schemas.microsoft.com/office/drawing/2014/main" id="{A9B6E79F-921B-4EA0-9C03-351C3A090C21}"/>
              </a:ext>
            </a:extLst>
          </p:cNvPr>
          <p:cNvPicPr>
            <a:picLocks noChangeAspect="1"/>
          </p:cNvPicPr>
          <p:nvPr/>
        </p:nvPicPr>
        <p:blipFill>
          <a:blip r:embed="rId12"/>
          <a:stretch>
            <a:fillRect/>
          </a:stretch>
        </p:blipFill>
        <p:spPr bwMode="auto">
          <a:xfrm>
            <a:off x="11480049" y="6083686"/>
            <a:ext cx="628651" cy="774314"/>
          </a:xfrm>
          <a:prstGeom prst="rect">
            <a:avLst/>
          </a:prstGeom>
        </p:spPr>
      </p:pic>
      <p:sp>
        <p:nvSpPr>
          <p:cNvPr id="52" name="Rectangle 51">
            <a:extLst>
              <a:ext uri="{FF2B5EF4-FFF2-40B4-BE49-F238E27FC236}">
                <a16:creationId xmlns:a16="http://schemas.microsoft.com/office/drawing/2014/main" id="{2FC1F300-9AA6-4848-826B-BA3E6ABDA91A}"/>
              </a:ext>
            </a:extLst>
          </p:cNvPr>
          <p:cNvSpPr/>
          <p:nvPr/>
        </p:nvSpPr>
        <p:spPr bwMode="auto">
          <a:xfrm>
            <a:off x="3883664" y="821637"/>
            <a:ext cx="4624984"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C04AX10, Vasodilatateurs périphériques</a:t>
            </a:r>
            <a:r>
              <a:rPr lang="fr-FR" sz="1600" dirty="0"/>
              <a:t> </a:t>
            </a:r>
          </a:p>
        </p:txBody>
      </p:sp>
    </p:spTree>
    <p:extLst>
      <p:ext uri="{BB962C8B-B14F-4D97-AF65-F5344CB8AC3E}">
        <p14:creationId xmlns:p14="http://schemas.microsoft.com/office/powerpoint/2010/main" val="30197564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ZoneTexte 1"/>
          <p:cNvSpPr txBox="1"/>
          <p:nvPr/>
        </p:nvSpPr>
        <p:spPr>
          <a:xfrm>
            <a:off x="726619" y="4516628"/>
            <a:ext cx="11290712" cy="2446824"/>
          </a:xfrm>
          <a:prstGeom prst="rect">
            <a:avLst/>
          </a:prstGeom>
          <a:noFill/>
        </p:spPr>
        <p:txBody>
          <a:bodyPr wrap="square" rtlCol="0">
            <a:spAutoFit/>
          </a:bodyPr>
          <a:lstStyle/>
          <a:p>
            <a:pPr algn="just"/>
            <a:r>
              <a:rPr lang="fr-FR" sz="1600" dirty="0"/>
              <a:t>Le laboratoire a fourni les 3 derniers PSUR disponibles couvrant la période du 3 décembre 2014 au 2 décembre 2017. Au cours de cette période, 3 cas de pharmacovigilance ont rapporté 5 événements de troubles hépatiques, dont un avec une issue fatale. </a:t>
            </a:r>
          </a:p>
          <a:p>
            <a:pPr algn="just"/>
            <a:r>
              <a:rPr lang="fr-FR" sz="1600" dirty="0"/>
              <a:t>Aucune action de minimisation de risque n’a été mise en place. </a:t>
            </a:r>
          </a:p>
          <a:p>
            <a:pPr algn="just"/>
            <a:r>
              <a:rPr lang="fr-FR" sz="1600" dirty="0"/>
              <a:t>Aucun nouveau signal de tolérance n’a été rapporté au cours de cette période. </a:t>
            </a:r>
          </a:p>
          <a:p>
            <a:pPr algn="just"/>
            <a:r>
              <a:rPr lang="fr-FR" sz="1600" dirty="0"/>
              <a:t>Les événements « dermatite bulleuse », « érythème polymorphe », « syndrome de Stevens-Johnson » et «</a:t>
            </a:r>
            <a:r>
              <a:rPr lang="fr-FR" sz="1600" dirty="0" err="1"/>
              <a:t>nécrolyse</a:t>
            </a:r>
            <a:r>
              <a:rPr lang="fr-FR" sz="1600" dirty="0"/>
              <a:t> épidermique toxique » continuent à être étroitement surveillés. </a:t>
            </a:r>
          </a:p>
          <a:p>
            <a:pPr algn="just"/>
            <a:r>
              <a:rPr lang="fr-FR" sz="1600" dirty="0"/>
              <a:t>PRAXILENE ne fait pas l’objet d’un plan de gestion des risques.</a:t>
            </a:r>
          </a:p>
          <a:p>
            <a:pPr algn="just"/>
            <a:endParaRPr lang="fr-FR" sz="900" dirty="0"/>
          </a:p>
          <a:p>
            <a:pPr algn="just"/>
            <a:r>
              <a:rPr lang="fr-FR" sz="1600" dirty="0"/>
              <a:t>Déclaration d’effets indésirables sur la base ANSM : </a:t>
            </a:r>
            <a:r>
              <a:rPr lang="fr-FR" sz="1600" dirty="0">
                <a:hlinkClick r:id="rId2"/>
              </a:rPr>
              <a:t>https://data.ansm.sante.fr/specialite/60130742</a:t>
            </a:r>
            <a:endParaRPr lang="fr-FR" sz="1600" dirty="0"/>
          </a:p>
          <a:p>
            <a:pPr algn="just"/>
            <a:endParaRPr lang="fr-FR" sz="1600" dirty="0"/>
          </a:p>
        </p:txBody>
      </p:sp>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NAFTIDROFURYL</a:t>
            </a:r>
          </a:p>
          <a:p>
            <a:r>
              <a:rPr lang="fr-FR" sz="1600" b="1" dirty="0" err="1"/>
              <a:t>Praxilene</a:t>
            </a:r>
            <a:r>
              <a:rPr lang="fr-FR" sz="1600" b="1" dirty="0"/>
              <a:t>®, </a:t>
            </a:r>
            <a:r>
              <a:rPr lang="fr-FR" sz="1600" b="1" dirty="0" err="1"/>
              <a:t>Naftilux</a:t>
            </a:r>
            <a:r>
              <a:rPr lang="fr-FR" sz="1600" b="1" dirty="0"/>
              <a:t>® et </a:t>
            </a:r>
            <a:r>
              <a:rPr lang="fr-FR" sz="1600" b="1" dirty="0" err="1"/>
              <a:t>Diactane</a:t>
            </a:r>
            <a:r>
              <a:rPr lang="fr-FR" sz="1600" b="1" dirty="0"/>
              <a:t>® 100 mg et 200 mg et spécialité génériques voie orale, </a:t>
            </a:r>
            <a:r>
              <a:rPr lang="fr-FR" sz="1600" b="1" dirty="0" err="1"/>
              <a:t>Praxilene</a:t>
            </a:r>
            <a:r>
              <a:rPr lang="fr-FR" sz="1600" b="1" dirty="0"/>
              <a:t>® 40mg </a:t>
            </a:r>
            <a:r>
              <a:rPr lang="fr-FR" sz="1600" b="1" dirty="0" err="1"/>
              <a:t>inj</a:t>
            </a:r>
            <a:endParaRPr lang="fr-FR" sz="1600"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a:xfrm>
            <a:off x="8610600" y="6356350"/>
            <a:ext cx="2743200" cy="365125"/>
          </a:xfrm>
        </p:spPr>
        <p:txBody>
          <a:bodyPr/>
          <a:lstStyle/>
          <a:p>
            <a:pPr>
              <a:defRPr/>
            </a:pPr>
            <a:fld id="{481E727C-BCA8-45F8-BDF0-42383683B189}" type="slidenum">
              <a:rPr lang="fr-FR"/>
              <a:t>68</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a:spLocks/>
          </p:cNvSpPr>
          <p:nvPr/>
        </p:nvSpPr>
        <p:spPr bwMode="auto">
          <a:xfrm>
            <a:off x="227203" y="1259726"/>
            <a:ext cx="10141748" cy="461665"/>
          </a:xfrm>
          <a:prstGeom prst="rect">
            <a:avLst/>
          </a:prstGeom>
          <a:noFill/>
        </p:spPr>
        <p:txBody>
          <a:bodyPr wrap="square" lIns="91440" tIns="45720" rIns="91440" bIns="45720" rtlCol="0" anchor="t">
            <a:spAutoFit/>
          </a:bodyPr>
          <a:lstStyle/>
          <a:p>
            <a:pPr>
              <a:defRPr/>
            </a:pPr>
            <a:r>
              <a:rPr lang="fr-FR" sz="2400" b="1" dirty="0">
                <a:solidFill>
                  <a:srgbClr val="034DA2"/>
                </a:solidFill>
              </a:rPr>
              <a:t> </a:t>
            </a:r>
            <a:endParaRPr dirty="0"/>
          </a:p>
        </p:txBody>
      </p:sp>
      <p:pic>
        <p:nvPicPr>
          <p:cNvPr id="37" name="Image 36"/>
          <p:cNvPicPr>
            <a:picLocks noChangeAspect="1"/>
          </p:cNvPicPr>
          <p:nvPr/>
        </p:nvPicPr>
        <p:blipFill>
          <a:blip r:embed="rId3"/>
          <a:stretch/>
        </p:blipFill>
        <p:spPr bwMode="auto">
          <a:xfrm>
            <a:off x="10506820" y="849149"/>
            <a:ext cx="1614488" cy="1229363"/>
          </a:xfrm>
          <a:prstGeom prst="rect">
            <a:avLst/>
          </a:prstGeom>
        </p:spPr>
      </p:pic>
      <p:sp>
        <p:nvSpPr>
          <p:cNvPr id="39" name="Rectangle 38">
            <a:extLst>
              <a:ext uri="{FF2B5EF4-FFF2-40B4-BE49-F238E27FC236}">
                <a16:creationId xmlns:a16="http://schemas.microsoft.com/office/drawing/2014/main" id="{025F02AC-0887-4592-BDF4-B013CD1FDA6C}"/>
              </a:ext>
            </a:extLst>
          </p:cNvPr>
          <p:cNvSpPr/>
          <p:nvPr/>
        </p:nvSpPr>
        <p:spPr>
          <a:xfrm>
            <a:off x="643449" y="2302592"/>
            <a:ext cx="11468183" cy="2092881"/>
          </a:xfrm>
          <a:prstGeom prst="rect">
            <a:avLst/>
          </a:prstGeom>
        </p:spPr>
        <p:txBody>
          <a:bodyPr wrap="square">
            <a:spAutoFit/>
          </a:bodyPr>
          <a:lstStyle/>
          <a:p>
            <a:pPr algn="just"/>
            <a:r>
              <a:rPr lang="fr-FR" sz="1600" dirty="0">
                <a:hlinkClick r:id="rId4"/>
              </a:rPr>
              <a:t>Avis CT HAS 18/09/2019</a:t>
            </a:r>
            <a:endParaRPr lang="fr-FR" sz="1600" dirty="0"/>
          </a:p>
          <a:p>
            <a:pPr marL="285750" indent="-285750" algn="just">
              <a:buFontTx/>
              <a:buChar char="-"/>
            </a:pPr>
            <a:r>
              <a:rPr lang="fr-FR" sz="1600" dirty="0"/>
              <a:t>L’efficacité modeste et de faible pertinence clinique du </a:t>
            </a:r>
            <a:r>
              <a:rPr lang="fr-FR" sz="1600" dirty="0" err="1"/>
              <a:t>naftidrofuryl</a:t>
            </a:r>
            <a:r>
              <a:rPr lang="fr-FR" sz="1600" dirty="0"/>
              <a:t> versus placebo, démontrée uniquement sur un critère symptomatique, la distance de marche sans douleur, dans plusieurs études cliniques anciennes qui ne correspondent pas aux conditions de prise en charge actuelle;</a:t>
            </a:r>
          </a:p>
          <a:p>
            <a:pPr marL="285750" indent="-285750" algn="just">
              <a:buFontTx/>
              <a:buChar char="-"/>
            </a:pPr>
            <a:r>
              <a:rPr lang="fr-FR" sz="1600" dirty="0"/>
              <a:t>Le profil de tolérance de ce médicament, avec la survenue de cas d’atteintes hépatiques graves, de type cytolytique aigu, la Commission considère que </a:t>
            </a:r>
            <a:r>
              <a:rPr lang="fr-FR" sz="1600" dirty="0" err="1"/>
              <a:t>naftidrofuryl</a:t>
            </a:r>
            <a:r>
              <a:rPr lang="fr-FR" sz="1600" dirty="0"/>
              <a:t> n’a plus de place dans la stratégie thérapeutique de prise en charge de la claudication intermittente des artériopathies chroniques oblitérantes des membres inférieurs.</a:t>
            </a:r>
          </a:p>
          <a:p>
            <a:pPr algn="just"/>
            <a:endParaRPr lang="fr-FR" sz="1600" dirty="0"/>
          </a:p>
        </p:txBody>
      </p:sp>
      <p:sp>
        <p:nvSpPr>
          <p:cNvPr id="40" name="Rectangle 39">
            <a:extLst>
              <a:ext uri="{FF2B5EF4-FFF2-40B4-BE49-F238E27FC236}">
                <a16:creationId xmlns:a16="http://schemas.microsoft.com/office/drawing/2014/main" id="{5CAA789F-D3F5-4260-B3ED-3C7BCAC68759}"/>
              </a:ext>
            </a:extLst>
          </p:cNvPr>
          <p:cNvSpPr/>
          <p:nvPr/>
        </p:nvSpPr>
        <p:spPr>
          <a:xfrm>
            <a:off x="290623" y="1182613"/>
            <a:ext cx="9686789" cy="584775"/>
          </a:xfrm>
          <a:prstGeom prst="rect">
            <a:avLst/>
          </a:prstGeom>
          <a:noFill/>
          <a:ln w="19050">
            <a:solidFill>
              <a:srgbClr val="FF00FF"/>
            </a:solidFill>
          </a:ln>
        </p:spPr>
        <p:txBody>
          <a:bodyPr wrap="square" rtlCol="0">
            <a:spAutoFit/>
          </a:bodyPr>
          <a:lstStyle/>
          <a:p>
            <a:pPr algn="just"/>
            <a:r>
              <a:rPr lang="fr-FR" sz="1600" dirty="0"/>
              <a:t>Traitement symptomatique de la claudication intermittente des artériopathies chroniques oblitérantes des membres inférieurs (au stade 2) </a:t>
            </a:r>
          </a:p>
        </p:txBody>
      </p:sp>
      <p:sp>
        <p:nvSpPr>
          <p:cNvPr id="41" name="ZoneTexte 40">
            <a:extLst>
              <a:ext uri="{FF2B5EF4-FFF2-40B4-BE49-F238E27FC236}">
                <a16:creationId xmlns:a16="http://schemas.microsoft.com/office/drawing/2014/main" id="{4A2B4A09-91E7-4451-8289-4E12CEFB83CC}"/>
              </a:ext>
            </a:extLst>
          </p:cNvPr>
          <p:cNvSpPr txBox="1"/>
          <p:nvPr/>
        </p:nvSpPr>
        <p:spPr bwMode="auto">
          <a:xfrm>
            <a:off x="643449" y="1932936"/>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2" name="Image 41">
            <a:extLst>
              <a:ext uri="{FF2B5EF4-FFF2-40B4-BE49-F238E27FC236}">
                <a16:creationId xmlns:a16="http://schemas.microsoft.com/office/drawing/2014/main" id="{979FEB34-E7C3-4192-8953-69F28F1E6690}"/>
              </a:ext>
            </a:extLst>
          </p:cNvPr>
          <p:cNvPicPr>
            <a:picLocks noChangeAspect="1"/>
          </p:cNvPicPr>
          <p:nvPr/>
        </p:nvPicPr>
        <p:blipFill>
          <a:blip r:embed="rId5"/>
          <a:stretch>
            <a:fillRect/>
          </a:stretch>
        </p:blipFill>
        <p:spPr bwMode="auto">
          <a:xfrm>
            <a:off x="70692" y="1800277"/>
            <a:ext cx="572757" cy="646275"/>
          </a:xfrm>
          <a:prstGeom prst="rect">
            <a:avLst/>
          </a:prstGeom>
        </p:spPr>
      </p:pic>
      <p:sp>
        <p:nvSpPr>
          <p:cNvPr id="43" name="ZoneTexte 42">
            <a:extLst>
              <a:ext uri="{FF2B5EF4-FFF2-40B4-BE49-F238E27FC236}">
                <a16:creationId xmlns:a16="http://schemas.microsoft.com/office/drawing/2014/main" id="{64105103-623A-413E-8718-7572FFD31EAD}"/>
              </a:ext>
            </a:extLst>
          </p:cNvPr>
          <p:cNvSpPr txBox="1"/>
          <p:nvPr/>
        </p:nvSpPr>
        <p:spPr bwMode="auto">
          <a:xfrm>
            <a:off x="639068" y="4169383"/>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a:t>
            </a:r>
            <a:endParaRPr lang="fr-FR" dirty="0">
              <a:solidFill>
                <a:srgbClr val="000099"/>
              </a:solidFill>
            </a:endParaRPr>
          </a:p>
        </p:txBody>
      </p:sp>
      <p:pic>
        <p:nvPicPr>
          <p:cNvPr id="44" name="Graphique 43" descr="Avertissement">
            <a:extLst>
              <a:ext uri="{FF2B5EF4-FFF2-40B4-BE49-F238E27FC236}">
                <a16:creationId xmlns:a16="http://schemas.microsoft.com/office/drawing/2014/main" id="{0AF59D00-368E-4915-8EE1-9125A40B124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bwMode="auto">
          <a:xfrm>
            <a:off x="70692" y="4020413"/>
            <a:ext cx="510904" cy="510904"/>
          </a:xfrm>
          <a:prstGeom prst="rect">
            <a:avLst/>
          </a:prstGeom>
        </p:spPr>
      </p:pic>
      <p:pic>
        <p:nvPicPr>
          <p:cNvPr id="45" name="Image 44">
            <a:hlinkClick r:id="rId8" action="ppaction://hlinksldjump"/>
            <a:extLst>
              <a:ext uri="{FF2B5EF4-FFF2-40B4-BE49-F238E27FC236}">
                <a16:creationId xmlns:a16="http://schemas.microsoft.com/office/drawing/2014/main" id="{231F443C-98D7-445E-92F8-FE892CDDC337}"/>
              </a:ext>
            </a:extLst>
          </p:cNvPr>
          <p:cNvPicPr>
            <a:picLocks noChangeAspect="1"/>
          </p:cNvPicPr>
          <p:nvPr/>
        </p:nvPicPr>
        <p:blipFill>
          <a:blip r:embed="rId9"/>
          <a:stretch>
            <a:fillRect/>
          </a:stretch>
        </p:blipFill>
        <p:spPr bwMode="auto">
          <a:xfrm>
            <a:off x="11480049" y="6083686"/>
            <a:ext cx="628651" cy="774314"/>
          </a:xfrm>
          <a:prstGeom prst="rect">
            <a:avLst/>
          </a:prstGeom>
        </p:spPr>
      </p:pic>
      <p:sp>
        <p:nvSpPr>
          <p:cNvPr id="46" name="Rectangle 45">
            <a:extLst>
              <a:ext uri="{FF2B5EF4-FFF2-40B4-BE49-F238E27FC236}">
                <a16:creationId xmlns:a16="http://schemas.microsoft.com/office/drawing/2014/main" id="{10980780-9B37-42D3-B5FB-AF0D637DD86F}"/>
              </a:ext>
            </a:extLst>
          </p:cNvPr>
          <p:cNvSpPr/>
          <p:nvPr/>
        </p:nvSpPr>
        <p:spPr bwMode="auto">
          <a:xfrm>
            <a:off x="3883664" y="821637"/>
            <a:ext cx="4624984"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latin typeface="Calibri" panose="020F0502020204030204" pitchFamily="34" charset="0"/>
              </a:rPr>
              <a:t>C04AX21, Vasodilatateurs périphériques</a:t>
            </a:r>
            <a:r>
              <a:rPr lang="fr-FR" sz="1600" dirty="0"/>
              <a:t> </a:t>
            </a:r>
          </a:p>
        </p:txBody>
      </p:sp>
    </p:spTree>
    <p:extLst>
      <p:ext uri="{BB962C8B-B14F-4D97-AF65-F5344CB8AC3E}">
        <p14:creationId xmlns:p14="http://schemas.microsoft.com/office/powerpoint/2010/main" val="8814252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3" name="Rectangle 6">
            <a:extLst>
              <a:ext uri="{FF2B5EF4-FFF2-40B4-BE49-F238E27FC236}">
                <a16:creationId xmlns:a16="http://schemas.microsoft.com/office/drawing/2014/main" id="{C6F9B354-1559-436F-89F0-BFC42BB7730B}"/>
              </a:ext>
            </a:extLst>
          </p:cNvPr>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NAFTIDROFURYL</a:t>
            </a:r>
          </a:p>
          <a:p>
            <a:r>
              <a:rPr lang="fr-FR" sz="1600" b="1" dirty="0" err="1"/>
              <a:t>Praxilene</a:t>
            </a:r>
            <a:r>
              <a:rPr lang="fr-FR" sz="1600" b="1" dirty="0"/>
              <a:t>®, </a:t>
            </a:r>
            <a:r>
              <a:rPr lang="fr-FR" sz="1600" b="1" dirty="0" err="1"/>
              <a:t>Naftilux</a:t>
            </a:r>
            <a:r>
              <a:rPr lang="fr-FR" sz="1600" b="1" dirty="0"/>
              <a:t>® et </a:t>
            </a:r>
            <a:r>
              <a:rPr lang="fr-FR" sz="1600" b="1" dirty="0" err="1"/>
              <a:t>Diactane</a:t>
            </a:r>
            <a:r>
              <a:rPr lang="fr-FR" sz="1600" b="1" dirty="0"/>
              <a:t>® 100 mg et 200 mg et spécialité génériques voie orale, </a:t>
            </a:r>
            <a:r>
              <a:rPr lang="fr-FR" sz="1600" b="1" dirty="0" err="1"/>
              <a:t>Praxilene</a:t>
            </a:r>
            <a:r>
              <a:rPr lang="fr-FR" sz="1600" b="1" dirty="0"/>
              <a:t>® 40mg </a:t>
            </a:r>
            <a:r>
              <a:rPr lang="fr-FR" sz="1600" b="1" dirty="0" err="1"/>
              <a:t>inj</a:t>
            </a:r>
            <a:endParaRPr lang="fr-FR" sz="1600"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69</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a:spLocks/>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dirty="0">
                <a:solidFill>
                  <a:srgbClr val="034DA2"/>
                </a:solidFill>
              </a:rPr>
              <a:t> </a:t>
            </a:r>
            <a:endParaRPr dirty="0"/>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645918" y="2360040"/>
            <a:ext cx="11066184" cy="2062103"/>
          </a:xfrm>
          <a:prstGeom prst="rect">
            <a:avLst/>
          </a:prstGeom>
          <a:noFill/>
        </p:spPr>
        <p:txBody>
          <a:bodyPr wrap="square" rtlCol="0">
            <a:spAutoFit/>
          </a:bodyPr>
          <a:lstStyle/>
          <a:p>
            <a:pPr algn="just"/>
            <a:r>
              <a:rPr lang="fr-FR" sz="1600" dirty="0"/>
              <a:t>Prise en charge des facteurs de risques cardiovasculaires :</a:t>
            </a:r>
          </a:p>
          <a:p>
            <a:pPr marL="285750" indent="-285750" algn="just">
              <a:buFontTx/>
              <a:buChar char="-"/>
            </a:pPr>
            <a:r>
              <a:rPr lang="fr-FR" sz="1600" dirty="0"/>
              <a:t>Mesures hygiène de vie (tabagisme / diabète / surcharge pondérale …);</a:t>
            </a:r>
          </a:p>
          <a:p>
            <a:pPr marL="285750" indent="-285750" algn="just">
              <a:buFontTx/>
              <a:buChar char="-"/>
            </a:pPr>
            <a:r>
              <a:rPr lang="fr-FR" sz="1600" dirty="0"/>
              <a:t>Prévention des complications cardiovasculaires (antiagrégant, statine, IEC).</a:t>
            </a:r>
          </a:p>
          <a:p>
            <a:pPr algn="just"/>
            <a:r>
              <a:rPr lang="fr-FR" sz="1600" dirty="0"/>
              <a:t>Un traitement médicamenteux par statine est recommandé, en plus de la prévention générale, pour améliorer la distance de marche.</a:t>
            </a:r>
          </a:p>
          <a:p>
            <a:pPr algn="just"/>
            <a:r>
              <a:rPr lang="fr-FR" sz="1600" dirty="0"/>
              <a:t>Une revascularisation doit être envisagée en cas d’altération des activités de la vie quotidienne malgré la thérapie par l'exercice, ou d’emblée association avec la thérapie par l'exercice lorsque les symptômes altèrent  considérablement les activités de la vie quotidienne</a:t>
            </a:r>
          </a:p>
        </p:txBody>
      </p:sp>
      <p:sp>
        <p:nvSpPr>
          <p:cNvPr id="3" name="Rectangle 2"/>
          <p:cNvSpPr/>
          <p:nvPr/>
        </p:nvSpPr>
        <p:spPr>
          <a:xfrm>
            <a:off x="2424599" y="5198096"/>
            <a:ext cx="2202847" cy="338554"/>
          </a:xfrm>
          <a:prstGeom prst="rect">
            <a:avLst/>
          </a:prstGeom>
        </p:spPr>
        <p:txBody>
          <a:bodyPr wrap="none">
            <a:spAutoFit/>
          </a:bodyPr>
          <a:lstStyle/>
          <a:p>
            <a:r>
              <a:rPr lang="fr-FR" sz="1600" dirty="0">
                <a:hlinkClick r:id="rId3"/>
              </a:rPr>
              <a:t>Avis CT HAS 18/09/2019</a:t>
            </a:r>
            <a:endParaRPr lang="fr-FR" sz="1600" dirty="0"/>
          </a:p>
        </p:txBody>
      </p:sp>
      <p:pic>
        <p:nvPicPr>
          <p:cNvPr id="38" name="Image 37">
            <a:extLst>
              <a:ext uri="{FF2B5EF4-FFF2-40B4-BE49-F238E27FC236}">
                <a16:creationId xmlns:a16="http://schemas.microsoft.com/office/drawing/2014/main" id="{AF1475AD-9831-4F04-B59B-1CD48B41BF8D}"/>
              </a:ext>
            </a:extLst>
          </p:cNvPr>
          <p:cNvPicPr>
            <a:picLocks noChangeAspect="1"/>
          </p:cNvPicPr>
          <p:nvPr/>
        </p:nvPicPr>
        <p:blipFill>
          <a:blip r:embed="rId4"/>
          <a:stretch>
            <a:fillRect/>
          </a:stretch>
        </p:blipFill>
        <p:spPr bwMode="auto">
          <a:xfrm>
            <a:off x="156511" y="1277712"/>
            <a:ext cx="432047" cy="684362"/>
          </a:xfrm>
          <a:prstGeom prst="rect">
            <a:avLst/>
          </a:prstGeom>
        </p:spPr>
      </p:pic>
      <p:sp>
        <p:nvSpPr>
          <p:cNvPr id="39" name="ZoneTexte 38">
            <a:extLst>
              <a:ext uri="{FF2B5EF4-FFF2-40B4-BE49-F238E27FC236}">
                <a16:creationId xmlns:a16="http://schemas.microsoft.com/office/drawing/2014/main" id="{60C96425-12B1-4CC7-84D8-1D3120535721}"/>
              </a:ext>
            </a:extLst>
          </p:cNvPr>
          <p:cNvSpPr txBox="1"/>
          <p:nvPr/>
        </p:nvSpPr>
        <p:spPr bwMode="auto">
          <a:xfrm>
            <a:off x="645918" y="1460192"/>
            <a:ext cx="9250842" cy="369332"/>
          </a:xfrm>
          <a:prstGeom prst="rect">
            <a:avLst/>
          </a:prstGeom>
          <a:noFill/>
        </p:spPr>
        <p:txBody>
          <a:bodyPr wrap="square" rtlCol="0">
            <a:spAutoFit/>
          </a:bodyPr>
          <a:lstStyle/>
          <a:p>
            <a:pPr>
              <a:spcAft>
                <a:spcPts val="1200"/>
              </a:spcAft>
              <a:defRPr/>
            </a:pPr>
            <a:r>
              <a:rPr lang="fr-FR" b="1" dirty="0">
                <a:solidFill>
                  <a:srgbClr val="000099"/>
                </a:solidFill>
              </a:rPr>
              <a:t>Alternatives thérapeutiques répertoriées </a:t>
            </a:r>
            <a:r>
              <a:rPr lang="fr-FR" sz="1600" dirty="0">
                <a:solidFill>
                  <a:srgbClr val="000099"/>
                </a:solidFill>
              </a:rPr>
              <a:t>:</a:t>
            </a:r>
          </a:p>
        </p:txBody>
      </p:sp>
      <p:sp>
        <p:nvSpPr>
          <p:cNvPr id="40" name="Rectangle 39">
            <a:extLst>
              <a:ext uri="{FF2B5EF4-FFF2-40B4-BE49-F238E27FC236}">
                <a16:creationId xmlns:a16="http://schemas.microsoft.com/office/drawing/2014/main" id="{E0939557-B398-4AA5-AF36-5110FAE047C2}"/>
              </a:ext>
            </a:extLst>
          </p:cNvPr>
          <p:cNvSpPr/>
          <p:nvPr/>
        </p:nvSpPr>
        <p:spPr>
          <a:xfrm>
            <a:off x="645918" y="1914668"/>
            <a:ext cx="10581813" cy="338554"/>
          </a:xfrm>
          <a:prstGeom prst="rect">
            <a:avLst/>
          </a:prstGeom>
        </p:spPr>
        <p:txBody>
          <a:bodyPr wrap="square">
            <a:spAutoFit/>
          </a:bodyPr>
          <a:lstStyle/>
          <a:p>
            <a:pPr marL="285750" indent="-285750">
              <a:buFont typeface="Arial" panose="020B0604020202020204" pitchFamily="34" charset="0"/>
              <a:buChar char="•"/>
            </a:pPr>
            <a:r>
              <a:rPr lang="fr-FR" sz="1600" b="1" i="1" u="sng" dirty="0"/>
              <a:t>Claudication intermittente des artériopathies chroniques oblitérantes des membres inférieurs (au stade 2)</a:t>
            </a:r>
          </a:p>
        </p:txBody>
      </p:sp>
      <p:sp>
        <p:nvSpPr>
          <p:cNvPr id="41" name="ZoneTexte 40">
            <a:extLst>
              <a:ext uri="{FF2B5EF4-FFF2-40B4-BE49-F238E27FC236}">
                <a16:creationId xmlns:a16="http://schemas.microsoft.com/office/drawing/2014/main" id="{A07AFCA1-C3D3-4F9A-A3B7-E791D8101AA8}"/>
              </a:ext>
            </a:extLst>
          </p:cNvPr>
          <p:cNvSpPr txBox="1"/>
          <p:nvPr/>
        </p:nvSpPr>
        <p:spPr bwMode="auto">
          <a:xfrm>
            <a:off x="853152" y="5151930"/>
            <a:ext cx="1458727" cy="369332"/>
          </a:xfrm>
          <a:prstGeom prst="rect">
            <a:avLst/>
          </a:prstGeom>
          <a:noFill/>
        </p:spPr>
        <p:txBody>
          <a:bodyPr wrap="square" rtlCol="0">
            <a:spAutoFit/>
          </a:bodyPr>
          <a:lstStyle/>
          <a:p>
            <a:r>
              <a:rPr lang="fr-FR" b="1" dirty="0">
                <a:solidFill>
                  <a:srgbClr val="000099"/>
                </a:solidFill>
              </a:rPr>
              <a:t>Source utile : </a:t>
            </a:r>
          </a:p>
        </p:txBody>
      </p:sp>
      <p:pic>
        <p:nvPicPr>
          <p:cNvPr id="42" name="Image 41">
            <a:extLst>
              <a:ext uri="{FF2B5EF4-FFF2-40B4-BE49-F238E27FC236}">
                <a16:creationId xmlns:a16="http://schemas.microsoft.com/office/drawing/2014/main" id="{506A30AF-9E33-4281-942C-868236074CBB}"/>
              </a:ext>
            </a:extLst>
          </p:cNvPr>
          <p:cNvPicPr>
            <a:picLocks noChangeAspect="1"/>
          </p:cNvPicPr>
          <p:nvPr/>
        </p:nvPicPr>
        <p:blipFill>
          <a:blip r:embed="rId5"/>
          <a:stretch>
            <a:fillRect/>
          </a:stretch>
        </p:blipFill>
        <p:spPr bwMode="auto">
          <a:xfrm>
            <a:off x="156511" y="5151930"/>
            <a:ext cx="696641" cy="406838"/>
          </a:xfrm>
          <a:prstGeom prst="rect">
            <a:avLst/>
          </a:prstGeom>
        </p:spPr>
      </p:pic>
      <p:pic>
        <p:nvPicPr>
          <p:cNvPr id="44" name="Image 43">
            <a:hlinkClick r:id="rId6" action="ppaction://hlinksldjump"/>
            <a:extLst>
              <a:ext uri="{FF2B5EF4-FFF2-40B4-BE49-F238E27FC236}">
                <a16:creationId xmlns:a16="http://schemas.microsoft.com/office/drawing/2014/main" id="{03D01D28-C854-4A49-90B7-0051D9C64DD1}"/>
              </a:ext>
            </a:extLst>
          </p:cNvPr>
          <p:cNvPicPr>
            <a:picLocks noChangeAspect="1"/>
          </p:cNvPicPr>
          <p:nvPr/>
        </p:nvPicPr>
        <p:blipFill>
          <a:blip r:embed="rId7"/>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435548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76152"/>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b="1" dirty="0">
                <a:solidFill>
                  <a:schemeClr val="bg1"/>
                </a:solidFill>
              </a:rPr>
              <a:t>Rappels sur le Service Médical Rendu de la HAS (2)</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7</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5" name="Rectangle 34">
            <a:extLst>
              <a:ext uri="{FF2B5EF4-FFF2-40B4-BE49-F238E27FC236}">
                <a16:creationId xmlns:a16="http://schemas.microsoft.com/office/drawing/2014/main" id="{0DC72DE9-1B3D-4AEB-A57D-27037E0E13D1}"/>
              </a:ext>
            </a:extLst>
          </p:cNvPr>
          <p:cNvSpPr/>
          <p:nvPr/>
        </p:nvSpPr>
        <p:spPr bwMode="auto">
          <a:xfrm>
            <a:off x="702847" y="1360363"/>
            <a:ext cx="10921164" cy="2554545"/>
          </a:xfrm>
          <a:prstGeom prst="rect">
            <a:avLst/>
          </a:prstGeom>
        </p:spPr>
        <p:txBody>
          <a:bodyPr wrap="square">
            <a:spAutoFit/>
          </a:bodyPr>
          <a:ls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just"/>
            <a:r>
              <a:rPr lang="fr-FR" sz="1600" b="1" dirty="0"/>
              <a:t>Un Service Médical Rendu </a:t>
            </a:r>
            <a:r>
              <a:rPr lang="fr-FR" sz="1600" b="1" u="sng" dirty="0"/>
              <a:t>insuffisant</a:t>
            </a:r>
            <a:r>
              <a:rPr lang="fr-FR" sz="1600" b="1" dirty="0"/>
              <a:t> est rendu sur les critères suivants : </a:t>
            </a:r>
          </a:p>
          <a:p>
            <a:pPr marL="742950" lvl="1" indent="-285750" algn="just">
              <a:buFontTx/>
              <a:buChar char="-"/>
            </a:pPr>
            <a:r>
              <a:rPr lang="fr-FR" sz="1600" b="1" dirty="0"/>
              <a:t>Rapport bénéfice/risque défavorable</a:t>
            </a:r>
            <a:r>
              <a:rPr lang="fr-FR" sz="1600" dirty="0"/>
              <a:t> ;</a:t>
            </a:r>
          </a:p>
          <a:p>
            <a:pPr marL="742950" lvl="1" indent="-285750" algn="just">
              <a:buFontTx/>
              <a:buChar char="-"/>
            </a:pPr>
            <a:r>
              <a:rPr lang="fr-FR" sz="1600" b="1" dirty="0"/>
              <a:t>Niveau d’efficacité très minime </a:t>
            </a:r>
            <a:r>
              <a:rPr lang="fr-FR" sz="1600" dirty="0"/>
              <a:t>et/ou dont la démonstration </a:t>
            </a:r>
            <a:r>
              <a:rPr lang="fr-FR" sz="1600" b="1" dirty="0"/>
              <a:t>manque de fiabilité </a:t>
            </a:r>
            <a:r>
              <a:rPr lang="fr-FR" sz="1600" dirty="0"/>
              <a:t>;</a:t>
            </a:r>
          </a:p>
          <a:p>
            <a:pPr marL="742950" lvl="1" indent="-285750" algn="just">
              <a:buFontTx/>
              <a:buChar char="-"/>
            </a:pPr>
            <a:r>
              <a:rPr lang="fr-FR" sz="1600" b="1" dirty="0"/>
              <a:t>Absence de place dans la stratégie thérapeutique</a:t>
            </a:r>
            <a:r>
              <a:rPr lang="fr-FR" sz="1600" dirty="0"/>
              <a:t> des affections visées par ses indications ;</a:t>
            </a:r>
          </a:p>
          <a:p>
            <a:pPr marL="742950" lvl="1" indent="-285750" algn="just">
              <a:buFontTx/>
              <a:buChar char="-"/>
            </a:pPr>
            <a:r>
              <a:rPr lang="fr-FR" sz="1600" b="1" dirty="0"/>
              <a:t>Pathologie à traiter bénigne</a:t>
            </a:r>
            <a:r>
              <a:rPr lang="fr-FR" sz="1600" dirty="0"/>
              <a:t>, en particulier spontanément curable, au regard des effets indésirables du médicament ; </a:t>
            </a:r>
          </a:p>
          <a:p>
            <a:pPr marL="742950" lvl="1" indent="-285750" algn="just">
              <a:buFontTx/>
              <a:buChar char="-"/>
            </a:pPr>
            <a:r>
              <a:rPr lang="fr-FR" sz="1600" b="1" dirty="0"/>
              <a:t>Alternatives thérapeutiques disponibles </a:t>
            </a:r>
            <a:r>
              <a:rPr lang="fr-FR" sz="1600" dirty="0"/>
              <a:t>(médicamenteuses ou non), plus </a:t>
            </a:r>
            <a:r>
              <a:rPr lang="fr-FR" sz="1600" b="1" dirty="0"/>
              <a:t>efficaces et/ou mieux tolérées </a:t>
            </a:r>
          </a:p>
          <a:p>
            <a:pPr marL="742950" lvl="1" indent="-285750" algn="just">
              <a:buFontTx/>
              <a:buChar char="-"/>
            </a:pPr>
            <a:r>
              <a:rPr lang="fr-FR" sz="1600" b="1" dirty="0"/>
              <a:t>Associations fixes </a:t>
            </a:r>
            <a:r>
              <a:rPr lang="fr-FR" sz="1600" dirty="0"/>
              <a:t>de plusieurs principes actifs dont la justification scientifique n’a pas été prouvée ou qui sont, de par la complexité de leur composition, </a:t>
            </a:r>
            <a:r>
              <a:rPr lang="fr-FR" sz="1600" b="1" dirty="0"/>
              <a:t>susceptibles d’induire des erreurs de prescription ou un mauvais usage</a:t>
            </a:r>
            <a:r>
              <a:rPr lang="fr-FR" sz="1600" dirty="0"/>
              <a:t> par manque de flexibilité des doses, face à des situations pathologiques évolutives ou fluctuantes. </a:t>
            </a:r>
          </a:p>
          <a:p>
            <a:pPr algn="just"/>
            <a:endParaRPr lang="fr-FR" sz="1600" dirty="0"/>
          </a:p>
        </p:txBody>
      </p:sp>
      <p:pic>
        <p:nvPicPr>
          <p:cNvPr id="39" name="table">
            <a:extLst>
              <a:ext uri="{FF2B5EF4-FFF2-40B4-BE49-F238E27FC236}">
                <a16:creationId xmlns:a16="http://schemas.microsoft.com/office/drawing/2014/main" id="{53983B54-3F12-4503-8F87-69318889BD40}"/>
              </a:ext>
            </a:extLst>
          </p:cNvPr>
          <p:cNvPicPr>
            <a:picLocks noChangeAspect="1"/>
          </p:cNvPicPr>
          <p:nvPr/>
        </p:nvPicPr>
        <p:blipFill>
          <a:blip r:embed="rId3"/>
          <a:stretch>
            <a:fillRect/>
          </a:stretch>
        </p:blipFill>
        <p:spPr>
          <a:xfrm>
            <a:off x="1491886" y="4089822"/>
            <a:ext cx="9038162" cy="1828800"/>
          </a:xfrm>
          <a:prstGeom prst="rect">
            <a:avLst/>
          </a:prstGeom>
        </p:spPr>
      </p:pic>
      <p:pic>
        <p:nvPicPr>
          <p:cNvPr id="38" name="Image 37">
            <a:extLst>
              <a:ext uri="{FF2B5EF4-FFF2-40B4-BE49-F238E27FC236}">
                <a16:creationId xmlns:a16="http://schemas.microsoft.com/office/drawing/2014/main" id="{FBE31C41-269E-4905-A9AB-A37BCCA5B946}"/>
              </a:ext>
            </a:extLst>
          </p:cNvPr>
          <p:cNvPicPr>
            <a:picLocks noChangeAspect="1"/>
          </p:cNvPicPr>
          <p:nvPr/>
        </p:nvPicPr>
        <p:blipFill>
          <a:blip r:embed="rId4"/>
          <a:stretch>
            <a:fillRect/>
          </a:stretch>
        </p:blipFill>
        <p:spPr bwMode="auto">
          <a:xfrm>
            <a:off x="3822761" y="6127248"/>
            <a:ext cx="784595" cy="458203"/>
          </a:xfrm>
          <a:prstGeom prst="rect">
            <a:avLst/>
          </a:prstGeom>
        </p:spPr>
      </p:pic>
      <p:sp>
        <p:nvSpPr>
          <p:cNvPr id="3" name="Rectangle 2"/>
          <p:cNvSpPr/>
          <p:nvPr/>
        </p:nvSpPr>
        <p:spPr>
          <a:xfrm>
            <a:off x="4601472" y="6158997"/>
            <a:ext cx="7022539" cy="369332"/>
          </a:xfrm>
          <a:prstGeom prst="rect">
            <a:avLst/>
          </a:prstGeom>
        </p:spPr>
        <p:txBody>
          <a:bodyPr wrap="square">
            <a:spAutoFit/>
          </a:bodyPr>
          <a:lstStyle/>
          <a:p>
            <a:r>
              <a:rPr lang="fr-FR" dirty="0">
                <a:hlinkClick r:id="rId5"/>
              </a:rPr>
              <a:t>Accompagnement des mesures de déremboursement de médicaments </a:t>
            </a:r>
            <a:endParaRPr lang="fr-FR" dirty="0"/>
          </a:p>
        </p:txBody>
      </p:sp>
    </p:spTree>
    <p:extLst>
      <p:ext uri="{BB962C8B-B14F-4D97-AF65-F5344CB8AC3E}">
        <p14:creationId xmlns:p14="http://schemas.microsoft.com/office/powerpoint/2010/main" val="9693079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93250"/>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fr-FR" dirty="0"/>
          </a:p>
          <a:p>
            <a:pPr>
              <a:defRPr/>
            </a:pPr>
            <a:r>
              <a:rPr lang="fr-FR" dirty="0"/>
              <a:t>PETIT HOUX /HESPERIDINE/ACIDE ASCORBIQUE et MELILOT/PETIT HOUX</a:t>
            </a:r>
          </a:p>
          <a:p>
            <a:pPr>
              <a:defRPr/>
            </a:pPr>
            <a:r>
              <a:rPr lang="fr-FR" b="1" dirty="0"/>
              <a:t>Cyclo 3 Fort® </a:t>
            </a:r>
            <a:r>
              <a:rPr lang="fr-FR" b="1" dirty="0" err="1"/>
              <a:t>buv</a:t>
            </a:r>
            <a:r>
              <a:rPr lang="fr-FR" b="1" dirty="0"/>
              <a:t> et </a:t>
            </a:r>
            <a:r>
              <a:rPr lang="fr-FR" b="1" dirty="0" err="1"/>
              <a:t>gél</a:t>
            </a:r>
            <a:r>
              <a:rPr lang="fr-FR" b="1" dirty="0"/>
              <a:t> et Cyclo 3® crème</a:t>
            </a:r>
          </a:p>
          <a:p>
            <a:pPr>
              <a:defRPr/>
            </a:pPr>
            <a:endParaRPr lang="fr-FR"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70</a:t>
            </a:fld>
            <a:endParaRPr lang="fr-FR" dirty="0"/>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Rectangle 37"/>
          <p:cNvSpPr/>
          <p:nvPr/>
        </p:nvSpPr>
        <p:spPr bwMode="auto">
          <a:xfrm>
            <a:off x="606423" y="3783685"/>
            <a:ext cx="10279617" cy="584775"/>
          </a:xfrm>
          <a:prstGeom prst="rect">
            <a:avLst/>
          </a:prstGeom>
        </p:spPr>
        <p:txBody>
          <a:bodyPr wrap="square">
            <a:spAutoFit/>
          </a:bodyPr>
          <a:lstStyle/>
          <a:p>
            <a:r>
              <a:rPr lang="fr-FR" sz="1600" u="sng" dirty="0"/>
              <a:t>Durée de traitement</a:t>
            </a:r>
            <a:r>
              <a:rPr lang="fr-FR" sz="1600" dirty="0"/>
              <a:t> </a:t>
            </a:r>
            <a:r>
              <a:rPr lang="fr-FR" sz="1600" b="1" dirty="0"/>
              <a:t>: </a:t>
            </a:r>
            <a:r>
              <a:rPr lang="fr-FR" sz="1600" dirty="0"/>
              <a:t>4 semaines</a:t>
            </a:r>
          </a:p>
          <a:p>
            <a:r>
              <a:rPr lang="fr-FR" sz="1600" dirty="0"/>
              <a:t>Si les symptômes persistent plus de 2 semaines, un médecin doit être consulté.</a:t>
            </a:r>
          </a:p>
        </p:txBody>
      </p:sp>
      <p:pic>
        <p:nvPicPr>
          <p:cNvPr id="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372" y="3698241"/>
            <a:ext cx="425051" cy="386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CA931BC7-8F07-4539-B0DD-E0D2EB6A5C78}"/>
              </a:ext>
            </a:extLst>
          </p:cNvPr>
          <p:cNvSpPr/>
          <p:nvPr/>
        </p:nvSpPr>
        <p:spPr>
          <a:xfrm>
            <a:off x="327188" y="1353657"/>
            <a:ext cx="10083081" cy="2308324"/>
          </a:xfrm>
          <a:prstGeom prst="rect">
            <a:avLst/>
          </a:prstGeom>
          <a:noFill/>
          <a:ln w="19050">
            <a:solidFill>
              <a:srgbClr val="FF00FF"/>
            </a:solidFill>
          </a:ln>
        </p:spPr>
        <p:txBody>
          <a:bodyPr wrap="square" rtlCol="0">
            <a:spAutoFit/>
          </a:bodyPr>
          <a:lstStyle/>
          <a:p>
            <a:pPr algn="just"/>
            <a:r>
              <a:rPr lang="fr-FR" sz="1600" b="1" dirty="0"/>
              <a:t>CYCLO 3 FORT®, solution buvable en ampoules et gélules </a:t>
            </a:r>
          </a:p>
          <a:p>
            <a:pPr algn="just"/>
            <a:r>
              <a:rPr lang="fr-FR" sz="1600" dirty="0"/>
              <a:t>Traitement des symptômes en rapport avec une insuffisance </a:t>
            </a:r>
            <a:r>
              <a:rPr lang="fr-FR" sz="1600" dirty="0" err="1"/>
              <a:t>veinolymphatique</a:t>
            </a:r>
            <a:r>
              <a:rPr lang="fr-FR" sz="1600" dirty="0"/>
              <a:t> (jambes lourdes, douleurs, impatiences de </a:t>
            </a:r>
            <a:r>
              <a:rPr lang="fr-FR" sz="1600" dirty="0" err="1"/>
              <a:t>primodécubitus</a:t>
            </a:r>
            <a:r>
              <a:rPr lang="fr-FR" sz="1600" dirty="0"/>
              <a:t>). </a:t>
            </a:r>
          </a:p>
          <a:p>
            <a:pPr algn="just"/>
            <a:r>
              <a:rPr lang="fr-FR" sz="1600" dirty="0"/>
              <a:t>Traitement des signes fonctionnels liés à la crise hémorroïdaire.</a:t>
            </a:r>
          </a:p>
          <a:p>
            <a:pPr algn="just"/>
            <a:r>
              <a:rPr lang="fr-FR" sz="1600" dirty="0"/>
              <a:t> </a:t>
            </a:r>
          </a:p>
          <a:p>
            <a:pPr algn="just"/>
            <a:r>
              <a:rPr lang="fr-FR" sz="1600" b="1" dirty="0"/>
              <a:t>CYCLO 3®, crème</a:t>
            </a:r>
          </a:p>
          <a:p>
            <a:pPr algn="just"/>
            <a:r>
              <a:rPr lang="fr-FR" sz="1600" dirty="0"/>
              <a:t>Médicament traditionnel à base de plantes utilisé pour soulager les symptômes d’inconfort et de lourdeur des jambes liés à des troubles circulatoires veineux mineurs après que des pathologies graves aient été exclues par un médecin.</a:t>
            </a:r>
          </a:p>
          <a:p>
            <a:pPr algn="just"/>
            <a:r>
              <a:rPr lang="fr-FR" sz="1600" dirty="0"/>
              <a:t>Son usage est réservé à l’indication spécifiée sur la base exclusive de l’ancienneté de l’usage.</a:t>
            </a:r>
          </a:p>
        </p:txBody>
      </p:sp>
      <p:sp>
        <p:nvSpPr>
          <p:cNvPr id="3" name="Rectangle 2">
            <a:extLst>
              <a:ext uri="{FF2B5EF4-FFF2-40B4-BE49-F238E27FC236}">
                <a16:creationId xmlns:a16="http://schemas.microsoft.com/office/drawing/2014/main" id="{C082D4F5-88B7-4A69-9367-36F4A94631AE}"/>
              </a:ext>
            </a:extLst>
          </p:cNvPr>
          <p:cNvSpPr/>
          <p:nvPr/>
        </p:nvSpPr>
        <p:spPr>
          <a:xfrm>
            <a:off x="3134032" y="863904"/>
            <a:ext cx="6096000" cy="368049"/>
          </a:xfrm>
          <a:prstGeom prst="rect">
            <a:avLst/>
          </a:prstGeom>
        </p:spPr>
        <p:txBody>
          <a:bodyPr>
            <a:spAutoFit/>
          </a:bodyPr>
          <a:lstStyle/>
          <a:p>
            <a:pPr>
              <a:lnSpc>
                <a:spcPct val="120000"/>
              </a:lnSpc>
            </a:pP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C05CX, MEDICAMENTS AGISSANT SUR LES CAPILLAIRES</a:t>
            </a:r>
          </a:p>
        </p:txBody>
      </p:sp>
      <p:sp>
        <p:nvSpPr>
          <p:cNvPr id="40" name="Rectangle 39">
            <a:extLst>
              <a:ext uri="{FF2B5EF4-FFF2-40B4-BE49-F238E27FC236}">
                <a16:creationId xmlns:a16="http://schemas.microsoft.com/office/drawing/2014/main" id="{47727841-C1E9-45CB-9F81-293A5552858B}"/>
              </a:ext>
            </a:extLst>
          </p:cNvPr>
          <p:cNvSpPr/>
          <p:nvPr/>
        </p:nvSpPr>
        <p:spPr>
          <a:xfrm>
            <a:off x="637416" y="5095546"/>
            <a:ext cx="2457724" cy="369332"/>
          </a:xfrm>
          <a:prstGeom prst="rect">
            <a:avLst/>
          </a:prstGeom>
        </p:spPr>
        <p:txBody>
          <a:bodyPr wrap="none">
            <a:spAutoFit/>
          </a:bodyPr>
          <a:lstStyle/>
          <a:p>
            <a:r>
              <a:rPr lang="fr-FR" u="sng" dirty="0">
                <a:hlinkClick r:id="rId4"/>
              </a:rPr>
              <a:t>Avis CT HAS 29/03/2006</a:t>
            </a:r>
            <a:endParaRPr lang="fr-FR" b="1" dirty="0"/>
          </a:p>
        </p:txBody>
      </p:sp>
      <p:sp>
        <p:nvSpPr>
          <p:cNvPr id="41" name="ZoneTexte 40">
            <a:extLst>
              <a:ext uri="{FF2B5EF4-FFF2-40B4-BE49-F238E27FC236}">
                <a16:creationId xmlns:a16="http://schemas.microsoft.com/office/drawing/2014/main" id="{06EA62E5-CCAB-4DA3-988E-0658B988BF44}"/>
              </a:ext>
            </a:extLst>
          </p:cNvPr>
          <p:cNvSpPr txBox="1"/>
          <p:nvPr/>
        </p:nvSpPr>
        <p:spPr bwMode="auto">
          <a:xfrm>
            <a:off x="637416" y="4779489"/>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2" name="Image 41">
            <a:extLst>
              <a:ext uri="{FF2B5EF4-FFF2-40B4-BE49-F238E27FC236}">
                <a16:creationId xmlns:a16="http://schemas.microsoft.com/office/drawing/2014/main" id="{2CE49177-648A-4D38-BAD7-1B1D20938019}"/>
              </a:ext>
            </a:extLst>
          </p:cNvPr>
          <p:cNvPicPr>
            <a:picLocks noChangeAspect="1"/>
          </p:cNvPicPr>
          <p:nvPr/>
        </p:nvPicPr>
        <p:blipFill>
          <a:blip r:embed="rId5"/>
          <a:stretch>
            <a:fillRect/>
          </a:stretch>
        </p:blipFill>
        <p:spPr bwMode="auto">
          <a:xfrm>
            <a:off x="64659" y="4646830"/>
            <a:ext cx="572757" cy="646275"/>
          </a:xfrm>
          <a:prstGeom prst="rect">
            <a:avLst/>
          </a:prstGeom>
        </p:spPr>
      </p:pic>
      <p:sp>
        <p:nvSpPr>
          <p:cNvPr id="45" name="Rectangle 44">
            <a:extLst>
              <a:ext uri="{FF2B5EF4-FFF2-40B4-BE49-F238E27FC236}">
                <a16:creationId xmlns:a16="http://schemas.microsoft.com/office/drawing/2014/main" id="{30B7B081-F2BA-4C31-BFA8-4E4A69040525}"/>
              </a:ext>
            </a:extLst>
          </p:cNvPr>
          <p:cNvSpPr/>
          <p:nvPr/>
        </p:nvSpPr>
        <p:spPr>
          <a:xfrm>
            <a:off x="606423" y="5517648"/>
            <a:ext cx="11343703" cy="584775"/>
          </a:xfrm>
          <a:prstGeom prst="rect">
            <a:avLst/>
          </a:prstGeom>
        </p:spPr>
        <p:txBody>
          <a:bodyPr wrap="square">
            <a:spAutoFit/>
          </a:bodyPr>
          <a:lstStyle/>
          <a:p>
            <a:pPr algn="just"/>
            <a:r>
              <a:rPr lang="fr-FR" sz="1600" dirty="0"/>
              <a:t>Compte tenu de l’absence de caractère habituel de gravité des affections visées, d’une efficacité mal établie, et d’une place marginale dans la stratégie thérapeutique, cette spécialité ne présente pas d’intérêt en termes de santé publique</a:t>
            </a:r>
          </a:p>
        </p:txBody>
      </p:sp>
      <p:pic>
        <p:nvPicPr>
          <p:cNvPr id="46" name="Image 45">
            <a:extLst>
              <a:ext uri="{FF2B5EF4-FFF2-40B4-BE49-F238E27FC236}">
                <a16:creationId xmlns:a16="http://schemas.microsoft.com/office/drawing/2014/main" id="{CFC6B462-DFC5-4448-B658-D0524BF90046}"/>
              </a:ext>
            </a:extLst>
          </p:cNvPr>
          <p:cNvPicPr>
            <a:picLocks noChangeAspect="1"/>
          </p:cNvPicPr>
          <p:nvPr/>
        </p:nvPicPr>
        <p:blipFill>
          <a:blip r:embed="rId6"/>
          <a:stretch>
            <a:fillRect/>
          </a:stretch>
        </p:blipFill>
        <p:spPr bwMode="auto">
          <a:xfrm>
            <a:off x="100399" y="6090374"/>
            <a:ext cx="432047" cy="684362"/>
          </a:xfrm>
          <a:prstGeom prst="rect">
            <a:avLst/>
          </a:prstGeom>
        </p:spPr>
      </p:pic>
      <p:sp>
        <p:nvSpPr>
          <p:cNvPr id="47" name="ZoneTexte 46">
            <a:extLst>
              <a:ext uri="{FF2B5EF4-FFF2-40B4-BE49-F238E27FC236}">
                <a16:creationId xmlns:a16="http://schemas.microsoft.com/office/drawing/2014/main" id="{29358246-FD3A-4436-8C46-E4DF7C6FC722}"/>
              </a:ext>
            </a:extLst>
          </p:cNvPr>
          <p:cNvSpPr txBox="1"/>
          <p:nvPr/>
        </p:nvSpPr>
        <p:spPr bwMode="auto">
          <a:xfrm>
            <a:off x="589805" y="6272854"/>
            <a:ext cx="10279617"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a:p>
            <a:pPr>
              <a:defRPr/>
            </a:pPr>
            <a:r>
              <a:rPr lang="fr-FR" sz="1600" b="1" i="1" dirty="0">
                <a:hlinkClick r:id="rId7" action="ppaction://hlinksldjump"/>
              </a:rPr>
              <a:t>Consulter les alternatives et la stratégie thérapeutique dans la maladie hémorroïdaire et l’insuffisance veineuse   </a:t>
            </a:r>
            <a:endParaRPr lang="fr-FR" sz="1600" b="1" i="1" dirty="0"/>
          </a:p>
        </p:txBody>
      </p:sp>
      <p:pic>
        <p:nvPicPr>
          <p:cNvPr id="48" name="Image 47">
            <a:hlinkClick r:id="rId8" action="ppaction://hlinksldjump"/>
            <a:extLst>
              <a:ext uri="{FF2B5EF4-FFF2-40B4-BE49-F238E27FC236}">
                <a16:creationId xmlns:a16="http://schemas.microsoft.com/office/drawing/2014/main" id="{7EAE6AC1-4C78-43CA-B026-17AFCF123FBE}"/>
              </a:ext>
            </a:extLst>
          </p:cNvPr>
          <p:cNvPicPr>
            <a:picLocks noChangeAspect="1"/>
          </p:cNvPicPr>
          <p:nvPr/>
        </p:nvPicPr>
        <p:blipFill>
          <a:blip r:embed="rId9"/>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0447794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93250"/>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dirty="0"/>
          </a:p>
          <a:p>
            <a:pPr>
              <a:defRPr/>
            </a:pPr>
            <a:r>
              <a:rPr lang="fr-FR" dirty="0"/>
              <a:t>MELILOT/RUTINE </a:t>
            </a:r>
          </a:p>
          <a:p>
            <a:pPr>
              <a:defRPr/>
            </a:pPr>
            <a:r>
              <a:rPr lang="fr-FR" b="1" dirty="0" err="1"/>
              <a:t>Esberiven</a:t>
            </a:r>
            <a:r>
              <a:rPr lang="fr-FR" b="1" dirty="0"/>
              <a:t> Fort®, </a:t>
            </a:r>
            <a:r>
              <a:rPr lang="fr-FR" b="1" dirty="0" err="1"/>
              <a:t>cpr</a:t>
            </a:r>
            <a:r>
              <a:rPr lang="fr-FR" b="1" dirty="0"/>
              <a:t> et </a:t>
            </a:r>
            <a:r>
              <a:rPr lang="fr-FR" b="1" dirty="0" err="1"/>
              <a:t>buv</a:t>
            </a:r>
            <a:r>
              <a:rPr lang="fr-FR" b="1" dirty="0"/>
              <a:t> </a:t>
            </a:r>
          </a:p>
          <a:p>
            <a:pPr algn="ctr">
              <a:defRPr/>
            </a:pPr>
            <a:endParaRPr lang="fr-FR"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71</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Rectangle 37"/>
          <p:cNvSpPr/>
          <p:nvPr/>
        </p:nvSpPr>
        <p:spPr bwMode="auto">
          <a:xfrm>
            <a:off x="3136584" y="895280"/>
            <a:ext cx="5320468" cy="368049"/>
          </a:xfrm>
          <a:prstGeom prst="rect">
            <a:avLst/>
          </a:prstGeom>
        </p:spPr>
        <p:txBody>
          <a:bodyPr wrap="square">
            <a:spAutoFit/>
          </a:bodyPr>
          <a:lstStyle/>
          <a:p>
            <a:pPr algn="ctr">
              <a:lnSpc>
                <a:spcPct val="120000"/>
              </a:lnSpc>
            </a:pP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C05CA01, VASCULOPROTECTEUR</a:t>
            </a:r>
          </a:p>
        </p:txBody>
      </p:sp>
      <p:sp>
        <p:nvSpPr>
          <p:cNvPr id="39" name="Rectangle 38">
            <a:extLst>
              <a:ext uri="{FF2B5EF4-FFF2-40B4-BE49-F238E27FC236}">
                <a16:creationId xmlns:a16="http://schemas.microsoft.com/office/drawing/2014/main" id="{5ABD18FD-3616-4D50-AEB3-48EEBF2CB745}"/>
              </a:ext>
            </a:extLst>
          </p:cNvPr>
          <p:cNvSpPr/>
          <p:nvPr/>
        </p:nvSpPr>
        <p:spPr bwMode="auto">
          <a:xfrm>
            <a:off x="737512" y="3274073"/>
            <a:ext cx="2505814" cy="369332"/>
          </a:xfrm>
          <a:prstGeom prst="rect">
            <a:avLst/>
          </a:prstGeom>
        </p:spPr>
        <p:txBody>
          <a:bodyPr wrap="none">
            <a:spAutoFit/>
          </a:bodyPr>
          <a:lstStyle/>
          <a:p>
            <a:r>
              <a:rPr lang="fr-FR" dirty="0">
                <a:hlinkClick r:id="rId3"/>
              </a:rPr>
              <a:t>AVIS CT HAS 05/07/2006</a:t>
            </a:r>
            <a:endParaRPr lang="fr-FR" dirty="0"/>
          </a:p>
        </p:txBody>
      </p:sp>
      <p:sp>
        <p:nvSpPr>
          <p:cNvPr id="40" name="ZoneTexte 39">
            <a:extLst>
              <a:ext uri="{FF2B5EF4-FFF2-40B4-BE49-F238E27FC236}">
                <a16:creationId xmlns:a16="http://schemas.microsoft.com/office/drawing/2014/main" id="{A465F0A8-79AC-469C-AD12-B307E69FF40E}"/>
              </a:ext>
            </a:extLst>
          </p:cNvPr>
          <p:cNvSpPr txBox="1"/>
          <p:nvPr/>
        </p:nvSpPr>
        <p:spPr bwMode="auto">
          <a:xfrm>
            <a:off x="737512" y="2958016"/>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1" name="Image 40">
            <a:extLst>
              <a:ext uri="{FF2B5EF4-FFF2-40B4-BE49-F238E27FC236}">
                <a16:creationId xmlns:a16="http://schemas.microsoft.com/office/drawing/2014/main" id="{53E71F4A-DCB8-46B7-AFA3-977E2C30B947}"/>
              </a:ext>
            </a:extLst>
          </p:cNvPr>
          <p:cNvPicPr>
            <a:picLocks noChangeAspect="1"/>
          </p:cNvPicPr>
          <p:nvPr/>
        </p:nvPicPr>
        <p:blipFill>
          <a:blip r:embed="rId4"/>
          <a:stretch>
            <a:fillRect/>
          </a:stretch>
        </p:blipFill>
        <p:spPr bwMode="auto">
          <a:xfrm>
            <a:off x="164755" y="2825357"/>
            <a:ext cx="572757" cy="646275"/>
          </a:xfrm>
          <a:prstGeom prst="rect">
            <a:avLst/>
          </a:prstGeom>
        </p:spPr>
      </p:pic>
      <p:sp>
        <p:nvSpPr>
          <p:cNvPr id="42" name="Rectangle 41">
            <a:extLst>
              <a:ext uri="{FF2B5EF4-FFF2-40B4-BE49-F238E27FC236}">
                <a16:creationId xmlns:a16="http://schemas.microsoft.com/office/drawing/2014/main" id="{A523DB6D-3B53-46B1-B734-C10F9CF089C5}"/>
              </a:ext>
            </a:extLst>
          </p:cNvPr>
          <p:cNvSpPr/>
          <p:nvPr/>
        </p:nvSpPr>
        <p:spPr bwMode="auto">
          <a:xfrm>
            <a:off x="706519" y="3696175"/>
            <a:ext cx="11343703" cy="584775"/>
          </a:xfrm>
          <a:prstGeom prst="rect">
            <a:avLst/>
          </a:prstGeom>
        </p:spPr>
        <p:txBody>
          <a:bodyPr wrap="square">
            <a:spAutoFit/>
          </a:bodyPr>
          <a:lstStyle/>
          <a:p>
            <a:pPr algn="just"/>
            <a:r>
              <a:rPr lang="fr-FR" sz="1600" dirty="0"/>
              <a:t>Compte tenu de l’absence de caractère habituel de gravité des affections visées, d’une efficacité mal établie, et d’une place marginale dans la stratégie thérapeutique, cette spécialité ne présente pas d’intérêt en termes de santé publique</a:t>
            </a:r>
          </a:p>
        </p:txBody>
      </p:sp>
      <p:pic>
        <p:nvPicPr>
          <p:cNvPr id="43" name="Image 42">
            <a:extLst>
              <a:ext uri="{FF2B5EF4-FFF2-40B4-BE49-F238E27FC236}">
                <a16:creationId xmlns:a16="http://schemas.microsoft.com/office/drawing/2014/main" id="{4D941527-7313-4CA1-A904-13565E90F695}"/>
              </a:ext>
            </a:extLst>
          </p:cNvPr>
          <p:cNvPicPr>
            <a:picLocks noChangeAspect="1"/>
          </p:cNvPicPr>
          <p:nvPr/>
        </p:nvPicPr>
        <p:blipFill>
          <a:blip r:embed="rId5"/>
          <a:stretch>
            <a:fillRect/>
          </a:stretch>
        </p:blipFill>
        <p:spPr bwMode="auto">
          <a:xfrm>
            <a:off x="163889" y="4719437"/>
            <a:ext cx="432047" cy="684362"/>
          </a:xfrm>
          <a:prstGeom prst="rect">
            <a:avLst/>
          </a:prstGeom>
        </p:spPr>
      </p:pic>
      <p:sp>
        <p:nvSpPr>
          <p:cNvPr id="44" name="ZoneTexte 43">
            <a:extLst>
              <a:ext uri="{FF2B5EF4-FFF2-40B4-BE49-F238E27FC236}">
                <a16:creationId xmlns:a16="http://schemas.microsoft.com/office/drawing/2014/main" id="{0B2CBC37-BF73-44AD-A3F6-4ED83906BE30}"/>
              </a:ext>
            </a:extLst>
          </p:cNvPr>
          <p:cNvSpPr txBox="1"/>
          <p:nvPr/>
        </p:nvSpPr>
        <p:spPr bwMode="auto">
          <a:xfrm>
            <a:off x="653295" y="4901917"/>
            <a:ext cx="10279617"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a:p>
            <a:pPr>
              <a:defRPr/>
            </a:pPr>
            <a:r>
              <a:rPr lang="fr-FR" sz="1600" b="1" i="1" dirty="0">
                <a:hlinkClick r:id="rId6" action="ppaction://hlinksldjump"/>
              </a:rPr>
              <a:t>Consulter les alternatives et la stratégie thérapeutique dans la maladie hémorroïdaire et l’insuffisance veineuse   </a:t>
            </a:r>
            <a:endParaRPr lang="fr-FR" sz="1600" b="1" i="1" dirty="0"/>
          </a:p>
        </p:txBody>
      </p:sp>
      <p:sp>
        <p:nvSpPr>
          <p:cNvPr id="2" name="Rectangle 1">
            <a:extLst>
              <a:ext uri="{FF2B5EF4-FFF2-40B4-BE49-F238E27FC236}">
                <a16:creationId xmlns:a16="http://schemas.microsoft.com/office/drawing/2014/main" id="{E04C88D2-CA47-4381-A349-5A5D9789F386}"/>
              </a:ext>
            </a:extLst>
          </p:cNvPr>
          <p:cNvSpPr/>
          <p:nvPr/>
        </p:nvSpPr>
        <p:spPr>
          <a:xfrm>
            <a:off x="448840" y="1503116"/>
            <a:ext cx="8990688" cy="830997"/>
          </a:xfrm>
          <a:prstGeom prst="rect">
            <a:avLst/>
          </a:prstGeom>
          <a:noFill/>
          <a:ln w="19050">
            <a:solidFill>
              <a:srgbClr val="FF00FF"/>
            </a:solidFill>
          </a:ln>
        </p:spPr>
        <p:txBody>
          <a:bodyPr wrap="square" rtlCol="0">
            <a:spAutoFit/>
          </a:bodyPr>
          <a:lstStyle/>
          <a:p>
            <a:pPr marL="285750" indent="-285750" algn="just">
              <a:buFontTx/>
              <a:buChar char="-"/>
            </a:pPr>
            <a:r>
              <a:rPr lang="fr-FR" sz="1600" dirty="0"/>
              <a:t>Traitement des symptômes en rapport avec l’insuffisance </a:t>
            </a:r>
            <a:r>
              <a:rPr lang="fr-FR" sz="1600" dirty="0" err="1"/>
              <a:t>veinolymphatique</a:t>
            </a:r>
            <a:r>
              <a:rPr lang="fr-FR" sz="1600" dirty="0"/>
              <a:t> (jambes lourdes, douleurs, impatiences du primo-</a:t>
            </a:r>
            <a:r>
              <a:rPr lang="fr-FR" sz="1600" dirty="0" err="1"/>
              <a:t>decubitus</a:t>
            </a:r>
            <a:r>
              <a:rPr lang="fr-FR" sz="1600" dirty="0"/>
              <a:t>)</a:t>
            </a:r>
          </a:p>
          <a:p>
            <a:pPr marL="285750" indent="-285750" algn="just">
              <a:buFontTx/>
              <a:buChar char="-"/>
            </a:pPr>
            <a:r>
              <a:rPr lang="fr-FR" sz="1600" dirty="0"/>
              <a:t>Traitement des signes fonctionnels liés à la crise hémorroïdaire.</a:t>
            </a:r>
          </a:p>
        </p:txBody>
      </p:sp>
      <p:pic>
        <p:nvPicPr>
          <p:cNvPr id="45" name="Image 44">
            <a:hlinkClick r:id="rId7" action="ppaction://hlinksldjump"/>
            <a:extLst>
              <a:ext uri="{FF2B5EF4-FFF2-40B4-BE49-F238E27FC236}">
                <a16:creationId xmlns:a16="http://schemas.microsoft.com/office/drawing/2014/main" id="{7BE41B4C-2595-44C8-A1ED-BDC88ECDDA15}"/>
              </a:ext>
            </a:extLst>
          </p:cNvPr>
          <p:cNvPicPr>
            <a:picLocks noChangeAspect="1"/>
          </p:cNvPicPr>
          <p:nvPr/>
        </p:nvPicPr>
        <p:blipFill>
          <a:blip r:embed="rId8"/>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0778913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56156"/>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DOBESILATE</a:t>
            </a:r>
          </a:p>
          <a:p>
            <a:pPr>
              <a:defRPr/>
            </a:pPr>
            <a:r>
              <a:rPr lang="fr-FR" b="1" dirty="0" err="1"/>
              <a:t>Doxium</a:t>
            </a:r>
            <a:r>
              <a:rPr lang="fr-FR" b="1" dirty="0"/>
              <a:t>® </a:t>
            </a:r>
            <a:r>
              <a:rPr lang="fr-FR" b="1" dirty="0" err="1"/>
              <a:t>cpr</a:t>
            </a:r>
            <a:endParaRPr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72</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Rectangle 37"/>
          <p:cNvSpPr/>
          <p:nvPr/>
        </p:nvSpPr>
        <p:spPr bwMode="auto">
          <a:xfrm>
            <a:off x="741552" y="3261874"/>
            <a:ext cx="11343703" cy="3921073"/>
          </a:xfrm>
          <a:prstGeom prst="rect">
            <a:avLst/>
          </a:prstGeom>
        </p:spPr>
        <p:txBody>
          <a:bodyPr wrap="square">
            <a:spAutoFit/>
          </a:bodyPr>
          <a:lstStyle/>
          <a:p>
            <a:pPr marL="285750" indent="-285750">
              <a:lnSpc>
                <a:spcPct val="120000"/>
              </a:lnSpc>
              <a:buFont typeface="Arial" panose="020B0604020202020204" pitchFamily="34" charset="0"/>
              <a:buChar char="•"/>
            </a:pPr>
            <a:r>
              <a:rPr lang="fr-FR" sz="1600" b="1" i="1" u="sng" dirty="0"/>
              <a:t>Insuffisance </a:t>
            </a:r>
            <a:r>
              <a:rPr lang="fr-FR" sz="1600" b="1" i="1" u="sng" dirty="0" err="1"/>
              <a:t>veino</a:t>
            </a:r>
            <a:r>
              <a:rPr lang="fr-FR" sz="1600" b="1" i="1" u="sng" dirty="0"/>
              <a:t>-lymphatique</a:t>
            </a:r>
            <a:r>
              <a:rPr lang="fr-FR" sz="1600" b="1" i="1" dirty="0"/>
              <a:t> :</a:t>
            </a:r>
          </a:p>
          <a:p>
            <a:pPr>
              <a:lnSpc>
                <a:spcPct val="120000"/>
              </a:lnSpc>
            </a:pPr>
            <a:r>
              <a:rPr lang="fr-FR" sz="1600" dirty="0"/>
              <a:t>Compte tenu de l’absence de caractère habituel de gravité des affections visées, d’une efficacité mal établie, et d’une place marginale dans la stratégie thérapeutique, cette spécialité ne présente pas d’intérêt en termes de santé publique.</a:t>
            </a:r>
          </a:p>
          <a:p>
            <a:pPr>
              <a:lnSpc>
                <a:spcPct val="120000"/>
              </a:lnSpc>
            </a:pPr>
            <a:endParaRPr lang="fr-FR" sz="1600" b="1" dirty="0"/>
          </a:p>
          <a:p>
            <a:pPr marL="285750" indent="-285750">
              <a:lnSpc>
                <a:spcPct val="120000"/>
              </a:lnSpc>
              <a:buFont typeface="Arial" panose="020B0604020202020204" pitchFamily="34" charset="0"/>
              <a:buChar char="•"/>
            </a:pPr>
            <a:r>
              <a:rPr lang="fr-FR" sz="1600" b="1" i="1" u="sng" dirty="0"/>
              <a:t>Baisses d'acuité et troubles du champ visuel</a:t>
            </a:r>
            <a:r>
              <a:rPr lang="fr-FR" sz="1600" b="1" i="1" dirty="0"/>
              <a:t> :</a:t>
            </a:r>
          </a:p>
          <a:p>
            <a:pPr>
              <a:lnSpc>
                <a:spcPct val="120000"/>
              </a:lnSpc>
            </a:pPr>
            <a:r>
              <a:rPr lang="fr-FR" sz="1600" dirty="0">
                <a:sym typeface="Wingdings" panose="05000000000000000000" pitchFamily="2" charset="2"/>
              </a:rPr>
              <a:t> pas</a:t>
            </a:r>
            <a:r>
              <a:rPr lang="fr-FR" sz="1600" dirty="0"/>
              <a:t> de recommandation préconisant l’emploi de cette spécialité dans les baisses d'acuité et troubles du champ visuel présumés d'origine vasculaire;</a:t>
            </a:r>
          </a:p>
          <a:p>
            <a:pPr>
              <a:lnSpc>
                <a:spcPct val="120000"/>
              </a:lnSpc>
            </a:pPr>
            <a:r>
              <a:rPr lang="fr-FR" sz="1600" dirty="0">
                <a:sym typeface="Wingdings" panose="05000000000000000000" pitchFamily="2" charset="2"/>
              </a:rPr>
              <a:t> </a:t>
            </a:r>
            <a:r>
              <a:rPr lang="fr-FR" sz="1600" dirty="0"/>
              <a:t>Compte tenu des données disponibles et de l’absence de recommandation de cette spécialité dans ces affections, DOXIUM 250 mg n’a pas de place dans la stratégie thérapeutique. </a:t>
            </a:r>
            <a:endParaRPr lang="fr-FR" sz="1600" b="1" dirty="0"/>
          </a:p>
          <a:p>
            <a:endParaRPr lang="fr-FR" sz="1600" dirty="0"/>
          </a:p>
          <a:p>
            <a:endParaRPr lang="fr-FR" sz="2000" dirty="0"/>
          </a:p>
          <a:p>
            <a:endParaRPr lang="fr-FR" sz="2000" dirty="0"/>
          </a:p>
          <a:p>
            <a:endParaRPr lang="fr-FR" sz="2000" dirty="0"/>
          </a:p>
        </p:txBody>
      </p:sp>
      <p:sp>
        <p:nvSpPr>
          <p:cNvPr id="2" name="Rectangle 1">
            <a:extLst>
              <a:ext uri="{FF2B5EF4-FFF2-40B4-BE49-F238E27FC236}">
                <a16:creationId xmlns:a16="http://schemas.microsoft.com/office/drawing/2014/main" id="{75607427-306F-48ED-B2C0-B7013459807E}"/>
              </a:ext>
            </a:extLst>
          </p:cNvPr>
          <p:cNvSpPr/>
          <p:nvPr/>
        </p:nvSpPr>
        <p:spPr>
          <a:xfrm>
            <a:off x="374434" y="922680"/>
            <a:ext cx="10212439" cy="368049"/>
          </a:xfrm>
          <a:prstGeom prst="rect">
            <a:avLst/>
          </a:prstGeom>
        </p:spPr>
        <p:txBody>
          <a:bodyPr wrap="square">
            <a:spAutoFit/>
          </a:bodyPr>
          <a:lstStyle/>
          <a:p>
            <a:pPr>
              <a:lnSpc>
                <a:spcPct val="120000"/>
              </a:lnSpc>
            </a:pP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C05BX01, VASCULOPROTECTEUR / THERAPEUTIQUE ANTIVARIQUEUSE / AUTRE MEDICAMENT SCLEROSANT</a:t>
            </a:r>
          </a:p>
        </p:txBody>
      </p:sp>
      <p:sp>
        <p:nvSpPr>
          <p:cNvPr id="3" name="Rectangle 2">
            <a:extLst>
              <a:ext uri="{FF2B5EF4-FFF2-40B4-BE49-F238E27FC236}">
                <a16:creationId xmlns:a16="http://schemas.microsoft.com/office/drawing/2014/main" id="{58F62CF5-45D5-4764-BD79-F23018A564A0}"/>
              </a:ext>
            </a:extLst>
          </p:cNvPr>
          <p:cNvSpPr/>
          <p:nvPr/>
        </p:nvSpPr>
        <p:spPr>
          <a:xfrm>
            <a:off x="374434" y="1418492"/>
            <a:ext cx="9994517" cy="830997"/>
          </a:xfrm>
          <a:prstGeom prst="rect">
            <a:avLst/>
          </a:prstGeom>
          <a:noFill/>
          <a:ln w="19050">
            <a:solidFill>
              <a:srgbClr val="FF00FF"/>
            </a:solidFill>
          </a:ln>
        </p:spPr>
        <p:txBody>
          <a:bodyPr wrap="square" rtlCol="0">
            <a:spAutoFit/>
          </a:bodyPr>
          <a:lstStyle/>
          <a:p>
            <a:pPr marL="285750" indent="-285750" algn="just">
              <a:buFontTx/>
              <a:buChar char="-"/>
            </a:pPr>
            <a:r>
              <a:rPr lang="fr-FR" sz="1600" dirty="0"/>
              <a:t>Amélioration des symptômes en rapport avec l'insuffisance </a:t>
            </a:r>
            <a:r>
              <a:rPr lang="fr-FR" sz="1600" dirty="0" err="1"/>
              <a:t>veino</a:t>
            </a:r>
            <a:r>
              <a:rPr lang="fr-FR" sz="1600" dirty="0"/>
              <a:t>-lymphatique (jambes lourdes, douleurs, impatience du primo-décubitus).</a:t>
            </a:r>
          </a:p>
          <a:p>
            <a:pPr marL="285750" indent="-285750" algn="just">
              <a:buFontTx/>
              <a:buChar char="-"/>
            </a:pPr>
            <a:r>
              <a:rPr lang="fr-FR" sz="1600" dirty="0"/>
              <a:t>Utilisé dans les baisses d'acuité et troubles du champ visuel présumés d'origine vasculaire.</a:t>
            </a:r>
          </a:p>
        </p:txBody>
      </p:sp>
      <p:sp>
        <p:nvSpPr>
          <p:cNvPr id="39" name="Rectangle 38">
            <a:extLst>
              <a:ext uri="{FF2B5EF4-FFF2-40B4-BE49-F238E27FC236}">
                <a16:creationId xmlns:a16="http://schemas.microsoft.com/office/drawing/2014/main" id="{0019968F-A38B-4549-939A-53681AC3EB79}"/>
              </a:ext>
            </a:extLst>
          </p:cNvPr>
          <p:cNvSpPr/>
          <p:nvPr/>
        </p:nvSpPr>
        <p:spPr>
          <a:xfrm>
            <a:off x="741552" y="2979002"/>
            <a:ext cx="2457724" cy="369332"/>
          </a:xfrm>
          <a:prstGeom prst="rect">
            <a:avLst/>
          </a:prstGeom>
        </p:spPr>
        <p:txBody>
          <a:bodyPr wrap="none">
            <a:spAutoFit/>
          </a:bodyPr>
          <a:lstStyle/>
          <a:p>
            <a:r>
              <a:rPr lang="fr-FR" u="sng" dirty="0">
                <a:hlinkClick r:id="rId3"/>
              </a:rPr>
              <a:t>Avis CT HAS 11/05/2005</a:t>
            </a:r>
            <a:endParaRPr lang="fr-FR" dirty="0"/>
          </a:p>
        </p:txBody>
      </p:sp>
      <p:sp>
        <p:nvSpPr>
          <p:cNvPr id="40" name="ZoneTexte 39">
            <a:extLst>
              <a:ext uri="{FF2B5EF4-FFF2-40B4-BE49-F238E27FC236}">
                <a16:creationId xmlns:a16="http://schemas.microsoft.com/office/drawing/2014/main" id="{C17529B8-FE9B-4E99-A7F2-349FC450C6B5}"/>
              </a:ext>
            </a:extLst>
          </p:cNvPr>
          <p:cNvSpPr txBox="1"/>
          <p:nvPr/>
        </p:nvSpPr>
        <p:spPr bwMode="auto">
          <a:xfrm>
            <a:off x="704621" y="2585433"/>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1" name="Image 40">
            <a:extLst>
              <a:ext uri="{FF2B5EF4-FFF2-40B4-BE49-F238E27FC236}">
                <a16:creationId xmlns:a16="http://schemas.microsoft.com/office/drawing/2014/main" id="{FDBD223A-10C0-4DF9-BBE6-1D9D95631612}"/>
              </a:ext>
            </a:extLst>
          </p:cNvPr>
          <p:cNvPicPr>
            <a:picLocks noChangeAspect="1"/>
          </p:cNvPicPr>
          <p:nvPr/>
        </p:nvPicPr>
        <p:blipFill>
          <a:blip r:embed="rId4"/>
          <a:stretch>
            <a:fillRect/>
          </a:stretch>
        </p:blipFill>
        <p:spPr bwMode="auto">
          <a:xfrm>
            <a:off x="131864" y="2452774"/>
            <a:ext cx="572757" cy="646275"/>
          </a:xfrm>
          <a:prstGeom prst="rect">
            <a:avLst/>
          </a:prstGeom>
        </p:spPr>
      </p:pic>
      <p:pic>
        <p:nvPicPr>
          <p:cNvPr id="43" name="Image 42">
            <a:extLst>
              <a:ext uri="{FF2B5EF4-FFF2-40B4-BE49-F238E27FC236}">
                <a16:creationId xmlns:a16="http://schemas.microsoft.com/office/drawing/2014/main" id="{35DFC409-42D3-44D6-B85D-25E5304DCD0E}"/>
              </a:ext>
            </a:extLst>
          </p:cNvPr>
          <p:cNvPicPr>
            <a:picLocks noChangeAspect="1"/>
          </p:cNvPicPr>
          <p:nvPr/>
        </p:nvPicPr>
        <p:blipFill>
          <a:blip r:embed="rId5"/>
          <a:stretch>
            <a:fillRect/>
          </a:stretch>
        </p:blipFill>
        <p:spPr bwMode="auto">
          <a:xfrm>
            <a:off x="138823" y="6059967"/>
            <a:ext cx="432047" cy="684362"/>
          </a:xfrm>
          <a:prstGeom prst="rect">
            <a:avLst/>
          </a:prstGeom>
        </p:spPr>
      </p:pic>
      <p:sp>
        <p:nvSpPr>
          <p:cNvPr id="44" name="ZoneTexte 43">
            <a:extLst>
              <a:ext uri="{FF2B5EF4-FFF2-40B4-BE49-F238E27FC236}">
                <a16:creationId xmlns:a16="http://schemas.microsoft.com/office/drawing/2014/main" id="{E5C913FB-15F2-489E-8C6F-A6C90551C82B}"/>
              </a:ext>
            </a:extLst>
          </p:cNvPr>
          <p:cNvSpPr txBox="1"/>
          <p:nvPr/>
        </p:nvSpPr>
        <p:spPr bwMode="auto">
          <a:xfrm>
            <a:off x="628229" y="6242447"/>
            <a:ext cx="10279617"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a:p>
            <a:pPr>
              <a:defRPr/>
            </a:pPr>
            <a:r>
              <a:rPr lang="fr-FR" sz="1600" b="1" i="1" dirty="0">
                <a:hlinkClick r:id="rId6" action="ppaction://hlinksldjump"/>
              </a:rPr>
              <a:t>Consulter les alternatives et la stratégie thérapeutique dans l’insuffisance veineuse   </a:t>
            </a:r>
            <a:endParaRPr lang="fr-FR" sz="1600" b="1" i="1" dirty="0"/>
          </a:p>
        </p:txBody>
      </p:sp>
      <p:pic>
        <p:nvPicPr>
          <p:cNvPr id="45" name="Image 44">
            <a:hlinkClick r:id="rId7" action="ppaction://hlinksldjump"/>
            <a:extLst>
              <a:ext uri="{FF2B5EF4-FFF2-40B4-BE49-F238E27FC236}">
                <a16:creationId xmlns:a16="http://schemas.microsoft.com/office/drawing/2014/main" id="{3EC1DE58-802B-4D12-A11C-9540D53074F6}"/>
              </a:ext>
            </a:extLst>
          </p:cNvPr>
          <p:cNvPicPr>
            <a:picLocks noChangeAspect="1"/>
          </p:cNvPicPr>
          <p:nvPr/>
        </p:nvPicPr>
        <p:blipFill>
          <a:blip r:embed="rId8"/>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0636291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56156"/>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DOBESILATE</a:t>
            </a:r>
          </a:p>
          <a:p>
            <a:pPr>
              <a:defRPr/>
            </a:pPr>
            <a:r>
              <a:rPr lang="fr-FR" b="1" dirty="0" err="1"/>
              <a:t>Doxium</a:t>
            </a:r>
            <a:r>
              <a:rPr lang="fr-FR" b="1" dirty="0"/>
              <a:t>® </a:t>
            </a:r>
            <a:r>
              <a:rPr lang="fr-FR" b="1" dirty="0" err="1"/>
              <a:t>cpr</a:t>
            </a:r>
            <a:endParaRPr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73</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Rectangle 37"/>
          <p:cNvSpPr/>
          <p:nvPr/>
        </p:nvSpPr>
        <p:spPr bwMode="auto">
          <a:xfrm>
            <a:off x="741552" y="3261874"/>
            <a:ext cx="11343703" cy="1261884"/>
          </a:xfrm>
          <a:prstGeom prst="rect">
            <a:avLst/>
          </a:prstGeom>
        </p:spPr>
        <p:txBody>
          <a:bodyPr wrap="square">
            <a:spAutoFit/>
          </a:bodyPr>
          <a:lstStyle/>
          <a:p>
            <a:endParaRPr lang="fr-FR" sz="1600" dirty="0"/>
          </a:p>
          <a:p>
            <a:endParaRPr lang="fr-FR" sz="2000" dirty="0"/>
          </a:p>
          <a:p>
            <a:endParaRPr lang="fr-FR" sz="2000" dirty="0"/>
          </a:p>
          <a:p>
            <a:endParaRPr lang="fr-FR" sz="2000" dirty="0"/>
          </a:p>
        </p:txBody>
      </p:sp>
      <p:pic>
        <p:nvPicPr>
          <p:cNvPr id="43" name="Image 42">
            <a:extLst>
              <a:ext uri="{FF2B5EF4-FFF2-40B4-BE49-F238E27FC236}">
                <a16:creationId xmlns:a16="http://schemas.microsoft.com/office/drawing/2014/main" id="{35DFC409-42D3-44D6-B85D-25E5304DCD0E}"/>
              </a:ext>
            </a:extLst>
          </p:cNvPr>
          <p:cNvPicPr>
            <a:picLocks noChangeAspect="1"/>
          </p:cNvPicPr>
          <p:nvPr/>
        </p:nvPicPr>
        <p:blipFill>
          <a:blip r:embed="rId3"/>
          <a:stretch>
            <a:fillRect/>
          </a:stretch>
        </p:blipFill>
        <p:spPr bwMode="auto">
          <a:xfrm>
            <a:off x="89334" y="1214113"/>
            <a:ext cx="432047" cy="684362"/>
          </a:xfrm>
          <a:prstGeom prst="rect">
            <a:avLst/>
          </a:prstGeom>
        </p:spPr>
      </p:pic>
      <p:sp>
        <p:nvSpPr>
          <p:cNvPr id="44" name="ZoneTexte 43">
            <a:extLst>
              <a:ext uri="{FF2B5EF4-FFF2-40B4-BE49-F238E27FC236}">
                <a16:creationId xmlns:a16="http://schemas.microsoft.com/office/drawing/2014/main" id="{E5C913FB-15F2-489E-8C6F-A6C90551C82B}"/>
              </a:ext>
            </a:extLst>
          </p:cNvPr>
          <p:cNvSpPr txBox="1"/>
          <p:nvPr/>
        </p:nvSpPr>
        <p:spPr bwMode="auto">
          <a:xfrm>
            <a:off x="538517" y="1224657"/>
            <a:ext cx="10279617"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a:p>
            <a:pPr>
              <a:defRPr/>
            </a:pPr>
            <a:r>
              <a:rPr lang="fr-FR" sz="1600" b="1" i="1" dirty="0">
                <a:hlinkClick r:id="rId4" action="ppaction://hlinksldjump"/>
              </a:rPr>
              <a:t>Consulter les alternatives et la stratégie thérapeutique dans l’insuffisance veineuse   </a:t>
            </a:r>
            <a:endParaRPr lang="fr-FR" sz="1600" b="1" i="1" dirty="0"/>
          </a:p>
        </p:txBody>
      </p:sp>
      <p:pic>
        <p:nvPicPr>
          <p:cNvPr id="45" name="Image 44">
            <a:hlinkClick r:id="rId5" action="ppaction://hlinksldjump"/>
            <a:extLst>
              <a:ext uri="{FF2B5EF4-FFF2-40B4-BE49-F238E27FC236}">
                <a16:creationId xmlns:a16="http://schemas.microsoft.com/office/drawing/2014/main" id="{3EC1DE58-802B-4D12-A11C-9540D53074F6}"/>
              </a:ext>
            </a:extLst>
          </p:cNvPr>
          <p:cNvPicPr>
            <a:picLocks noChangeAspect="1"/>
          </p:cNvPicPr>
          <p:nvPr/>
        </p:nvPicPr>
        <p:blipFill>
          <a:blip r:embed="rId6"/>
          <a:stretch>
            <a:fillRect/>
          </a:stretch>
        </p:blipFill>
        <p:spPr bwMode="auto">
          <a:xfrm>
            <a:off x="11480049" y="6083686"/>
            <a:ext cx="628651" cy="774314"/>
          </a:xfrm>
          <a:prstGeom prst="rect">
            <a:avLst/>
          </a:prstGeom>
        </p:spPr>
      </p:pic>
      <p:sp>
        <p:nvSpPr>
          <p:cNvPr id="46" name="ZoneTexte 45"/>
          <p:cNvSpPr txBox="1"/>
          <p:nvPr/>
        </p:nvSpPr>
        <p:spPr bwMode="auto">
          <a:xfrm>
            <a:off x="154798" y="2006449"/>
            <a:ext cx="11878978" cy="3970318"/>
          </a:xfrm>
          <a:prstGeom prst="rect">
            <a:avLst/>
          </a:prstGeom>
          <a:noFill/>
        </p:spPr>
        <p:txBody>
          <a:bodyPr wrap="square" rtlCol="0">
            <a:spAutoFit/>
          </a:bodyPr>
          <a:lstStyle/>
          <a:p>
            <a:pPr algn="just"/>
            <a:endParaRPr lang="fr-FR" sz="1600" b="1" u="sng" dirty="0"/>
          </a:p>
          <a:p>
            <a:pPr marL="285750" indent="-285750" algn="just">
              <a:buFont typeface="Arial" panose="020B0604020202020204" pitchFamily="34" charset="0"/>
              <a:buChar char="•"/>
            </a:pPr>
            <a:r>
              <a:rPr lang="fr-FR" sz="1600" b="1" i="1" u="sng" dirty="0"/>
              <a:t>Baisses d’acuité visuelle</a:t>
            </a:r>
          </a:p>
          <a:p>
            <a:pPr algn="just"/>
            <a:r>
              <a:rPr lang="fr-FR" sz="1600" dirty="0"/>
              <a:t>Les baisses d'acuité visuelle et les troubles du champ visuel présumés d'origine vasculaire, peuvent être d'étiologies variées (rétinopathie diabétique, rétinopathie hypertensive, cataracte, dégénérescence maculaire liée à l’âge, occlusion des veine ou artère centrales de la rétine, …). Ces symptômes imposent une consultation ophtalmologique.</a:t>
            </a:r>
          </a:p>
          <a:p>
            <a:pPr algn="just"/>
            <a:endParaRPr lang="fr-FR" sz="1600" b="1" dirty="0" smtClean="0"/>
          </a:p>
          <a:p>
            <a:pPr algn="just"/>
            <a:r>
              <a:rPr lang="fr-FR" sz="1600" b="1" dirty="0" smtClean="0"/>
              <a:t>Dans </a:t>
            </a:r>
            <a:r>
              <a:rPr lang="fr-FR" sz="1600" b="1" dirty="0"/>
              <a:t>la rétinopathie diabétique</a:t>
            </a:r>
            <a:r>
              <a:rPr lang="fr-FR" sz="1600" dirty="0"/>
              <a:t> : </a:t>
            </a:r>
          </a:p>
          <a:p>
            <a:pPr algn="just"/>
            <a:r>
              <a:rPr lang="fr-FR" sz="1600" dirty="0"/>
              <a:t>Premières mesures de prise en charge : obtention de l'équilibre glycémique et tensionnel, règles </a:t>
            </a:r>
            <a:r>
              <a:rPr lang="fr-FR" sz="1600" dirty="0" smtClean="0"/>
              <a:t>hygiéno-diététiques (</a:t>
            </a:r>
            <a:r>
              <a:rPr lang="fr-FR" sz="1600" dirty="0"/>
              <a:t>arrêt du tabac, contrôle du poids et bilan lipidique correct)</a:t>
            </a:r>
          </a:p>
          <a:p>
            <a:pPr algn="just"/>
            <a:r>
              <a:rPr lang="fr-FR" sz="1600" dirty="0"/>
              <a:t>Ensuite une prise en charge spécialisée pourra être discutée (traitement laser de l'œil, </a:t>
            </a:r>
            <a:r>
              <a:rPr lang="fr-FR" sz="1600" dirty="0" err="1"/>
              <a:t>photocoagulation</a:t>
            </a:r>
            <a:r>
              <a:rPr lang="fr-FR" sz="1600" dirty="0"/>
              <a:t> pan-rétinienne, </a:t>
            </a:r>
            <a:r>
              <a:rPr lang="fr-FR" sz="1600" dirty="0" err="1"/>
              <a:t>vitrectomie</a:t>
            </a:r>
            <a:r>
              <a:rPr lang="fr-FR" sz="1600" dirty="0"/>
              <a:t> en cas d'hémorragie du vitré, injection </a:t>
            </a:r>
            <a:r>
              <a:rPr lang="fr-FR" sz="1600" dirty="0" err="1"/>
              <a:t>intra-oculaire</a:t>
            </a:r>
            <a:r>
              <a:rPr lang="fr-FR" sz="1600" dirty="0"/>
              <a:t> d'un anti-VEGF (</a:t>
            </a:r>
            <a:r>
              <a:rPr lang="fr-FR" sz="1600" dirty="0" err="1"/>
              <a:t>ranibizumab</a:t>
            </a:r>
            <a:r>
              <a:rPr lang="fr-FR" sz="1600" dirty="0"/>
              <a:t>, </a:t>
            </a:r>
            <a:r>
              <a:rPr lang="fr-FR" sz="1600" dirty="0" err="1"/>
              <a:t>bevacizumab</a:t>
            </a:r>
            <a:r>
              <a:rPr lang="fr-FR" sz="1600" dirty="0"/>
              <a:t>, </a:t>
            </a:r>
            <a:r>
              <a:rPr lang="fr-FR" sz="1600" dirty="0" err="1" smtClean="0"/>
              <a:t>aflibercept</a:t>
            </a:r>
            <a:r>
              <a:rPr lang="fr-FR" sz="1600" dirty="0"/>
              <a:t>)</a:t>
            </a:r>
            <a:r>
              <a:rPr lang="fr-FR" sz="1600" dirty="0" smtClean="0"/>
              <a:t> </a:t>
            </a:r>
            <a:r>
              <a:rPr lang="fr-FR" sz="1600" dirty="0"/>
              <a:t>si œdème maculaire</a:t>
            </a:r>
            <a:r>
              <a:rPr lang="fr-FR" sz="1600" dirty="0" smtClean="0"/>
              <a:t>).</a:t>
            </a:r>
          </a:p>
          <a:p>
            <a:pPr algn="just"/>
            <a:r>
              <a:rPr lang="fr-FR" sz="1200" dirty="0">
                <a:solidFill>
                  <a:srgbClr val="000000"/>
                </a:solidFill>
                <a:latin typeface="Open Sans"/>
              </a:rPr>
              <a:t> </a:t>
            </a:r>
            <a:r>
              <a:rPr lang="fr-FR" sz="1200" b="1" dirty="0">
                <a:hlinkClick r:id="rId7"/>
              </a:rPr>
              <a:t>The </a:t>
            </a:r>
            <a:r>
              <a:rPr lang="fr-FR" sz="1200" b="1" dirty="0" err="1">
                <a:hlinkClick r:id="rId7"/>
              </a:rPr>
              <a:t>Diabetic</a:t>
            </a:r>
            <a:r>
              <a:rPr lang="fr-FR" sz="1200" b="1" dirty="0">
                <a:hlinkClick r:id="rId7"/>
              </a:rPr>
              <a:t> </a:t>
            </a:r>
            <a:r>
              <a:rPr lang="fr-FR" sz="1200" b="1" dirty="0" err="1">
                <a:hlinkClick r:id="rId7"/>
              </a:rPr>
              <a:t>Retinopathy</a:t>
            </a:r>
            <a:r>
              <a:rPr lang="fr-FR" sz="1200" b="1" dirty="0">
                <a:hlinkClick r:id="rId7"/>
              </a:rPr>
              <a:t> </a:t>
            </a:r>
            <a:r>
              <a:rPr lang="fr-FR" sz="1200" b="1" dirty="0" err="1">
                <a:hlinkClick r:id="rId7"/>
              </a:rPr>
              <a:t>Clinical</a:t>
            </a:r>
            <a:r>
              <a:rPr lang="fr-FR" sz="1200" b="1" dirty="0">
                <a:hlinkClick r:id="rId7"/>
              </a:rPr>
              <a:t> </a:t>
            </a:r>
            <a:r>
              <a:rPr lang="fr-FR" sz="1200" b="1" dirty="0" err="1">
                <a:hlinkClick r:id="rId7"/>
              </a:rPr>
              <a:t>Research</a:t>
            </a:r>
            <a:r>
              <a:rPr lang="fr-FR" sz="1200" b="1" dirty="0">
                <a:hlinkClick r:id="rId7"/>
              </a:rPr>
              <a:t> Network</a:t>
            </a:r>
            <a:r>
              <a:rPr lang="fr-FR" sz="1200" b="1" i="1" dirty="0"/>
              <a:t>: </a:t>
            </a:r>
            <a:r>
              <a:rPr lang="fr-FR" sz="1200" dirty="0" err="1"/>
              <a:t>Aflibercept</a:t>
            </a:r>
            <a:r>
              <a:rPr lang="fr-FR" sz="1200" dirty="0"/>
              <a:t>, </a:t>
            </a:r>
            <a:r>
              <a:rPr lang="fr-FR" sz="1200" dirty="0" err="1"/>
              <a:t>bevacizumab</a:t>
            </a:r>
            <a:r>
              <a:rPr lang="fr-FR" sz="1200" dirty="0"/>
              <a:t>, or </a:t>
            </a:r>
            <a:r>
              <a:rPr lang="fr-FR" sz="1200" dirty="0" err="1"/>
              <a:t>ranibizumab</a:t>
            </a:r>
            <a:r>
              <a:rPr lang="fr-FR" sz="1200" dirty="0"/>
              <a:t> for </a:t>
            </a:r>
            <a:r>
              <a:rPr lang="fr-FR" sz="1200" dirty="0" err="1"/>
              <a:t>diabetic</a:t>
            </a:r>
            <a:r>
              <a:rPr lang="fr-FR" sz="1200" dirty="0"/>
              <a:t> </a:t>
            </a:r>
            <a:r>
              <a:rPr lang="fr-FR" sz="1200" dirty="0" err="1"/>
              <a:t>macular</a:t>
            </a:r>
            <a:r>
              <a:rPr lang="fr-FR" sz="1200" dirty="0"/>
              <a:t> </a:t>
            </a:r>
            <a:r>
              <a:rPr lang="fr-FR" sz="1200" dirty="0" err="1"/>
              <a:t>edema</a:t>
            </a:r>
            <a:r>
              <a:rPr lang="fr-FR" sz="1200" dirty="0"/>
              <a:t>. N </a:t>
            </a:r>
            <a:r>
              <a:rPr lang="fr-FR" sz="1200" dirty="0" err="1"/>
              <a:t>Engl</a:t>
            </a:r>
            <a:r>
              <a:rPr lang="fr-FR" sz="1200" dirty="0"/>
              <a:t> J Med372(13):1193-1203, 2015. </a:t>
            </a:r>
            <a:endParaRPr lang="fr-FR" sz="1600" dirty="0"/>
          </a:p>
          <a:p>
            <a:pPr algn="just"/>
            <a:endParaRPr lang="fr-FR" sz="1600" b="1" dirty="0" smtClean="0"/>
          </a:p>
          <a:p>
            <a:pPr algn="just"/>
            <a:r>
              <a:rPr lang="fr-FR" sz="1600" b="1" dirty="0" smtClean="0"/>
              <a:t>Dans </a:t>
            </a:r>
            <a:r>
              <a:rPr lang="fr-FR" sz="1600" b="1" dirty="0"/>
              <a:t>la DMLA :</a:t>
            </a:r>
          </a:p>
          <a:p>
            <a:pPr algn="just"/>
            <a:r>
              <a:rPr lang="fr-FR" sz="1600" dirty="0"/>
              <a:t>Il n’existe pas de traitement pour la forme sèche ou atrophique de la DMLA. Il n’est possible d’intervenir que sur la forme humide de la DMLA avec une injection intra-oculaire d'un anti-VEGF (</a:t>
            </a:r>
            <a:r>
              <a:rPr lang="fr-FR" sz="1600" dirty="0" err="1"/>
              <a:t>ranibizumab</a:t>
            </a:r>
            <a:r>
              <a:rPr lang="fr-FR" sz="1600" dirty="0"/>
              <a:t>, </a:t>
            </a:r>
            <a:r>
              <a:rPr lang="fr-FR" sz="1600" dirty="0" err="1"/>
              <a:t>bevacizumab</a:t>
            </a:r>
            <a:r>
              <a:rPr lang="fr-FR" sz="1600" dirty="0"/>
              <a:t>, </a:t>
            </a:r>
            <a:r>
              <a:rPr lang="fr-FR" sz="1600" dirty="0" err="1" smtClean="0"/>
              <a:t>aflibercept</a:t>
            </a:r>
            <a:r>
              <a:rPr lang="fr-FR" sz="1600" dirty="0" smtClean="0"/>
              <a:t>) </a:t>
            </a:r>
            <a:r>
              <a:rPr lang="fr-FR" sz="1600" dirty="0"/>
              <a:t>et/ou </a:t>
            </a:r>
            <a:r>
              <a:rPr lang="fr-FR" sz="1600" dirty="0" smtClean="0"/>
              <a:t>photothérapie </a:t>
            </a:r>
            <a:r>
              <a:rPr lang="fr-FR" sz="1600" dirty="0"/>
              <a:t>dynamique (</a:t>
            </a:r>
            <a:r>
              <a:rPr lang="fr-FR" sz="1600" dirty="0" err="1"/>
              <a:t>vertéporfine</a:t>
            </a:r>
            <a:r>
              <a:rPr lang="fr-FR" sz="1600" dirty="0" smtClean="0"/>
              <a:t>).</a:t>
            </a:r>
            <a:endParaRPr lang="fr-FR" sz="1600" dirty="0"/>
          </a:p>
        </p:txBody>
      </p:sp>
      <p:pic>
        <p:nvPicPr>
          <p:cNvPr id="47" name="Image 46">
            <a:extLst>
              <a:ext uri="{FF2B5EF4-FFF2-40B4-BE49-F238E27FC236}">
                <a16:creationId xmlns:a16="http://schemas.microsoft.com/office/drawing/2014/main" id="{2F13899A-A0F8-44AB-BCAA-25125F2E98A7}"/>
              </a:ext>
            </a:extLst>
          </p:cNvPr>
          <p:cNvPicPr>
            <a:picLocks noChangeAspect="1"/>
          </p:cNvPicPr>
          <p:nvPr/>
        </p:nvPicPr>
        <p:blipFill>
          <a:blip r:embed="rId8"/>
          <a:stretch>
            <a:fillRect/>
          </a:stretch>
        </p:blipFill>
        <p:spPr bwMode="auto">
          <a:xfrm>
            <a:off x="154798" y="6137678"/>
            <a:ext cx="696641" cy="406838"/>
          </a:xfrm>
          <a:prstGeom prst="rect">
            <a:avLst/>
          </a:prstGeom>
        </p:spPr>
      </p:pic>
      <p:sp>
        <p:nvSpPr>
          <p:cNvPr id="48" name="ZoneTexte 47">
            <a:extLst>
              <a:ext uri="{FF2B5EF4-FFF2-40B4-BE49-F238E27FC236}">
                <a16:creationId xmlns:a16="http://schemas.microsoft.com/office/drawing/2014/main" id="{C8FED899-4D0C-4A77-9C2A-90513EB35C21}"/>
              </a:ext>
            </a:extLst>
          </p:cNvPr>
          <p:cNvSpPr txBox="1"/>
          <p:nvPr/>
        </p:nvSpPr>
        <p:spPr bwMode="auto">
          <a:xfrm>
            <a:off x="2392758" y="6132289"/>
            <a:ext cx="6337189" cy="338554"/>
          </a:xfrm>
          <a:prstGeom prst="rect">
            <a:avLst/>
          </a:prstGeom>
          <a:noFill/>
        </p:spPr>
        <p:txBody>
          <a:bodyPr wrap="square" rtlCol="0">
            <a:spAutoFit/>
          </a:bodyPr>
          <a:lstStyle/>
          <a:p>
            <a:r>
              <a:rPr lang="fr-FR" sz="1600" dirty="0">
                <a:hlinkClick r:id="rId9"/>
              </a:rPr>
              <a:t>DMLA humide : traiter les néovaisseaux</a:t>
            </a:r>
            <a:r>
              <a:rPr lang="fr-FR" sz="1600" dirty="0"/>
              <a:t>, AMELI, novembre 2022 </a:t>
            </a:r>
          </a:p>
        </p:txBody>
      </p:sp>
      <p:sp>
        <p:nvSpPr>
          <p:cNvPr id="49" name="ZoneTexte 48">
            <a:extLst>
              <a:ext uri="{FF2B5EF4-FFF2-40B4-BE49-F238E27FC236}">
                <a16:creationId xmlns:a16="http://schemas.microsoft.com/office/drawing/2014/main" id="{18EB5FE8-6528-4F65-9080-166767717038}"/>
              </a:ext>
            </a:extLst>
          </p:cNvPr>
          <p:cNvSpPr txBox="1"/>
          <p:nvPr/>
        </p:nvSpPr>
        <p:spPr bwMode="auto">
          <a:xfrm>
            <a:off x="916904" y="6116900"/>
            <a:ext cx="1534978" cy="369332"/>
          </a:xfrm>
          <a:prstGeom prst="rect">
            <a:avLst/>
          </a:prstGeom>
          <a:noFill/>
        </p:spPr>
        <p:txBody>
          <a:bodyPr wrap="square" rtlCol="0">
            <a:spAutoFit/>
          </a:bodyPr>
          <a:lstStyle/>
          <a:p>
            <a:r>
              <a:rPr lang="fr-FR" b="1" dirty="0">
                <a:solidFill>
                  <a:srgbClr val="000099"/>
                </a:solidFill>
              </a:rPr>
              <a:t>Source utile : </a:t>
            </a:r>
          </a:p>
        </p:txBody>
      </p:sp>
      <p:sp>
        <p:nvSpPr>
          <p:cNvPr id="42" name="Rectangle 41"/>
          <p:cNvSpPr/>
          <p:nvPr/>
        </p:nvSpPr>
        <p:spPr>
          <a:xfrm>
            <a:off x="89333" y="5999316"/>
            <a:ext cx="10497539" cy="369332"/>
          </a:xfrm>
          <a:prstGeom prst="rect">
            <a:avLst/>
          </a:prstGeom>
        </p:spPr>
        <p:txBody>
          <a:bodyPr wrap="square">
            <a:spAutoFit/>
          </a:bodyPr>
          <a:lstStyle/>
          <a:p>
            <a:r>
              <a:rPr lang="fr-FR" dirty="0">
                <a:solidFill>
                  <a:srgbClr val="000000"/>
                </a:solidFill>
                <a:latin typeface="Open Sans"/>
              </a:rPr>
              <a:t> </a:t>
            </a:r>
            <a:endParaRPr lang="fr-FR" sz="1400" dirty="0"/>
          </a:p>
        </p:txBody>
      </p:sp>
    </p:spTree>
    <p:extLst>
      <p:ext uri="{BB962C8B-B14F-4D97-AF65-F5344CB8AC3E}">
        <p14:creationId xmlns:p14="http://schemas.microsoft.com/office/powerpoint/2010/main" val="27882447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56156"/>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DIOSMINE</a:t>
            </a:r>
          </a:p>
          <a:p>
            <a:pPr>
              <a:defRPr/>
            </a:pPr>
            <a:r>
              <a:rPr lang="fr-FR" sz="1700" b="1" dirty="0" err="1"/>
              <a:t>Diosmil</a:t>
            </a:r>
            <a:r>
              <a:rPr lang="fr-FR" sz="1700" b="1" dirty="0"/>
              <a:t>® </a:t>
            </a:r>
            <a:r>
              <a:rPr lang="fr-FR" sz="1400" b="1" dirty="0"/>
              <a:t>150mg et 300 mg</a:t>
            </a:r>
            <a:r>
              <a:rPr lang="fr-FR" sz="1700" b="1" dirty="0"/>
              <a:t>, Dio® </a:t>
            </a:r>
            <a:r>
              <a:rPr lang="fr-FR" sz="1400" b="1" dirty="0"/>
              <a:t>300mg et 600 mg</a:t>
            </a:r>
            <a:r>
              <a:rPr lang="fr-FR" sz="1700" b="1" dirty="0"/>
              <a:t>, </a:t>
            </a:r>
            <a:r>
              <a:rPr lang="fr-FR" sz="1700" b="1" dirty="0" err="1"/>
              <a:t>Diovenor</a:t>
            </a:r>
            <a:r>
              <a:rPr lang="fr-FR" sz="1700" b="1" dirty="0"/>
              <a:t>® </a:t>
            </a:r>
            <a:r>
              <a:rPr lang="fr-FR" sz="1400" b="1" dirty="0"/>
              <a:t>150 mg, 300 mg et 600 mg</a:t>
            </a:r>
            <a:r>
              <a:rPr lang="fr-FR" sz="1600" b="1" dirty="0"/>
              <a:t> </a:t>
            </a:r>
            <a:r>
              <a:rPr lang="fr-FR" sz="1700" b="1" dirty="0"/>
              <a:t>et spécialités génériques</a:t>
            </a:r>
            <a:endParaRPr sz="1700"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74</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Rectangle 37"/>
          <p:cNvSpPr/>
          <p:nvPr/>
        </p:nvSpPr>
        <p:spPr bwMode="auto">
          <a:xfrm>
            <a:off x="704621" y="3599659"/>
            <a:ext cx="9209563" cy="368049"/>
          </a:xfrm>
          <a:prstGeom prst="rect">
            <a:avLst/>
          </a:prstGeom>
        </p:spPr>
        <p:txBody>
          <a:bodyPr wrap="square">
            <a:spAutoFit/>
          </a:bodyPr>
          <a:lstStyle/>
          <a:p>
            <a:pPr>
              <a:lnSpc>
                <a:spcPct val="120000"/>
              </a:lnSpc>
            </a:pPr>
            <a:r>
              <a:rPr lang="fr-FR" sz="1600" u="sng" dirty="0">
                <a:hlinkClick r:id="rId3"/>
              </a:rPr>
              <a:t>Avis CT HAS 08/06/2005</a:t>
            </a:r>
            <a:endParaRPr lang="fr-FR" sz="1600" b="1" dirty="0"/>
          </a:p>
        </p:txBody>
      </p:sp>
      <p:sp>
        <p:nvSpPr>
          <p:cNvPr id="3" name="Rectangle 2">
            <a:extLst>
              <a:ext uri="{FF2B5EF4-FFF2-40B4-BE49-F238E27FC236}">
                <a16:creationId xmlns:a16="http://schemas.microsoft.com/office/drawing/2014/main" id="{0D1C8AD1-C8D9-49F8-84A3-F95C875E8249}"/>
              </a:ext>
            </a:extLst>
          </p:cNvPr>
          <p:cNvSpPr/>
          <p:nvPr/>
        </p:nvSpPr>
        <p:spPr>
          <a:xfrm>
            <a:off x="3457081" y="863764"/>
            <a:ext cx="4068743" cy="368049"/>
          </a:xfrm>
          <a:prstGeom prst="rect">
            <a:avLst/>
          </a:prstGeom>
        </p:spPr>
        <p:txBody>
          <a:bodyPr wrap="none">
            <a:spAutoFit/>
          </a:bodyPr>
          <a:lstStyle/>
          <a:p>
            <a:pPr>
              <a:lnSpc>
                <a:spcPct val="120000"/>
              </a:lnSpc>
            </a:pP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C05CA03, VASCULOPROTECTEURS</a:t>
            </a:r>
          </a:p>
        </p:txBody>
      </p:sp>
      <p:sp>
        <p:nvSpPr>
          <p:cNvPr id="39" name="Rectangle 38">
            <a:extLst>
              <a:ext uri="{FF2B5EF4-FFF2-40B4-BE49-F238E27FC236}">
                <a16:creationId xmlns:a16="http://schemas.microsoft.com/office/drawing/2014/main" id="{52188ACE-E86E-4DFE-8A2D-E710D4346BAD}"/>
              </a:ext>
            </a:extLst>
          </p:cNvPr>
          <p:cNvSpPr/>
          <p:nvPr/>
        </p:nvSpPr>
        <p:spPr>
          <a:xfrm>
            <a:off x="511075" y="1382797"/>
            <a:ext cx="9995745" cy="1077218"/>
          </a:xfrm>
          <a:prstGeom prst="rect">
            <a:avLst/>
          </a:prstGeom>
          <a:noFill/>
          <a:ln w="19050">
            <a:solidFill>
              <a:srgbClr val="FF00FF"/>
            </a:solidFill>
          </a:ln>
        </p:spPr>
        <p:txBody>
          <a:bodyPr wrap="square" rtlCol="0">
            <a:spAutoFit/>
          </a:bodyPr>
          <a:lstStyle/>
          <a:p>
            <a:pPr marL="285750" indent="-285750" algn="just">
              <a:buFontTx/>
              <a:buChar char="-"/>
            </a:pPr>
            <a:r>
              <a:rPr lang="fr-FR" sz="1600" dirty="0"/>
              <a:t>Amélioration des symptômes en rapport avec l’insuffisance </a:t>
            </a:r>
            <a:r>
              <a:rPr lang="fr-FR" sz="1600" dirty="0" err="1"/>
              <a:t>veinolymphatique</a:t>
            </a:r>
            <a:r>
              <a:rPr lang="fr-FR" sz="1600" dirty="0"/>
              <a:t> : jambes lourdes, douleurs, impatiences du primo-</a:t>
            </a:r>
            <a:r>
              <a:rPr lang="fr-FR" sz="1600" dirty="0" err="1"/>
              <a:t>decubitus</a:t>
            </a:r>
            <a:r>
              <a:rPr lang="fr-FR" sz="1600" dirty="0"/>
              <a:t>.</a:t>
            </a:r>
          </a:p>
          <a:p>
            <a:pPr marL="285750" indent="-285750" algn="just">
              <a:buFontTx/>
              <a:buChar char="-"/>
            </a:pPr>
            <a:r>
              <a:rPr lang="fr-FR" sz="1600" dirty="0"/>
              <a:t>Traitement d’appoint des troubles fonctionnels de la fragilité capillaire.</a:t>
            </a:r>
          </a:p>
          <a:p>
            <a:pPr marL="285750" indent="-285750" algn="just">
              <a:buFontTx/>
              <a:buChar char="-"/>
            </a:pPr>
            <a:r>
              <a:rPr lang="fr-FR" sz="1600" dirty="0"/>
              <a:t>Traitement des signes fonctionnels liés à la crise hémorroïdaire</a:t>
            </a:r>
          </a:p>
        </p:txBody>
      </p:sp>
      <p:sp>
        <p:nvSpPr>
          <p:cNvPr id="40" name="ZoneTexte 39">
            <a:extLst>
              <a:ext uri="{FF2B5EF4-FFF2-40B4-BE49-F238E27FC236}">
                <a16:creationId xmlns:a16="http://schemas.microsoft.com/office/drawing/2014/main" id="{CFB1B913-AE9D-4F0A-86D5-C1283E2F77AD}"/>
              </a:ext>
            </a:extLst>
          </p:cNvPr>
          <p:cNvSpPr txBox="1"/>
          <p:nvPr/>
        </p:nvSpPr>
        <p:spPr bwMode="auto">
          <a:xfrm>
            <a:off x="684773" y="3205641"/>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1" name="Image 40">
            <a:extLst>
              <a:ext uri="{FF2B5EF4-FFF2-40B4-BE49-F238E27FC236}">
                <a16:creationId xmlns:a16="http://schemas.microsoft.com/office/drawing/2014/main" id="{1E249B67-F3D5-452B-AE7B-7D1D6CBB3EBB}"/>
              </a:ext>
            </a:extLst>
          </p:cNvPr>
          <p:cNvPicPr>
            <a:picLocks noChangeAspect="1"/>
          </p:cNvPicPr>
          <p:nvPr/>
        </p:nvPicPr>
        <p:blipFill>
          <a:blip r:embed="rId4"/>
          <a:stretch>
            <a:fillRect/>
          </a:stretch>
        </p:blipFill>
        <p:spPr bwMode="auto">
          <a:xfrm>
            <a:off x="112016" y="3072982"/>
            <a:ext cx="572757" cy="646275"/>
          </a:xfrm>
          <a:prstGeom prst="rect">
            <a:avLst/>
          </a:prstGeom>
        </p:spPr>
      </p:pic>
      <p:sp>
        <p:nvSpPr>
          <p:cNvPr id="42" name="Rectangle 41">
            <a:extLst>
              <a:ext uri="{FF2B5EF4-FFF2-40B4-BE49-F238E27FC236}">
                <a16:creationId xmlns:a16="http://schemas.microsoft.com/office/drawing/2014/main" id="{72995FC5-ABD1-4416-A9B9-59C3372368B8}"/>
              </a:ext>
            </a:extLst>
          </p:cNvPr>
          <p:cNvSpPr/>
          <p:nvPr/>
        </p:nvSpPr>
        <p:spPr>
          <a:xfrm>
            <a:off x="652982" y="4003244"/>
            <a:ext cx="10562108" cy="584775"/>
          </a:xfrm>
          <a:prstGeom prst="rect">
            <a:avLst/>
          </a:prstGeom>
        </p:spPr>
        <p:txBody>
          <a:bodyPr wrap="square">
            <a:spAutoFit/>
          </a:bodyPr>
          <a:lstStyle/>
          <a:p>
            <a:r>
              <a:rPr lang="fr-FR" sz="1600" dirty="0"/>
              <a:t>Compte tenu d’une efficacité non établie, de l’absence de place dans la stratégie thérapeutique, ces spécialités ne présentent pas d’intérêt en termes de santé publique. </a:t>
            </a:r>
          </a:p>
        </p:txBody>
      </p:sp>
      <p:pic>
        <p:nvPicPr>
          <p:cNvPr id="43" name="Image 42">
            <a:extLst>
              <a:ext uri="{FF2B5EF4-FFF2-40B4-BE49-F238E27FC236}">
                <a16:creationId xmlns:a16="http://schemas.microsoft.com/office/drawing/2014/main" id="{42199814-1A6E-46FE-BAC6-FB41B83DC2A1}"/>
              </a:ext>
            </a:extLst>
          </p:cNvPr>
          <p:cNvPicPr>
            <a:picLocks noChangeAspect="1"/>
          </p:cNvPicPr>
          <p:nvPr/>
        </p:nvPicPr>
        <p:blipFill>
          <a:blip r:embed="rId5"/>
          <a:stretch>
            <a:fillRect/>
          </a:stretch>
        </p:blipFill>
        <p:spPr bwMode="auto">
          <a:xfrm>
            <a:off x="195367" y="5064098"/>
            <a:ext cx="432047" cy="684362"/>
          </a:xfrm>
          <a:prstGeom prst="rect">
            <a:avLst/>
          </a:prstGeom>
        </p:spPr>
      </p:pic>
      <p:sp>
        <p:nvSpPr>
          <p:cNvPr id="44" name="ZoneTexte 43">
            <a:extLst>
              <a:ext uri="{FF2B5EF4-FFF2-40B4-BE49-F238E27FC236}">
                <a16:creationId xmlns:a16="http://schemas.microsoft.com/office/drawing/2014/main" id="{1BCFE099-C3F6-4AD6-950F-CEE74AC89120}"/>
              </a:ext>
            </a:extLst>
          </p:cNvPr>
          <p:cNvSpPr txBox="1"/>
          <p:nvPr/>
        </p:nvSpPr>
        <p:spPr bwMode="auto">
          <a:xfrm>
            <a:off x="684773" y="5246578"/>
            <a:ext cx="10279617"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a:p>
            <a:pPr>
              <a:defRPr/>
            </a:pPr>
            <a:r>
              <a:rPr lang="fr-FR" sz="1600" b="1" i="1" dirty="0">
                <a:hlinkClick r:id="rId6" action="ppaction://hlinksldjump"/>
              </a:rPr>
              <a:t>Consulter les alternatives et la stratégie thérapeutique dans la maladie hémorroïdaire et l’insuffisance veineuse   </a:t>
            </a:r>
            <a:endParaRPr lang="fr-FR" sz="1600" b="1" i="1" dirty="0"/>
          </a:p>
        </p:txBody>
      </p:sp>
      <p:pic>
        <p:nvPicPr>
          <p:cNvPr id="45" name="Image 44">
            <a:hlinkClick r:id="rId7" action="ppaction://hlinksldjump"/>
            <a:extLst>
              <a:ext uri="{FF2B5EF4-FFF2-40B4-BE49-F238E27FC236}">
                <a16:creationId xmlns:a16="http://schemas.microsoft.com/office/drawing/2014/main" id="{CE35E207-9946-49B6-9615-E1D46BEAB04F}"/>
              </a:ext>
            </a:extLst>
          </p:cNvPr>
          <p:cNvPicPr>
            <a:picLocks noChangeAspect="1"/>
          </p:cNvPicPr>
          <p:nvPr/>
        </p:nvPicPr>
        <p:blipFill>
          <a:blip r:embed="rId8"/>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4484044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7861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TROXERUTINE</a:t>
            </a:r>
          </a:p>
          <a:p>
            <a:pPr>
              <a:defRPr/>
            </a:pPr>
            <a:r>
              <a:rPr lang="fr-FR" b="1" dirty="0" err="1"/>
              <a:t>Rheoflux</a:t>
            </a:r>
            <a:r>
              <a:rPr lang="fr-FR" b="1" dirty="0"/>
              <a:t>® 1000mg et 3500mg, </a:t>
            </a:r>
            <a:r>
              <a:rPr lang="fr-FR" b="1" dirty="0" err="1"/>
              <a:t>Veinamitol</a:t>
            </a:r>
            <a:r>
              <a:rPr lang="fr-FR" b="1" dirty="0"/>
              <a:t>® 1000mg et 3500mg et spécialités génériques</a:t>
            </a:r>
            <a:endParaRPr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75</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Rectangle 37"/>
          <p:cNvSpPr/>
          <p:nvPr/>
        </p:nvSpPr>
        <p:spPr bwMode="auto">
          <a:xfrm>
            <a:off x="799960" y="3094967"/>
            <a:ext cx="9209563" cy="958980"/>
          </a:xfrm>
          <a:prstGeom prst="rect">
            <a:avLst/>
          </a:prstGeom>
        </p:spPr>
        <p:txBody>
          <a:bodyPr wrap="square">
            <a:spAutoFit/>
          </a:bodyPr>
          <a:lstStyle/>
          <a:p>
            <a:pPr>
              <a:lnSpc>
                <a:spcPct val="120000"/>
              </a:lnSpc>
            </a:pPr>
            <a:endParaRPr lang="fr-FR" sz="1600" u="sng" dirty="0"/>
          </a:p>
          <a:p>
            <a:pPr>
              <a:lnSpc>
                <a:spcPct val="120000"/>
              </a:lnSpc>
            </a:pPr>
            <a:r>
              <a:rPr lang="fr-FR" sz="1600" dirty="0">
                <a:hlinkClick r:id="rId3"/>
              </a:rPr>
              <a:t>Avis CT HAS 30/11/2005</a:t>
            </a:r>
            <a:endParaRPr lang="fr-FR" sz="1600" b="1" dirty="0"/>
          </a:p>
          <a:p>
            <a:pPr>
              <a:lnSpc>
                <a:spcPct val="120000"/>
              </a:lnSpc>
            </a:pPr>
            <a:r>
              <a:rPr lang="fr-FR" sz="1600" dirty="0"/>
              <a:t>L’efficacité et le rapport efficacité/effets indésirables de ces spécialités sont mal établies.</a:t>
            </a:r>
          </a:p>
        </p:txBody>
      </p:sp>
      <p:sp>
        <p:nvSpPr>
          <p:cNvPr id="2" name="Rectangle 1">
            <a:extLst>
              <a:ext uri="{FF2B5EF4-FFF2-40B4-BE49-F238E27FC236}">
                <a16:creationId xmlns:a16="http://schemas.microsoft.com/office/drawing/2014/main" id="{86082BC0-F43D-42DE-94E1-6205925CC9FE}"/>
              </a:ext>
            </a:extLst>
          </p:cNvPr>
          <p:cNvSpPr/>
          <p:nvPr/>
        </p:nvSpPr>
        <p:spPr>
          <a:xfrm>
            <a:off x="4135084" y="825205"/>
            <a:ext cx="3974165" cy="368049"/>
          </a:xfrm>
          <a:prstGeom prst="rect">
            <a:avLst/>
          </a:prstGeom>
        </p:spPr>
        <p:txBody>
          <a:bodyPr wrap="none">
            <a:spAutoFit/>
          </a:bodyPr>
          <a:lstStyle/>
          <a:p>
            <a:pPr>
              <a:lnSpc>
                <a:spcPct val="120000"/>
              </a:lnSpc>
            </a:pP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C05CA04, VASCULOPROTECTEUR</a:t>
            </a:r>
          </a:p>
        </p:txBody>
      </p:sp>
      <p:sp>
        <p:nvSpPr>
          <p:cNvPr id="3" name="Rectangle 2">
            <a:extLst>
              <a:ext uri="{FF2B5EF4-FFF2-40B4-BE49-F238E27FC236}">
                <a16:creationId xmlns:a16="http://schemas.microsoft.com/office/drawing/2014/main" id="{FB1CFFA9-2182-46A8-8763-F62A578509FE}"/>
              </a:ext>
            </a:extLst>
          </p:cNvPr>
          <p:cNvSpPr/>
          <p:nvPr/>
        </p:nvSpPr>
        <p:spPr>
          <a:xfrm>
            <a:off x="531681" y="1580162"/>
            <a:ext cx="10055192" cy="830997"/>
          </a:xfrm>
          <a:prstGeom prst="rect">
            <a:avLst/>
          </a:prstGeom>
          <a:noFill/>
          <a:ln w="19050">
            <a:solidFill>
              <a:srgbClr val="FF00FF"/>
            </a:solidFill>
          </a:ln>
        </p:spPr>
        <p:txBody>
          <a:bodyPr wrap="square" rtlCol="0">
            <a:spAutoFit/>
          </a:bodyPr>
          <a:lstStyle/>
          <a:p>
            <a:pPr marL="285750" indent="-285750" algn="just">
              <a:buFontTx/>
              <a:buChar char="-"/>
            </a:pPr>
            <a:r>
              <a:rPr lang="fr-FR" sz="1600" dirty="0"/>
              <a:t>Traitement des symptômes en rapport avec l'insuffisance </a:t>
            </a:r>
            <a:r>
              <a:rPr lang="fr-FR" sz="1600" dirty="0" err="1"/>
              <a:t>veinolymphatique</a:t>
            </a:r>
            <a:r>
              <a:rPr lang="fr-FR" sz="1600" dirty="0"/>
              <a:t> (jambes lourdes, douleurs, impatiences du primo-décubitus). </a:t>
            </a:r>
          </a:p>
          <a:p>
            <a:pPr marL="285750" indent="-285750" algn="just">
              <a:buFontTx/>
              <a:buChar char="-"/>
            </a:pPr>
            <a:r>
              <a:rPr lang="fr-FR" sz="1600" dirty="0"/>
              <a:t>Traitement des signes fonctionnels liés à la crise hémorroïdaire. </a:t>
            </a:r>
          </a:p>
        </p:txBody>
      </p:sp>
      <p:sp>
        <p:nvSpPr>
          <p:cNvPr id="39" name="ZoneTexte 38">
            <a:extLst>
              <a:ext uri="{FF2B5EF4-FFF2-40B4-BE49-F238E27FC236}">
                <a16:creationId xmlns:a16="http://schemas.microsoft.com/office/drawing/2014/main" id="{43305162-F114-4031-AA50-5B9AD113051B}"/>
              </a:ext>
            </a:extLst>
          </p:cNvPr>
          <p:cNvSpPr txBox="1"/>
          <p:nvPr/>
        </p:nvSpPr>
        <p:spPr bwMode="auto">
          <a:xfrm>
            <a:off x="799960" y="3112870"/>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398984C3-ACC0-42B3-97BC-3D0F3564F1DB}"/>
              </a:ext>
            </a:extLst>
          </p:cNvPr>
          <p:cNvPicPr>
            <a:picLocks noChangeAspect="1"/>
          </p:cNvPicPr>
          <p:nvPr/>
        </p:nvPicPr>
        <p:blipFill>
          <a:blip r:embed="rId4"/>
          <a:stretch>
            <a:fillRect/>
          </a:stretch>
        </p:blipFill>
        <p:spPr bwMode="auto">
          <a:xfrm>
            <a:off x="227203" y="2980211"/>
            <a:ext cx="572757" cy="646275"/>
          </a:xfrm>
          <a:prstGeom prst="rect">
            <a:avLst/>
          </a:prstGeom>
        </p:spPr>
      </p:pic>
      <p:pic>
        <p:nvPicPr>
          <p:cNvPr id="41" name="Image 40">
            <a:extLst>
              <a:ext uri="{FF2B5EF4-FFF2-40B4-BE49-F238E27FC236}">
                <a16:creationId xmlns:a16="http://schemas.microsoft.com/office/drawing/2014/main" id="{0D56A186-80C9-488E-8123-3D17607A2472}"/>
              </a:ext>
            </a:extLst>
          </p:cNvPr>
          <p:cNvPicPr>
            <a:picLocks noChangeAspect="1"/>
          </p:cNvPicPr>
          <p:nvPr/>
        </p:nvPicPr>
        <p:blipFill>
          <a:blip r:embed="rId5"/>
          <a:stretch>
            <a:fillRect/>
          </a:stretch>
        </p:blipFill>
        <p:spPr bwMode="auto">
          <a:xfrm>
            <a:off x="367913" y="5160193"/>
            <a:ext cx="432047" cy="684362"/>
          </a:xfrm>
          <a:prstGeom prst="rect">
            <a:avLst/>
          </a:prstGeom>
        </p:spPr>
      </p:pic>
      <p:sp>
        <p:nvSpPr>
          <p:cNvPr id="42" name="ZoneTexte 41">
            <a:extLst>
              <a:ext uri="{FF2B5EF4-FFF2-40B4-BE49-F238E27FC236}">
                <a16:creationId xmlns:a16="http://schemas.microsoft.com/office/drawing/2014/main" id="{87918EB9-3C9E-4783-9D3B-BCFDE8E96A3A}"/>
              </a:ext>
            </a:extLst>
          </p:cNvPr>
          <p:cNvSpPr txBox="1"/>
          <p:nvPr/>
        </p:nvSpPr>
        <p:spPr bwMode="auto">
          <a:xfrm>
            <a:off x="821638" y="5249984"/>
            <a:ext cx="10279617"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a:p>
            <a:pPr>
              <a:defRPr/>
            </a:pPr>
            <a:r>
              <a:rPr lang="fr-FR" sz="1600" b="1" i="1" dirty="0">
                <a:hlinkClick r:id="rId6" action="ppaction://hlinksldjump"/>
              </a:rPr>
              <a:t>Consulter les alternatives et la stratégie thérapeutique dans la maladie hémorroïdaire et l’insuffisance veineuse   </a:t>
            </a:r>
            <a:endParaRPr lang="fr-FR" sz="1600" b="1" i="1" dirty="0"/>
          </a:p>
        </p:txBody>
      </p:sp>
      <p:pic>
        <p:nvPicPr>
          <p:cNvPr id="43" name="Image 42">
            <a:hlinkClick r:id="rId7" action="ppaction://hlinksldjump"/>
            <a:extLst>
              <a:ext uri="{FF2B5EF4-FFF2-40B4-BE49-F238E27FC236}">
                <a16:creationId xmlns:a16="http://schemas.microsoft.com/office/drawing/2014/main" id="{1399B8A4-4B7B-4C03-9201-2D7B717D7068}"/>
              </a:ext>
            </a:extLst>
          </p:cNvPr>
          <p:cNvPicPr>
            <a:picLocks noChangeAspect="1"/>
          </p:cNvPicPr>
          <p:nvPr/>
        </p:nvPicPr>
        <p:blipFill>
          <a:blip r:embed="rId8"/>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0350036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25073" y="64537"/>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GINKGO BILOBA /HEPTAMINOL/TROXERUTINE</a:t>
            </a:r>
          </a:p>
          <a:p>
            <a:pPr>
              <a:defRPr/>
            </a:pPr>
            <a:r>
              <a:rPr lang="fr-FR" b="1" dirty="0" err="1"/>
              <a:t>Ginkor</a:t>
            </a:r>
            <a:r>
              <a:rPr lang="fr-FR" b="1" dirty="0"/>
              <a:t> Fort®</a:t>
            </a:r>
            <a:endParaRPr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76</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Rectangle 37"/>
          <p:cNvSpPr/>
          <p:nvPr/>
        </p:nvSpPr>
        <p:spPr bwMode="auto">
          <a:xfrm>
            <a:off x="181160" y="1405032"/>
            <a:ext cx="10325660" cy="1077218"/>
          </a:xfrm>
          <a:prstGeom prst="rect">
            <a:avLst/>
          </a:prstGeom>
          <a:noFill/>
          <a:ln w="19050">
            <a:solidFill>
              <a:srgbClr val="FF00FF"/>
            </a:solidFill>
          </a:ln>
        </p:spPr>
        <p:txBody>
          <a:bodyPr wrap="square" rtlCol="0">
            <a:spAutoFit/>
          </a:bodyPr>
          <a:lstStyle/>
          <a:p>
            <a:pPr algn="just"/>
            <a:r>
              <a:rPr lang="fr-FR" sz="1600" b="1" dirty="0"/>
              <a:t>GINKOR FORT</a:t>
            </a:r>
          </a:p>
          <a:p>
            <a:pPr marL="285750" indent="-285750" algn="just">
              <a:buFontTx/>
              <a:buChar char="-"/>
            </a:pPr>
            <a:r>
              <a:rPr lang="fr-FR" sz="1600" dirty="0"/>
              <a:t>Traitement des symptômes en rapport avec l'insuffisance </a:t>
            </a:r>
            <a:r>
              <a:rPr lang="fr-FR" sz="1600" dirty="0" err="1"/>
              <a:t>veinolymphatique</a:t>
            </a:r>
            <a:r>
              <a:rPr lang="fr-FR" sz="1600" dirty="0"/>
              <a:t> (jambes lourdes, douleurs, impatiences du primo-décubitus);</a:t>
            </a:r>
          </a:p>
          <a:p>
            <a:pPr marL="285750" indent="-285750" algn="just">
              <a:buFontTx/>
              <a:buChar char="-"/>
            </a:pPr>
            <a:r>
              <a:rPr lang="fr-FR" sz="1600" dirty="0"/>
              <a:t>Traitement des signes fonctionnels liés à la crise hémorroïdaire. </a:t>
            </a: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351" y="2596020"/>
            <a:ext cx="664721" cy="60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43072" y="2624279"/>
            <a:ext cx="11207054" cy="1923604"/>
          </a:xfrm>
          <a:prstGeom prst="rect">
            <a:avLst/>
          </a:prstGeom>
        </p:spPr>
        <p:txBody>
          <a:bodyPr wrap="square">
            <a:spAutoFit/>
          </a:bodyPr>
          <a:lstStyle/>
          <a:p>
            <a:pPr algn="just"/>
            <a:r>
              <a:rPr lang="fr-FR" sz="1600" dirty="0"/>
              <a:t>Selon le RCP, </a:t>
            </a:r>
            <a:r>
              <a:rPr lang="fr-FR" sz="1600" b="1" dirty="0"/>
              <a:t>une surveillance étroite de la pression artérielle</a:t>
            </a:r>
            <a:r>
              <a:rPr lang="fr-FR" sz="1600" dirty="0"/>
              <a:t> en début de traitement est justifiée chez les sujets présentant une hypertension artérielle sévère, en raison de la </a:t>
            </a:r>
            <a:r>
              <a:rPr lang="fr-FR" sz="1600" b="1" dirty="0"/>
              <a:t>présence d'</a:t>
            </a:r>
            <a:r>
              <a:rPr lang="fr-FR" sz="1600" b="1" dirty="0" err="1"/>
              <a:t>heptaminol</a:t>
            </a:r>
            <a:r>
              <a:rPr lang="fr-FR" sz="1600" b="1" dirty="0"/>
              <a:t>.</a:t>
            </a:r>
          </a:p>
          <a:p>
            <a:pPr algn="just"/>
            <a:endParaRPr lang="fr-FR" sz="700" dirty="0"/>
          </a:p>
          <a:p>
            <a:pPr algn="just"/>
            <a:r>
              <a:rPr lang="fr-FR" sz="1600" dirty="0"/>
              <a:t>Chez les </a:t>
            </a:r>
            <a:r>
              <a:rPr lang="fr-FR" sz="1600" b="1" dirty="0"/>
              <a:t>patients ayant un terrain hémorragique </a:t>
            </a:r>
            <a:r>
              <a:rPr lang="fr-FR" sz="1600" dirty="0"/>
              <a:t>et ayant un traitement concomitant anticoagulant et anti-plaquettes, un médecin doit être consulté avant la prise de ce médicament.</a:t>
            </a:r>
          </a:p>
          <a:p>
            <a:pPr algn="just"/>
            <a:endParaRPr lang="fr-FR" sz="700" dirty="0"/>
          </a:p>
          <a:p>
            <a:pPr algn="just"/>
            <a:r>
              <a:rPr lang="fr-FR" sz="1600" dirty="0"/>
              <a:t>Les préparations contenant du ginkgo peuvent augmenter la prédisposition à saigner.</a:t>
            </a:r>
          </a:p>
          <a:p>
            <a:pPr algn="just"/>
            <a:endParaRPr lang="fr-FR" sz="700" dirty="0"/>
          </a:p>
          <a:p>
            <a:pPr algn="just"/>
            <a:r>
              <a:rPr lang="fr-FR" sz="1600" dirty="0"/>
              <a:t>Par précaution, ce médicament doit être arrêté 3 à 4 jours avant un acte chirurgical.</a:t>
            </a:r>
          </a:p>
        </p:txBody>
      </p:sp>
      <p:sp>
        <p:nvSpPr>
          <p:cNvPr id="3" name="Rectangle 2">
            <a:extLst>
              <a:ext uri="{FF2B5EF4-FFF2-40B4-BE49-F238E27FC236}">
                <a16:creationId xmlns:a16="http://schemas.microsoft.com/office/drawing/2014/main" id="{0E18B4FE-E715-4731-AD98-341AD37B93B4}"/>
              </a:ext>
            </a:extLst>
          </p:cNvPr>
          <p:cNvSpPr/>
          <p:nvPr/>
        </p:nvSpPr>
        <p:spPr>
          <a:xfrm>
            <a:off x="3874879" y="880655"/>
            <a:ext cx="4020652" cy="368049"/>
          </a:xfrm>
          <a:prstGeom prst="rect">
            <a:avLst/>
          </a:prstGeom>
        </p:spPr>
        <p:txBody>
          <a:bodyPr wrap="none">
            <a:spAutoFit/>
          </a:bodyPr>
          <a:lstStyle/>
          <a:p>
            <a:pPr>
              <a:lnSpc>
                <a:spcPct val="120000"/>
              </a:lnSpc>
            </a:pP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C05CA54, VASCULOPROTECTEUR </a:t>
            </a:r>
          </a:p>
        </p:txBody>
      </p:sp>
      <p:sp>
        <p:nvSpPr>
          <p:cNvPr id="39" name="Rectangle 38">
            <a:extLst>
              <a:ext uri="{FF2B5EF4-FFF2-40B4-BE49-F238E27FC236}">
                <a16:creationId xmlns:a16="http://schemas.microsoft.com/office/drawing/2014/main" id="{841261BE-D957-4F1F-A96C-E6B48C1BE924}"/>
              </a:ext>
            </a:extLst>
          </p:cNvPr>
          <p:cNvSpPr/>
          <p:nvPr/>
        </p:nvSpPr>
        <p:spPr>
          <a:xfrm>
            <a:off x="749586" y="5058785"/>
            <a:ext cx="2202847" cy="338554"/>
          </a:xfrm>
          <a:prstGeom prst="rect">
            <a:avLst/>
          </a:prstGeom>
        </p:spPr>
        <p:txBody>
          <a:bodyPr wrap="none">
            <a:spAutoFit/>
          </a:bodyPr>
          <a:lstStyle/>
          <a:p>
            <a:r>
              <a:rPr lang="fr-FR" sz="1600" u="sng" dirty="0">
                <a:hlinkClick r:id="rId4"/>
              </a:rPr>
              <a:t>Avis CT HAS 08/06/2005</a:t>
            </a:r>
            <a:endParaRPr lang="fr-FR" sz="1600" b="1" dirty="0"/>
          </a:p>
        </p:txBody>
      </p:sp>
      <p:sp>
        <p:nvSpPr>
          <p:cNvPr id="40" name="Rectangle 39">
            <a:extLst>
              <a:ext uri="{FF2B5EF4-FFF2-40B4-BE49-F238E27FC236}">
                <a16:creationId xmlns:a16="http://schemas.microsoft.com/office/drawing/2014/main" id="{EF4FAC58-9BBF-4C1E-BCBD-95F80DB71E69}"/>
              </a:ext>
            </a:extLst>
          </p:cNvPr>
          <p:cNvSpPr/>
          <p:nvPr/>
        </p:nvSpPr>
        <p:spPr>
          <a:xfrm>
            <a:off x="720740" y="5349158"/>
            <a:ext cx="11396160" cy="584775"/>
          </a:xfrm>
          <a:prstGeom prst="rect">
            <a:avLst/>
          </a:prstGeom>
        </p:spPr>
        <p:txBody>
          <a:bodyPr wrap="square">
            <a:spAutoFit/>
          </a:bodyPr>
          <a:lstStyle/>
          <a:p>
            <a:pPr algn="just"/>
            <a:r>
              <a:rPr lang="fr-FR" sz="1600" dirty="0"/>
              <a:t>Compte tenu de l’absence de caractère habituel de gravité des affections visées, d’une efficacité mal établie, et d’une place marginale dans la stratégie thérapeutique, ces spécialités ne présentent pas d’intérêt en termes de santé publique</a:t>
            </a:r>
          </a:p>
        </p:txBody>
      </p:sp>
      <p:sp>
        <p:nvSpPr>
          <p:cNvPr id="42" name="ZoneTexte 41">
            <a:extLst>
              <a:ext uri="{FF2B5EF4-FFF2-40B4-BE49-F238E27FC236}">
                <a16:creationId xmlns:a16="http://schemas.microsoft.com/office/drawing/2014/main" id="{C8887386-53EE-4AF1-BF82-DEC334098C5F}"/>
              </a:ext>
            </a:extLst>
          </p:cNvPr>
          <p:cNvSpPr txBox="1"/>
          <p:nvPr/>
        </p:nvSpPr>
        <p:spPr bwMode="auto">
          <a:xfrm>
            <a:off x="749586" y="4697240"/>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3" name="Image 42">
            <a:extLst>
              <a:ext uri="{FF2B5EF4-FFF2-40B4-BE49-F238E27FC236}">
                <a16:creationId xmlns:a16="http://schemas.microsoft.com/office/drawing/2014/main" id="{49152A6D-E0BC-4C77-98B8-C9DFAB3F9F4A}"/>
              </a:ext>
            </a:extLst>
          </p:cNvPr>
          <p:cNvPicPr>
            <a:picLocks noChangeAspect="1"/>
          </p:cNvPicPr>
          <p:nvPr/>
        </p:nvPicPr>
        <p:blipFill>
          <a:blip r:embed="rId5"/>
          <a:stretch>
            <a:fillRect/>
          </a:stretch>
        </p:blipFill>
        <p:spPr bwMode="auto">
          <a:xfrm>
            <a:off x="176829" y="4564581"/>
            <a:ext cx="572757" cy="646275"/>
          </a:xfrm>
          <a:prstGeom prst="rect">
            <a:avLst/>
          </a:prstGeom>
        </p:spPr>
      </p:pic>
      <p:pic>
        <p:nvPicPr>
          <p:cNvPr id="44" name="Image 43">
            <a:extLst>
              <a:ext uri="{FF2B5EF4-FFF2-40B4-BE49-F238E27FC236}">
                <a16:creationId xmlns:a16="http://schemas.microsoft.com/office/drawing/2014/main" id="{DD4B0F2C-55AA-4505-8202-9FB06C329226}"/>
              </a:ext>
            </a:extLst>
          </p:cNvPr>
          <p:cNvPicPr>
            <a:picLocks noChangeAspect="1"/>
          </p:cNvPicPr>
          <p:nvPr/>
        </p:nvPicPr>
        <p:blipFill>
          <a:blip r:embed="rId6"/>
          <a:stretch>
            <a:fillRect/>
          </a:stretch>
        </p:blipFill>
        <p:spPr bwMode="auto">
          <a:xfrm>
            <a:off x="288693" y="5983982"/>
            <a:ext cx="432047" cy="684362"/>
          </a:xfrm>
          <a:prstGeom prst="rect">
            <a:avLst/>
          </a:prstGeom>
        </p:spPr>
      </p:pic>
      <p:sp>
        <p:nvSpPr>
          <p:cNvPr id="45" name="ZoneTexte 44">
            <a:extLst>
              <a:ext uri="{FF2B5EF4-FFF2-40B4-BE49-F238E27FC236}">
                <a16:creationId xmlns:a16="http://schemas.microsoft.com/office/drawing/2014/main" id="{A07B8FC8-DE7D-43FD-A4DD-34103D7281FF}"/>
              </a:ext>
            </a:extLst>
          </p:cNvPr>
          <p:cNvSpPr txBox="1"/>
          <p:nvPr/>
        </p:nvSpPr>
        <p:spPr bwMode="auto">
          <a:xfrm>
            <a:off x="720740" y="6119136"/>
            <a:ext cx="10279617"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a:p>
            <a:pPr>
              <a:defRPr/>
            </a:pPr>
            <a:r>
              <a:rPr lang="fr-FR" sz="1600" b="1" i="1" dirty="0">
                <a:hlinkClick r:id="rId7" action="ppaction://hlinksldjump"/>
              </a:rPr>
              <a:t>Consulter les alternatives et la stratégie thérapeutique dans la maladie hémorroïdaire et l’insuffisance veineuse   </a:t>
            </a:r>
            <a:endParaRPr lang="fr-FR" sz="1600" b="1" i="1" dirty="0"/>
          </a:p>
        </p:txBody>
      </p:sp>
      <p:pic>
        <p:nvPicPr>
          <p:cNvPr id="46" name="Image 45">
            <a:hlinkClick r:id="rId8" action="ppaction://hlinksldjump"/>
            <a:extLst>
              <a:ext uri="{FF2B5EF4-FFF2-40B4-BE49-F238E27FC236}">
                <a16:creationId xmlns:a16="http://schemas.microsoft.com/office/drawing/2014/main" id="{78600570-D14C-4E3D-9A5B-6CB84528C963}"/>
              </a:ext>
            </a:extLst>
          </p:cNvPr>
          <p:cNvPicPr>
            <a:picLocks noChangeAspect="1"/>
          </p:cNvPicPr>
          <p:nvPr/>
        </p:nvPicPr>
        <p:blipFill>
          <a:blip r:embed="rId9"/>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2011472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7861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GINKGO BILOBA /HEPTAMINOL/TROXERUTINE</a:t>
            </a:r>
          </a:p>
          <a:p>
            <a:pPr>
              <a:defRPr/>
            </a:pPr>
            <a:r>
              <a:rPr lang="fr-FR" b="1" dirty="0" err="1"/>
              <a:t>Ginkor</a:t>
            </a:r>
            <a:r>
              <a:rPr lang="fr-FR" b="1" dirty="0"/>
              <a:t> Fort®</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sz="1600"/>
              <a:t>77</a:t>
            </a:fld>
            <a:endParaRPr lang="fr-FR" sz="1600"/>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600"/>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Rectangle 37"/>
          <p:cNvSpPr/>
          <p:nvPr/>
        </p:nvSpPr>
        <p:spPr bwMode="auto">
          <a:xfrm>
            <a:off x="821638" y="904889"/>
            <a:ext cx="9209563" cy="338554"/>
          </a:xfrm>
          <a:prstGeom prst="rect">
            <a:avLst/>
          </a:prstGeom>
        </p:spPr>
        <p:txBody>
          <a:bodyPr wrap="square">
            <a:spAutoFit/>
          </a:bodyPr>
          <a:lstStyle/>
          <a:p>
            <a:endParaRPr lang="fr-FR" sz="1600" dirty="0"/>
          </a:p>
        </p:txBody>
      </p:sp>
      <p:sp>
        <p:nvSpPr>
          <p:cNvPr id="2" name="Rectangle 1"/>
          <p:cNvSpPr/>
          <p:nvPr/>
        </p:nvSpPr>
        <p:spPr>
          <a:xfrm>
            <a:off x="813455" y="2673680"/>
            <a:ext cx="10565089" cy="584775"/>
          </a:xfrm>
          <a:prstGeom prst="rect">
            <a:avLst/>
          </a:prstGeom>
        </p:spPr>
        <p:txBody>
          <a:bodyPr wrap="square">
            <a:spAutoFit/>
          </a:bodyPr>
          <a:lstStyle/>
          <a:p>
            <a:pPr algn="just">
              <a:defRPr/>
            </a:pPr>
            <a:r>
              <a:rPr lang="fr-FR" sz="1600" dirty="0"/>
              <a:t>Le Ginkgo </a:t>
            </a:r>
            <a:r>
              <a:rPr lang="fr-FR" sz="1600" dirty="0" err="1"/>
              <a:t>biloba</a:t>
            </a:r>
            <a:r>
              <a:rPr lang="fr-FR" sz="1600" dirty="0"/>
              <a:t>  expose les patients à des hémorragies, des troubles digestifs ou cutanés, des convulsions, des réactions d'hypersensibilité, et peut-être des troubles du rythme cardiaque. </a:t>
            </a:r>
            <a:endParaRPr lang="fr-FR" altLang="fr-FR" sz="1600" dirty="0"/>
          </a:p>
        </p:txBody>
      </p:sp>
      <p:sp>
        <p:nvSpPr>
          <p:cNvPr id="3" name="Rectangle 2"/>
          <p:cNvSpPr/>
          <p:nvPr/>
        </p:nvSpPr>
        <p:spPr>
          <a:xfrm>
            <a:off x="821638" y="4578840"/>
            <a:ext cx="11228584" cy="830997"/>
          </a:xfrm>
          <a:prstGeom prst="rect">
            <a:avLst/>
          </a:prstGeom>
        </p:spPr>
        <p:txBody>
          <a:bodyPr wrap="square">
            <a:spAutoFit/>
          </a:bodyPr>
          <a:lstStyle/>
          <a:p>
            <a:pPr algn="just"/>
            <a:r>
              <a:rPr lang="fr-FR" sz="1600" dirty="0"/>
              <a:t>Le Ginkgo </a:t>
            </a:r>
            <a:r>
              <a:rPr lang="fr-FR" sz="1600" dirty="0" err="1"/>
              <a:t>biloba</a:t>
            </a:r>
            <a:r>
              <a:rPr lang="fr-FR" sz="1600" dirty="0"/>
              <a:t> interagit avec de nombreuses substances dont certains antiépileptiques, la </a:t>
            </a:r>
            <a:r>
              <a:rPr lang="fr-FR" sz="1600" dirty="0" err="1"/>
              <a:t>lévothyroxine</a:t>
            </a:r>
            <a:r>
              <a:rPr lang="fr-FR" sz="1600" dirty="0"/>
              <a:t> (</a:t>
            </a:r>
            <a:r>
              <a:rPr lang="fr-FR" sz="1600" dirty="0" err="1"/>
              <a:t>Lévothyrox</a:t>
            </a:r>
            <a:r>
              <a:rPr lang="fr-FR" sz="1600" dirty="0"/>
              <a:t>° ou autre), les </a:t>
            </a:r>
            <a:r>
              <a:rPr lang="fr-FR" sz="1600" dirty="0" err="1"/>
              <a:t>antivitamines</a:t>
            </a:r>
            <a:r>
              <a:rPr lang="fr-FR" sz="1600" dirty="0"/>
              <a:t> K, etc. Les conséquences cliniques sont parfois graves, avec perte d'efficacité ou augmentation des effets indésirables.</a:t>
            </a:r>
          </a:p>
          <a:p>
            <a:pPr algn="just"/>
            <a:endParaRPr lang="fr-FR" sz="1600" dirty="0"/>
          </a:p>
        </p:txBody>
      </p:sp>
      <p:sp>
        <p:nvSpPr>
          <p:cNvPr id="39" name="Rectangle 38"/>
          <p:cNvSpPr/>
          <p:nvPr/>
        </p:nvSpPr>
        <p:spPr>
          <a:xfrm>
            <a:off x="813455" y="4121971"/>
            <a:ext cx="9215984" cy="338554"/>
          </a:xfrm>
          <a:prstGeom prst="rect">
            <a:avLst/>
          </a:prstGeom>
        </p:spPr>
        <p:txBody>
          <a:bodyPr wrap="none">
            <a:spAutoFit/>
          </a:bodyPr>
          <a:lstStyle/>
          <a:p>
            <a:r>
              <a:rPr lang="fr-FR" sz="1600" dirty="0">
                <a:hlinkClick r:id="rId3"/>
              </a:rPr>
              <a:t>« Ginkgo biloba (</a:t>
            </a:r>
            <a:r>
              <a:rPr lang="fr-FR" sz="1600" dirty="0" err="1">
                <a:hlinkClick r:id="rId3"/>
              </a:rPr>
              <a:t>Tanakan</a:t>
            </a:r>
            <a:r>
              <a:rPr lang="fr-FR" sz="1600" dirty="0">
                <a:hlinkClick r:id="rId3"/>
              </a:rPr>
              <a:t>® ou autre) : à écarter en raison d'effets indésirables graves », Prescrire, mars 2019</a:t>
            </a:r>
            <a:endParaRPr lang="fr-FR" sz="1600" dirty="0"/>
          </a:p>
        </p:txBody>
      </p:sp>
      <p:sp>
        <p:nvSpPr>
          <p:cNvPr id="40" name="Rectangle 39"/>
          <p:cNvSpPr/>
          <p:nvPr/>
        </p:nvSpPr>
        <p:spPr>
          <a:xfrm>
            <a:off x="813455" y="2306588"/>
            <a:ext cx="10737315" cy="338554"/>
          </a:xfrm>
          <a:prstGeom prst="rect">
            <a:avLst/>
          </a:prstGeom>
        </p:spPr>
        <p:txBody>
          <a:bodyPr wrap="square">
            <a:spAutoFit/>
          </a:bodyPr>
          <a:lstStyle/>
          <a:p>
            <a:pPr>
              <a:defRPr/>
            </a:pPr>
            <a:r>
              <a:rPr lang="fr-FR" sz="1600" dirty="0">
                <a:hlinkClick r:id="rId4"/>
              </a:rPr>
              <a:t>« Ginkgo biloba (</a:t>
            </a:r>
            <a:r>
              <a:rPr lang="fr-FR" sz="1600" dirty="0" err="1">
                <a:hlinkClick r:id="rId4"/>
              </a:rPr>
              <a:t>Tanakan</a:t>
            </a:r>
            <a:r>
              <a:rPr lang="fr-FR" sz="1600" dirty="0">
                <a:hlinkClick r:id="rId4"/>
              </a:rPr>
              <a:t>® ou autre) - un médicament à écarter des soins », Prescrire, décembre 2022</a:t>
            </a:r>
            <a:endParaRPr lang="fr-FR" dirty="0"/>
          </a:p>
        </p:txBody>
      </p:sp>
      <p:sp>
        <p:nvSpPr>
          <p:cNvPr id="42" name="ZoneTexte 41">
            <a:extLst>
              <a:ext uri="{FF2B5EF4-FFF2-40B4-BE49-F238E27FC236}">
                <a16:creationId xmlns:a16="http://schemas.microsoft.com/office/drawing/2014/main" id="{1EAEC929-E35F-4919-BBF0-852FD28480DF}"/>
              </a:ext>
            </a:extLst>
          </p:cNvPr>
          <p:cNvSpPr txBox="1"/>
          <p:nvPr/>
        </p:nvSpPr>
        <p:spPr bwMode="auto">
          <a:xfrm>
            <a:off x="767333" y="1863637"/>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3" name="Image 42">
            <a:extLst>
              <a:ext uri="{FF2B5EF4-FFF2-40B4-BE49-F238E27FC236}">
                <a16:creationId xmlns:a16="http://schemas.microsoft.com/office/drawing/2014/main" id="{C53A427C-73B9-4D89-8019-7DF2180A6BD8}"/>
              </a:ext>
            </a:extLst>
          </p:cNvPr>
          <p:cNvPicPr>
            <a:picLocks noChangeAspect="1"/>
          </p:cNvPicPr>
          <p:nvPr/>
        </p:nvPicPr>
        <p:blipFill>
          <a:blip r:embed="rId5"/>
          <a:stretch>
            <a:fillRect/>
          </a:stretch>
        </p:blipFill>
        <p:spPr bwMode="auto">
          <a:xfrm>
            <a:off x="70692" y="1863637"/>
            <a:ext cx="696641" cy="406838"/>
          </a:xfrm>
          <a:prstGeom prst="rect">
            <a:avLst/>
          </a:prstGeom>
        </p:spPr>
      </p:pic>
      <p:sp>
        <p:nvSpPr>
          <p:cNvPr id="44" name="ZoneTexte 43">
            <a:extLst>
              <a:ext uri="{FF2B5EF4-FFF2-40B4-BE49-F238E27FC236}">
                <a16:creationId xmlns:a16="http://schemas.microsoft.com/office/drawing/2014/main" id="{EDCD3C84-D350-4517-A9AC-C6F652AEEFDF}"/>
              </a:ext>
            </a:extLst>
          </p:cNvPr>
          <p:cNvSpPr txBox="1"/>
          <p:nvPr/>
        </p:nvSpPr>
        <p:spPr bwMode="auto">
          <a:xfrm>
            <a:off x="821638" y="3808393"/>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5" name="Image 44">
            <a:extLst>
              <a:ext uri="{FF2B5EF4-FFF2-40B4-BE49-F238E27FC236}">
                <a16:creationId xmlns:a16="http://schemas.microsoft.com/office/drawing/2014/main" id="{ABA10F03-B247-4053-A939-B388BA3D4792}"/>
              </a:ext>
            </a:extLst>
          </p:cNvPr>
          <p:cNvPicPr>
            <a:picLocks noChangeAspect="1"/>
          </p:cNvPicPr>
          <p:nvPr/>
        </p:nvPicPr>
        <p:blipFill>
          <a:blip r:embed="rId5"/>
          <a:stretch>
            <a:fillRect/>
          </a:stretch>
        </p:blipFill>
        <p:spPr bwMode="auto">
          <a:xfrm>
            <a:off x="124997" y="3808393"/>
            <a:ext cx="696641" cy="406838"/>
          </a:xfrm>
          <a:prstGeom prst="rect">
            <a:avLst/>
          </a:prstGeom>
        </p:spPr>
      </p:pic>
      <p:sp>
        <p:nvSpPr>
          <p:cNvPr id="46" name="Rectangle 45">
            <a:extLst>
              <a:ext uri="{FF2B5EF4-FFF2-40B4-BE49-F238E27FC236}">
                <a16:creationId xmlns:a16="http://schemas.microsoft.com/office/drawing/2014/main" id="{DD562C13-42A7-47AF-81B1-A55B74AAF943}"/>
              </a:ext>
            </a:extLst>
          </p:cNvPr>
          <p:cNvSpPr/>
          <p:nvPr/>
        </p:nvSpPr>
        <p:spPr>
          <a:xfrm>
            <a:off x="309384" y="5714222"/>
            <a:ext cx="11799316" cy="338554"/>
          </a:xfrm>
          <a:prstGeom prst="rect">
            <a:avLst/>
          </a:prstGeom>
        </p:spPr>
        <p:txBody>
          <a:bodyPr wrap="square">
            <a:spAutoFit/>
          </a:bodyPr>
          <a:lstStyle/>
          <a:p>
            <a:r>
              <a:rPr lang="fr-FR" sz="1600" i="1" dirty="0"/>
              <a:t>L'ensemble de ces données confirme que mieux vaut </a:t>
            </a:r>
            <a:r>
              <a:rPr lang="fr-FR" sz="1600" b="1" i="1" dirty="0"/>
              <a:t>écarter des soins cette plante sans efficacité démontrée </a:t>
            </a:r>
            <a:r>
              <a:rPr lang="fr-FR" sz="1600" i="1" dirty="0"/>
              <a:t>au-delà d'un effet placebo.</a:t>
            </a:r>
          </a:p>
        </p:txBody>
      </p:sp>
      <p:sp>
        <p:nvSpPr>
          <p:cNvPr id="47" name="ZoneTexte 46">
            <a:extLst>
              <a:ext uri="{FF2B5EF4-FFF2-40B4-BE49-F238E27FC236}">
                <a16:creationId xmlns:a16="http://schemas.microsoft.com/office/drawing/2014/main" id="{D376DEBA-7937-42C8-8BC0-D8EFC572EDA0}"/>
              </a:ext>
            </a:extLst>
          </p:cNvPr>
          <p:cNvSpPr txBox="1"/>
          <p:nvPr/>
        </p:nvSpPr>
        <p:spPr bwMode="auto">
          <a:xfrm>
            <a:off x="5141731" y="1332611"/>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a:t>
            </a:r>
            <a:endParaRPr lang="fr-FR" dirty="0">
              <a:solidFill>
                <a:srgbClr val="000099"/>
              </a:solidFill>
            </a:endParaRPr>
          </a:p>
        </p:txBody>
      </p:sp>
      <p:pic>
        <p:nvPicPr>
          <p:cNvPr id="48" name="Graphique 47" descr="Avertissement">
            <a:extLst>
              <a:ext uri="{FF2B5EF4-FFF2-40B4-BE49-F238E27FC236}">
                <a16:creationId xmlns:a16="http://schemas.microsoft.com/office/drawing/2014/main" id="{645F6AD8-0F94-4557-BFD4-714D270755B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bwMode="auto">
          <a:xfrm>
            <a:off x="4573355" y="1183641"/>
            <a:ext cx="510904" cy="510904"/>
          </a:xfrm>
          <a:prstGeom prst="rect">
            <a:avLst/>
          </a:prstGeom>
        </p:spPr>
      </p:pic>
      <p:pic>
        <p:nvPicPr>
          <p:cNvPr id="49" name="Image 48">
            <a:hlinkClick r:id="rId8" action="ppaction://hlinksldjump"/>
            <a:extLst>
              <a:ext uri="{FF2B5EF4-FFF2-40B4-BE49-F238E27FC236}">
                <a16:creationId xmlns:a16="http://schemas.microsoft.com/office/drawing/2014/main" id="{5CBDDD6E-09B7-4F87-887A-FEDB76FAB102}"/>
              </a:ext>
            </a:extLst>
          </p:cNvPr>
          <p:cNvPicPr>
            <a:picLocks noChangeAspect="1"/>
          </p:cNvPicPr>
          <p:nvPr/>
        </p:nvPicPr>
        <p:blipFill>
          <a:blip r:embed="rId9"/>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3365594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9233" y="4661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FLAVONOIDES DE RUTACEES</a:t>
            </a:r>
          </a:p>
          <a:p>
            <a:pPr>
              <a:defRPr/>
            </a:pPr>
            <a:r>
              <a:rPr lang="fr-FR" b="1" dirty="0" err="1"/>
              <a:t>Daflon</a:t>
            </a:r>
            <a:r>
              <a:rPr lang="fr-FR" b="1" dirty="0"/>
              <a:t>® 375 mg, 500 mg et 1000 mg</a:t>
            </a:r>
            <a:endParaRPr lang="fr-FR" sz="2400"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78</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676386" y="902622"/>
            <a:ext cx="10141748" cy="368049"/>
          </a:xfrm>
          <a:prstGeom prst="rect">
            <a:avLst/>
          </a:prstGeom>
          <a:noFill/>
        </p:spPr>
        <p:txBody>
          <a:bodyPr wrap="square" lIns="91440" tIns="45720" rIns="91440" bIns="45720" rtlCol="0" anchor="t">
            <a:spAutoFit/>
          </a:bodyPr>
          <a:lstStyle/>
          <a:p>
            <a:pPr>
              <a:lnSpc>
                <a:spcPct val="120000"/>
              </a:lnSpc>
            </a:pP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C05CA53, VASCULOPROTECTEURS / MEDICAMENTS AGISSANT SUR LES CAPILLAIRES / BIOFLAVONOIDES</a:t>
            </a: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Rectangle 37"/>
          <p:cNvSpPr/>
          <p:nvPr/>
        </p:nvSpPr>
        <p:spPr bwMode="auto">
          <a:xfrm>
            <a:off x="177866" y="1730173"/>
            <a:ext cx="10168492" cy="830997"/>
          </a:xfrm>
          <a:prstGeom prst="rect">
            <a:avLst/>
          </a:prstGeom>
          <a:noFill/>
          <a:ln w="19050">
            <a:solidFill>
              <a:srgbClr val="FF00FF"/>
            </a:solidFill>
          </a:ln>
        </p:spPr>
        <p:txBody>
          <a:bodyPr wrap="square" rtlCol="0">
            <a:spAutoFit/>
          </a:bodyPr>
          <a:lstStyle/>
          <a:p>
            <a:pPr algn="just"/>
            <a:r>
              <a:rPr lang="fr-FR" sz="1600" dirty="0"/>
              <a:t>- Utilisé traditionnellement dans  les manifestations fonctionnelles de l'insuffisance </a:t>
            </a:r>
            <a:r>
              <a:rPr lang="fr-FR" sz="1600" dirty="0" err="1"/>
              <a:t>veinolymphatique</a:t>
            </a:r>
            <a:r>
              <a:rPr lang="fr-FR" sz="1600" dirty="0"/>
              <a:t> (jambes lourdes, douleurs, impatiences du primo-décubitus)</a:t>
            </a:r>
          </a:p>
          <a:p>
            <a:pPr algn="just"/>
            <a:r>
              <a:rPr lang="fr-FR" sz="1600" dirty="0"/>
              <a:t>- Traitement des signes fonctionnels liés à la crise hémorroïdaire</a:t>
            </a:r>
          </a:p>
        </p:txBody>
      </p:sp>
      <p:sp>
        <p:nvSpPr>
          <p:cNvPr id="2" name="Rectangle 1">
            <a:extLst>
              <a:ext uri="{FF2B5EF4-FFF2-40B4-BE49-F238E27FC236}">
                <a16:creationId xmlns:a16="http://schemas.microsoft.com/office/drawing/2014/main" id="{8FC6B29B-6D65-41D3-9DDA-95E057B4F3C9}"/>
              </a:ext>
            </a:extLst>
          </p:cNvPr>
          <p:cNvSpPr/>
          <p:nvPr/>
        </p:nvSpPr>
        <p:spPr>
          <a:xfrm>
            <a:off x="750622" y="3470831"/>
            <a:ext cx="2249334" cy="338554"/>
          </a:xfrm>
          <a:prstGeom prst="rect">
            <a:avLst/>
          </a:prstGeom>
        </p:spPr>
        <p:txBody>
          <a:bodyPr wrap="none">
            <a:spAutoFit/>
          </a:bodyPr>
          <a:lstStyle/>
          <a:p>
            <a:r>
              <a:rPr lang="fr-FR" sz="1600" u="sng" dirty="0">
                <a:hlinkClick r:id="rId3"/>
              </a:rPr>
              <a:t>Avis CT HAS  11/05/2005</a:t>
            </a:r>
            <a:endParaRPr lang="fr-FR" sz="1600" b="1" dirty="0"/>
          </a:p>
        </p:txBody>
      </p:sp>
      <p:sp>
        <p:nvSpPr>
          <p:cNvPr id="39" name="ZoneTexte 38">
            <a:extLst>
              <a:ext uri="{FF2B5EF4-FFF2-40B4-BE49-F238E27FC236}">
                <a16:creationId xmlns:a16="http://schemas.microsoft.com/office/drawing/2014/main" id="{AE8BF866-D3D1-4983-B17C-7F1E0A55D667}"/>
              </a:ext>
            </a:extLst>
          </p:cNvPr>
          <p:cNvSpPr txBox="1"/>
          <p:nvPr/>
        </p:nvSpPr>
        <p:spPr bwMode="auto">
          <a:xfrm>
            <a:off x="750623" y="3054831"/>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8350F12D-B808-428B-A6A5-8D09EC7BB92D}"/>
              </a:ext>
            </a:extLst>
          </p:cNvPr>
          <p:cNvPicPr>
            <a:picLocks noChangeAspect="1"/>
          </p:cNvPicPr>
          <p:nvPr/>
        </p:nvPicPr>
        <p:blipFill>
          <a:blip r:embed="rId4"/>
          <a:stretch>
            <a:fillRect/>
          </a:stretch>
        </p:blipFill>
        <p:spPr bwMode="auto">
          <a:xfrm>
            <a:off x="177866" y="2922172"/>
            <a:ext cx="572757" cy="646275"/>
          </a:xfrm>
          <a:prstGeom prst="rect">
            <a:avLst/>
          </a:prstGeom>
        </p:spPr>
      </p:pic>
      <p:sp>
        <p:nvSpPr>
          <p:cNvPr id="3" name="Rectangle 2">
            <a:extLst>
              <a:ext uri="{FF2B5EF4-FFF2-40B4-BE49-F238E27FC236}">
                <a16:creationId xmlns:a16="http://schemas.microsoft.com/office/drawing/2014/main" id="{88A2A8F7-DC65-4214-8C9E-4490C6370F08}"/>
              </a:ext>
            </a:extLst>
          </p:cNvPr>
          <p:cNvSpPr/>
          <p:nvPr/>
        </p:nvSpPr>
        <p:spPr>
          <a:xfrm>
            <a:off x="695487" y="3883711"/>
            <a:ext cx="11199503" cy="584775"/>
          </a:xfrm>
          <a:prstGeom prst="rect">
            <a:avLst/>
          </a:prstGeom>
        </p:spPr>
        <p:txBody>
          <a:bodyPr wrap="square">
            <a:spAutoFit/>
          </a:bodyPr>
          <a:lstStyle/>
          <a:p>
            <a:pPr algn="just"/>
            <a:r>
              <a:rPr lang="fr-FR" sz="1600" dirty="0"/>
              <a:t>Compte tenu de l’absence de caractère habituel de gravité des affections visées, d’une efficacité très faible, et d’une place marginale dans la stratégie thérapeutique, cette spécialité ne présente pas d’intérêt en termes de santé publique</a:t>
            </a:r>
          </a:p>
        </p:txBody>
      </p:sp>
      <p:pic>
        <p:nvPicPr>
          <p:cNvPr id="41" name="Image 40">
            <a:extLst>
              <a:ext uri="{FF2B5EF4-FFF2-40B4-BE49-F238E27FC236}">
                <a16:creationId xmlns:a16="http://schemas.microsoft.com/office/drawing/2014/main" id="{9CD19D8B-A3D1-47D8-8B44-FFC8A731EFE8}"/>
              </a:ext>
            </a:extLst>
          </p:cNvPr>
          <p:cNvPicPr>
            <a:picLocks noChangeAspect="1"/>
          </p:cNvPicPr>
          <p:nvPr/>
        </p:nvPicPr>
        <p:blipFill>
          <a:blip r:embed="rId5"/>
          <a:stretch>
            <a:fillRect/>
          </a:stretch>
        </p:blipFill>
        <p:spPr bwMode="auto">
          <a:xfrm>
            <a:off x="337789" y="5162033"/>
            <a:ext cx="432047" cy="684362"/>
          </a:xfrm>
          <a:prstGeom prst="rect">
            <a:avLst/>
          </a:prstGeom>
        </p:spPr>
      </p:pic>
      <p:sp>
        <p:nvSpPr>
          <p:cNvPr id="42" name="ZoneTexte 41">
            <a:extLst>
              <a:ext uri="{FF2B5EF4-FFF2-40B4-BE49-F238E27FC236}">
                <a16:creationId xmlns:a16="http://schemas.microsoft.com/office/drawing/2014/main" id="{4C869065-7D1B-4A21-B7BD-E7E23BD9EA9A}"/>
              </a:ext>
            </a:extLst>
          </p:cNvPr>
          <p:cNvSpPr txBox="1"/>
          <p:nvPr/>
        </p:nvSpPr>
        <p:spPr bwMode="auto">
          <a:xfrm>
            <a:off x="769836" y="5297187"/>
            <a:ext cx="10279617"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a:p>
            <a:pPr>
              <a:defRPr/>
            </a:pPr>
            <a:r>
              <a:rPr lang="fr-FR" sz="1600" b="1" i="1" dirty="0">
                <a:hlinkClick r:id="rId6" action="ppaction://hlinksldjump"/>
              </a:rPr>
              <a:t>Consulter les alternatives et la stratégie thérapeutique dans la maladie hémorroïdaire et l’insuffisance veineuse   </a:t>
            </a:r>
            <a:endParaRPr lang="fr-FR" sz="1600" b="1" i="1" dirty="0"/>
          </a:p>
        </p:txBody>
      </p:sp>
      <p:pic>
        <p:nvPicPr>
          <p:cNvPr id="43" name="Image 42">
            <a:hlinkClick r:id="rId7" action="ppaction://hlinksldjump"/>
            <a:extLst>
              <a:ext uri="{FF2B5EF4-FFF2-40B4-BE49-F238E27FC236}">
                <a16:creationId xmlns:a16="http://schemas.microsoft.com/office/drawing/2014/main" id="{16E18145-8CB9-4776-9EAA-F72011ADDD44}"/>
              </a:ext>
            </a:extLst>
          </p:cNvPr>
          <p:cNvPicPr>
            <a:picLocks noChangeAspect="1"/>
          </p:cNvPicPr>
          <p:nvPr/>
        </p:nvPicPr>
        <p:blipFill>
          <a:blip r:embed="rId8"/>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72309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93250"/>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MARRON D’INDE, HAMMAMELIS, ESCULOSIDE, BOURSE A PASTEUR, ANEMONE PULSATILLE</a:t>
            </a:r>
          </a:p>
          <a:p>
            <a:r>
              <a:rPr lang="fr-FR" b="1" dirty="0" err="1"/>
              <a:t>Histofluine</a:t>
            </a:r>
            <a:r>
              <a:rPr lang="fr-FR" b="1" dirty="0"/>
              <a:t> P® </a:t>
            </a:r>
            <a:r>
              <a:rPr lang="fr-FR" b="1" dirty="0" err="1"/>
              <a:t>buv</a:t>
            </a:r>
            <a:endParaRPr lang="fr-FR"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79</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Rectangle 37"/>
          <p:cNvSpPr/>
          <p:nvPr/>
        </p:nvSpPr>
        <p:spPr bwMode="auto">
          <a:xfrm>
            <a:off x="86602" y="1493981"/>
            <a:ext cx="10500271" cy="1077218"/>
          </a:xfrm>
          <a:prstGeom prst="rect">
            <a:avLst/>
          </a:prstGeom>
          <a:noFill/>
          <a:ln w="19050">
            <a:solidFill>
              <a:srgbClr val="FF00FF"/>
            </a:solidFill>
          </a:ln>
        </p:spPr>
        <p:txBody>
          <a:bodyPr wrap="square" rtlCol="0">
            <a:spAutoFit/>
          </a:bodyPr>
          <a:lstStyle/>
          <a:p>
            <a:pPr algn="just"/>
            <a:r>
              <a:rPr lang="fr-FR" sz="1600" dirty="0"/>
              <a:t>- Manifestations fonctionnelles de l'insuffisance </a:t>
            </a:r>
            <a:r>
              <a:rPr lang="fr-FR" sz="1600" dirty="0" err="1"/>
              <a:t>veinolymphatique</a:t>
            </a:r>
            <a:r>
              <a:rPr lang="fr-FR" sz="1600" dirty="0"/>
              <a:t> (jambes lourdes, douleurs, impatiences du primo-décubitus) </a:t>
            </a:r>
          </a:p>
          <a:p>
            <a:pPr algn="just"/>
            <a:r>
              <a:rPr lang="fr-FR" sz="1600" dirty="0"/>
              <a:t>- Le traitement symptomatique des troubles fonctionnels de la fragilité capillaire </a:t>
            </a:r>
          </a:p>
          <a:p>
            <a:pPr algn="just"/>
            <a:r>
              <a:rPr lang="fr-FR" sz="1600" dirty="0"/>
              <a:t>- Le traitement des signes fonctionnels liés à la crise hémorroïdaire. </a:t>
            </a:r>
          </a:p>
        </p:txBody>
      </p:sp>
      <p:pic>
        <p:nvPicPr>
          <p:cNvPr id="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02" y="2726928"/>
            <a:ext cx="538484" cy="489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C75F4702-946B-40D8-A37C-69C5A46059C8}"/>
              </a:ext>
            </a:extLst>
          </p:cNvPr>
          <p:cNvSpPr/>
          <p:nvPr/>
        </p:nvSpPr>
        <p:spPr>
          <a:xfrm>
            <a:off x="2903621" y="882912"/>
            <a:ext cx="6096000" cy="368049"/>
          </a:xfrm>
          <a:prstGeom prst="rect">
            <a:avLst/>
          </a:prstGeom>
        </p:spPr>
        <p:txBody>
          <a:bodyPr>
            <a:spAutoFit/>
          </a:bodyPr>
          <a:lstStyle/>
          <a:p>
            <a:pPr>
              <a:lnSpc>
                <a:spcPct val="120000"/>
              </a:lnSpc>
            </a:pP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C05CX, MEDICAMENTS AGISSANT SUR LES CAPILLAIRES</a:t>
            </a:r>
          </a:p>
        </p:txBody>
      </p:sp>
      <p:sp>
        <p:nvSpPr>
          <p:cNvPr id="3" name="Rectangle 2">
            <a:extLst>
              <a:ext uri="{FF2B5EF4-FFF2-40B4-BE49-F238E27FC236}">
                <a16:creationId xmlns:a16="http://schemas.microsoft.com/office/drawing/2014/main" id="{FB25B423-73D5-4BE1-AC23-27FC744EB51A}"/>
              </a:ext>
            </a:extLst>
          </p:cNvPr>
          <p:cNvSpPr/>
          <p:nvPr/>
        </p:nvSpPr>
        <p:spPr>
          <a:xfrm>
            <a:off x="771996" y="3889772"/>
            <a:ext cx="6096000" cy="338554"/>
          </a:xfrm>
          <a:prstGeom prst="rect">
            <a:avLst/>
          </a:prstGeom>
        </p:spPr>
        <p:txBody>
          <a:bodyPr>
            <a:spAutoFit/>
          </a:bodyPr>
          <a:lstStyle/>
          <a:p>
            <a:r>
              <a:rPr lang="fr-FR" sz="1600" u="sng" dirty="0">
                <a:hlinkClick r:id="rId4"/>
              </a:rPr>
              <a:t>Avis CT HAS 11/05/2005 </a:t>
            </a:r>
            <a:endParaRPr lang="fr-FR" sz="1600" b="1" dirty="0"/>
          </a:p>
        </p:txBody>
      </p:sp>
      <p:sp>
        <p:nvSpPr>
          <p:cNvPr id="40" name="Rectangle 39">
            <a:extLst>
              <a:ext uri="{FF2B5EF4-FFF2-40B4-BE49-F238E27FC236}">
                <a16:creationId xmlns:a16="http://schemas.microsoft.com/office/drawing/2014/main" id="{A0FA87DA-09E1-45A8-8C11-0D27F4D08D70}"/>
              </a:ext>
            </a:extLst>
          </p:cNvPr>
          <p:cNvSpPr/>
          <p:nvPr/>
        </p:nvSpPr>
        <p:spPr>
          <a:xfrm>
            <a:off x="625086" y="2954465"/>
            <a:ext cx="4870244" cy="338554"/>
          </a:xfrm>
          <a:prstGeom prst="rect">
            <a:avLst/>
          </a:prstGeom>
        </p:spPr>
        <p:txBody>
          <a:bodyPr wrap="none">
            <a:spAutoFit/>
          </a:bodyPr>
          <a:lstStyle/>
          <a:p>
            <a:pPr algn="just"/>
            <a:r>
              <a:rPr lang="fr-FR" sz="1600" dirty="0"/>
              <a:t>Ce médicament contient de l'alcool en quantité notable.</a:t>
            </a:r>
          </a:p>
        </p:txBody>
      </p:sp>
      <p:sp>
        <p:nvSpPr>
          <p:cNvPr id="41" name="ZoneTexte 40">
            <a:extLst>
              <a:ext uri="{FF2B5EF4-FFF2-40B4-BE49-F238E27FC236}">
                <a16:creationId xmlns:a16="http://schemas.microsoft.com/office/drawing/2014/main" id="{7E347C41-9B85-48FA-A85F-B10A78F13A3B}"/>
              </a:ext>
            </a:extLst>
          </p:cNvPr>
          <p:cNvSpPr txBox="1"/>
          <p:nvPr/>
        </p:nvSpPr>
        <p:spPr bwMode="auto">
          <a:xfrm>
            <a:off x="750623" y="3556096"/>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2" name="Image 41">
            <a:extLst>
              <a:ext uri="{FF2B5EF4-FFF2-40B4-BE49-F238E27FC236}">
                <a16:creationId xmlns:a16="http://schemas.microsoft.com/office/drawing/2014/main" id="{3803282B-6F38-473F-88CA-26DBBEC12922}"/>
              </a:ext>
            </a:extLst>
          </p:cNvPr>
          <p:cNvPicPr>
            <a:picLocks noChangeAspect="1"/>
          </p:cNvPicPr>
          <p:nvPr/>
        </p:nvPicPr>
        <p:blipFill>
          <a:blip r:embed="rId5"/>
          <a:stretch>
            <a:fillRect/>
          </a:stretch>
        </p:blipFill>
        <p:spPr bwMode="auto">
          <a:xfrm>
            <a:off x="177866" y="3423437"/>
            <a:ext cx="572757" cy="646275"/>
          </a:xfrm>
          <a:prstGeom prst="rect">
            <a:avLst/>
          </a:prstGeom>
        </p:spPr>
      </p:pic>
      <p:pic>
        <p:nvPicPr>
          <p:cNvPr id="43" name="Image 42">
            <a:extLst>
              <a:ext uri="{FF2B5EF4-FFF2-40B4-BE49-F238E27FC236}">
                <a16:creationId xmlns:a16="http://schemas.microsoft.com/office/drawing/2014/main" id="{11431170-62AD-4DD2-A02C-1782816C0F87}"/>
              </a:ext>
            </a:extLst>
          </p:cNvPr>
          <p:cNvPicPr>
            <a:picLocks noChangeAspect="1"/>
          </p:cNvPicPr>
          <p:nvPr/>
        </p:nvPicPr>
        <p:blipFill>
          <a:blip r:embed="rId6"/>
          <a:stretch>
            <a:fillRect/>
          </a:stretch>
        </p:blipFill>
        <p:spPr bwMode="auto">
          <a:xfrm>
            <a:off x="337789" y="5162033"/>
            <a:ext cx="432047" cy="684362"/>
          </a:xfrm>
          <a:prstGeom prst="rect">
            <a:avLst/>
          </a:prstGeom>
        </p:spPr>
      </p:pic>
      <p:sp>
        <p:nvSpPr>
          <p:cNvPr id="44" name="ZoneTexte 43">
            <a:extLst>
              <a:ext uri="{FF2B5EF4-FFF2-40B4-BE49-F238E27FC236}">
                <a16:creationId xmlns:a16="http://schemas.microsoft.com/office/drawing/2014/main" id="{5E6DD3CA-5BDA-46DF-A948-294209D5ADB9}"/>
              </a:ext>
            </a:extLst>
          </p:cNvPr>
          <p:cNvSpPr txBox="1"/>
          <p:nvPr/>
        </p:nvSpPr>
        <p:spPr bwMode="auto">
          <a:xfrm>
            <a:off x="769836" y="5297187"/>
            <a:ext cx="10279617"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a:p>
            <a:pPr>
              <a:defRPr/>
            </a:pPr>
            <a:r>
              <a:rPr lang="fr-FR" sz="1600" b="1" i="1" dirty="0">
                <a:hlinkClick r:id="rId7" action="ppaction://hlinksldjump"/>
              </a:rPr>
              <a:t>Consulter les alternatives et la stratégie thérapeutique dans la maladie hémorroïdaire et l’insuffisance veineuse   </a:t>
            </a:r>
            <a:endParaRPr lang="fr-FR" sz="1600" b="1" i="1" dirty="0"/>
          </a:p>
        </p:txBody>
      </p:sp>
      <p:pic>
        <p:nvPicPr>
          <p:cNvPr id="45" name="Image 44">
            <a:hlinkClick r:id="rId8" action="ppaction://hlinksldjump"/>
            <a:extLst>
              <a:ext uri="{FF2B5EF4-FFF2-40B4-BE49-F238E27FC236}">
                <a16:creationId xmlns:a16="http://schemas.microsoft.com/office/drawing/2014/main" id="{8E5283E2-3F96-45B9-88C7-6E8388542129}"/>
              </a:ext>
            </a:extLst>
          </p:cNvPr>
          <p:cNvPicPr>
            <a:picLocks noChangeAspect="1"/>
          </p:cNvPicPr>
          <p:nvPr/>
        </p:nvPicPr>
        <p:blipFill>
          <a:blip r:embed="rId9"/>
          <a:stretch>
            <a:fillRect/>
          </a:stretch>
        </p:blipFill>
        <p:spPr bwMode="auto">
          <a:xfrm>
            <a:off x="11480049" y="6083686"/>
            <a:ext cx="628651" cy="774314"/>
          </a:xfrm>
          <a:prstGeom prst="rect">
            <a:avLst/>
          </a:prstGeom>
        </p:spPr>
      </p:pic>
      <p:sp>
        <p:nvSpPr>
          <p:cNvPr id="46" name="Rectangle 45">
            <a:extLst>
              <a:ext uri="{FF2B5EF4-FFF2-40B4-BE49-F238E27FC236}">
                <a16:creationId xmlns:a16="http://schemas.microsoft.com/office/drawing/2014/main" id="{DA5D1E15-7876-444E-8EC1-65737AEC627B}"/>
              </a:ext>
            </a:extLst>
          </p:cNvPr>
          <p:cNvSpPr/>
          <p:nvPr/>
        </p:nvSpPr>
        <p:spPr>
          <a:xfrm>
            <a:off x="799977" y="4151661"/>
            <a:ext cx="10992331" cy="584775"/>
          </a:xfrm>
          <a:prstGeom prst="rect">
            <a:avLst/>
          </a:prstGeom>
        </p:spPr>
        <p:txBody>
          <a:bodyPr wrap="square">
            <a:spAutoFit/>
          </a:bodyPr>
          <a:lstStyle/>
          <a:p>
            <a:r>
              <a:rPr lang="fr-FR" sz="1600" dirty="0"/>
              <a:t>Compte tenu de l’absence de caractère habituel de gravité des affections visées, d’une efficacité mal établie, et d’une place marginale dans la stratégie thérapeutique, cette spécialité ne présente pas d’intérêt en termes de santé publique</a:t>
            </a:r>
          </a:p>
        </p:txBody>
      </p:sp>
    </p:spTree>
    <p:extLst>
      <p:ext uri="{BB962C8B-B14F-4D97-AF65-F5344CB8AC3E}">
        <p14:creationId xmlns:p14="http://schemas.microsoft.com/office/powerpoint/2010/main" val="1456536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76152"/>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b="1" dirty="0">
                <a:solidFill>
                  <a:schemeClr val="bg1"/>
                </a:solidFill>
              </a:rPr>
              <a:t>Rappels sur la liste des spécialités pharmaceutiques </a:t>
            </a:r>
          </a:p>
          <a:p>
            <a:pPr algn="ctr">
              <a:defRPr/>
            </a:pPr>
            <a:r>
              <a:rPr lang="fr-FR" sz="2400" b="1" dirty="0">
                <a:solidFill>
                  <a:schemeClr val="bg1"/>
                </a:solidFill>
              </a:rPr>
              <a:t>agréées à l’usage des collectivités</a:t>
            </a: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8</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4" name="Rectangle 33">
            <a:extLst>
              <a:ext uri="{FF2B5EF4-FFF2-40B4-BE49-F238E27FC236}">
                <a16:creationId xmlns:a16="http://schemas.microsoft.com/office/drawing/2014/main" id="{30A0946F-670C-4886-A54B-E8DA3109E530}"/>
              </a:ext>
            </a:extLst>
          </p:cNvPr>
          <p:cNvSpPr/>
          <p:nvPr/>
        </p:nvSpPr>
        <p:spPr bwMode="auto">
          <a:xfrm>
            <a:off x="385001" y="1029338"/>
            <a:ext cx="9782292" cy="1569660"/>
          </a:xfrm>
          <a:prstGeom prst="rect">
            <a:avLst/>
          </a:prstGeom>
          <a:noFill/>
          <a:ln w="19050">
            <a:solidFill>
              <a:srgbClr val="FF00FF"/>
            </a:solidFill>
          </a:ln>
        </p:spPr>
        <p:txBody>
          <a:bodyPr wrap="square" rtlCol="0">
            <a:spAutoFit/>
          </a:bodyPr>
          <a:lstStyle/>
          <a:p>
            <a:pPr algn="just"/>
            <a:r>
              <a:rPr lang="fr-FR" sz="1600" dirty="0">
                <a:highlight>
                  <a:srgbClr val="FFFFFF"/>
                </a:highlight>
              </a:rPr>
              <a:t>« Les médicaments sont inscrits sur les listes ou l'une des listes prévues aux premier et deuxième alinéas de l'article L. 162-17 (spécialités remboursables aux assurés sociaux) du présent code et à l'article L. 5123-2 du code de la santé publique (spécialités agréées à l’usage des collectivités) au vu de l'appréciation du service médical rendu qu'ils apportent indication par indication. </a:t>
            </a:r>
            <a:r>
              <a:rPr lang="fr-FR" sz="1600" b="1" dirty="0">
                <a:highlight>
                  <a:srgbClr val="FFFFFF"/>
                </a:highlight>
              </a:rPr>
              <a:t>[…]</a:t>
            </a:r>
          </a:p>
          <a:p>
            <a:pPr algn="just"/>
            <a:r>
              <a:rPr lang="fr-FR" sz="1600" dirty="0"/>
              <a:t>Les médicaments dont le </a:t>
            </a:r>
            <a:r>
              <a:rPr lang="fr-FR" sz="1600" b="1" dirty="0"/>
              <a:t>service médical rendu est insuffisant </a:t>
            </a:r>
            <a:r>
              <a:rPr lang="fr-FR" sz="1600" dirty="0"/>
              <a:t>au regard des autres médicaments ou thérapies disponibles </a:t>
            </a:r>
            <a:r>
              <a:rPr lang="fr-FR" sz="1600" b="1" dirty="0"/>
              <a:t>ne sont pas inscrits sur l'une des listes</a:t>
            </a:r>
            <a:r>
              <a:rPr lang="fr-FR" sz="1600" dirty="0"/>
              <a:t>. » </a:t>
            </a:r>
            <a:r>
              <a:rPr lang="fr-FR" sz="1600" dirty="0">
                <a:highlight>
                  <a:srgbClr val="FFFFFF"/>
                </a:highlight>
              </a:rPr>
              <a:t>(</a:t>
            </a:r>
            <a:r>
              <a:rPr lang="fr-FR" sz="1600" b="1" dirty="0">
                <a:highlight>
                  <a:srgbClr val="FFFFFF"/>
                </a:highlight>
                <a:hlinkClick r:id="rId3"/>
              </a:rPr>
              <a:t>Article R163-3 du Code de la Sécurité Sociale</a:t>
            </a:r>
            <a:r>
              <a:rPr lang="fr-FR" sz="1600" b="1" dirty="0">
                <a:highlight>
                  <a:srgbClr val="FFFFFF"/>
                </a:highlight>
              </a:rPr>
              <a:t>)</a:t>
            </a:r>
            <a:endParaRPr lang="fr-FR" sz="1600" dirty="0">
              <a:highlight>
                <a:srgbClr val="FFFFFF"/>
              </a:highlight>
            </a:endParaRPr>
          </a:p>
        </p:txBody>
      </p:sp>
      <p:sp>
        <p:nvSpPr>
          <p:cNvPr id="35" name="Rectangle 34">
            <a:extLst>
              <a:ext uri="{FF2B5EF4-FFF2-40B4-BE49-F238E27FC236}">
                <a16:creationId xmlns:a16="http://schemas.microsoft.com/office/drawing/2014/main" id="{292EBD5D-764E-4CE7-B52B-C4FB015578C9}"/>
              </a:ext>
            </a:extLst>
          </p:cNvPr>
          <p:cNvSpPr/>
          <p:nvPr/>
        </p:nvSpPr>
        <p:spPr bwMode="auto">
          <a:xfrm>
            <a:off x="245722" y="2730940"/>
            <a:ext cx="11704404" cy="4101123"/>
          </a:xfrm>
          <a:prstGeom prst="rect">
            <a:avLst/>
          </a:prstGeom>
        </p:spPr>
        <p:txBody>
          <a:bodyPr wrap="square">
            <a:spAutoFit/>
          </a:bodyPr>
          <a:lstStyle/>
          <a:p>
            <a:pPr algn="just">
              <a:spcBef>
                <a:spcPts val="300"/>
              </a:spcBef>
              <a:spcAft>
                <a:spcPts val="300"/>
              </a:spcAft>
            </a:pPr>
            <a:r>
              <a:rPr lang="fr-FR" b="1" dirty="0">
                <a:solidFill>
                  <a:srgbClr val="000099"/>
                </a:solidFill>
                <a:effectLst>
                  <a:outerShdw blurRad="38100" dist="38100" dir="2700000" algn="tl">
                    <a:srgbClr val="000000">
                      <a:alpha val="43137"/>
                    </a:srgbClr>
                  </a:outerShdw>
                </a:effectLst>
              </a:rPr>
              <a:t>Rappels sur les conditions d’utilisation des médicaments à l’hôpital : </a:t>
            </a:r>
          </a:p>
          <a:p>
            <a:pPr algn="just"/>
            <a:r>
              <a:rPr lang="fr-FR" sz="1600" dirty="0"/>
              <a:t>Pour être achetés et utilisés à l’hôpital, les médicaments doivent </a:t>
            </a:r>
            <a:r>
              <a:rPr lang="fr-FR" sz="1600" b="1" dirty="0"/>
              <a:t>être inscrits sur la liste des spécialités pharmaceutiques agréées à l’usage des collectivités et divers services publics</a:t>
            </a:r>
            <a:r>
              <a:rPr lang="fr-FR" sz="1600" dirty="0"/>
              <a:t>. Cette liste est établie par les ministres chargés de la santé et de la sécurité sociale, après </a:t>
            </a:r>
            <a:r>
              <a:rPr lang="fr-FR" sz="1600" b="1" dirty="0"/>
              <a:t>avis de la HAS.</a:t>
            </a:r>
            <a:endParaRPr lang="fr-FR" sz="1600" dirty="0"/>
          </a:p>
          <a:p>
            <a:pPr algn="just"/>
            <a:endParaRPr lang="fr-FR" sz="1600" dirty="0"/>
          </a:p>
          <a:p>
            <a:pPr algn="just"/>
            <a:r>
              <a:rPr lang="fr-FR" sz="1600" dirty="0"/>
              <a:t>L’agrément aux collectivités précise </a:t>
            </a:r>
            <a:r>
              <a:rPr lang="fr-FR" sz="1600" b="1" dirty="0"/>
              <a:t>la ou les indications thérapeutiques </a:t>
            </a:r>
            <a:r>
              <a:rPr lang="fr-FR" sz="1600" dirty="0"/>
              <a:t>de l’AMM</a:t>
            </a:r>
            <a:r>
              <a:rPr lang="fr-FR" sz="1600" dirty="0">
                <a:solidFill>
                  <a:srgbClr val="FF0000"/>
                </a:solidFill>
              </a:rPr>
              <a:t> </a:t>
            </a:r>
            <a:r>
              <a:rPr lang="fr-FR" sz="1600" b="1" dirty="0"/>
              <a:t>ouvrant droit à la prise en charge par </a:t>
            </a:r>
            <a:r>
              <a:rPr lang="fr-FR" sz="1600" b="1" dirty="0" smtClean="0"/>
              <a:t>l‘Assurance </a:t>
            </a:r>
            <a:r>
              <a:rPr lang="fr-FR" sz="1600" b="1" dirty="0"/>
              <a:t>M</a:t>
            </a:r>
            <a:r>
              <a:rPr lang="fr-FR" sz="1600" b="1" dirty="0" smtClean="0"/>
              <a:t>aladie</a:t>
            </a:r>
            <a:r>
              <a:rPr lang="fr-FR" sz="1600" dirty="0" smtClean="0"/>
              <a:t> </a:t>
            </a:r>
            <a:r>
              <a:rPr lang="fr-FR" sz="1600" dirty="0"/>
              <a:t>(en lien avec le SMR rendu par la HAS).</a:t>
            </a:r>
          </a:p>
          <a:p>
            <a:pPr algn="just"/>
            <a:endParaRPr lang="fr-FR" sz="1600" dirty="0"/>
          </a:p>
          <a:p>
            <a:pPr algn="just"/>
            <a:r>
              <a:rPr lang="fr-FR" sz="1600" dirty="0"/>
              <a:t>Il existe des médicaments qui ne sont pas inscrits sur la liste des spécialités agréées aux collectivités (</a:t>
            </a:r>
            <a:r>
              <a:rPr lang="fr-FR" sz="1600" dirty="0">
                <a:hlinkClick r:id="rId4"/>
              </a:rPr>
              <a:t>L. 5123-2 du Code de la Santé Publique</a:t>
            </a:r>
            <a:r>
              <a:rPr lang="fr-FR" sz="1600" dirty="0"/>
              <a:t>) mais qui peuvent néanmoins être utilisés à l'hôpital, dans une indication considérée. </a:t>
            </a:r>
          </a:p>
          <a:p>
            <a:pPr algn="just"/>
            <a:r>
              <a:rPr lang="fr-FR" sz="1600" dirty="0"/>
              <a:t>Il s’agit des médicaments faisant l’objet :</a:t>
            </a:r>
          </a:p>
          <a:p>
            <a:pPr marL="285750" indent="-285750" algn="just">
              <a:buFontTx/>
              <a:buChar char="-"/>
            </a:pPr>
            <a:r>
              <a:rPr lang="fr-FR" sz="1600" dirty="0"/>
              <a:t>d’autorisations d'accès précoce, d’autorisations ou cadres de prescription compassionnelle,</a:t>
            </a:r>
          </a:p>
          <a:p>
            <a:pPr marL="285750" indent="-285750" algn="just">
              <a:buFontTx/>
              <a:buChar char="-"/>
            </a:pPr>
            <a:r>
              <a:rPr lang="fr-FR" sz="1600" dirty="0"/>
              <a:t>d'une autorisation comme médicaments de thérapie innovante préparés ponctuellement,</a:t>
            </a:r>
          </a:p>
          <a:p>
            <a:pPr marL="285750" indent="-285750" algn="just">
              <a:buFontTx/>
              <a:buChar char="-"/>
            </a:pPr>
            <a:r>
              <a:rPr lang="fr-FR" sz="1600" dirty="0"/>
              <a:t>d’une AMM « miroir » en application de l’article L.162-18-1 du code de la sécurité sociale,</a:t>
            </a:r>
          </a:p>
          <a:p>
            <a:pPr marL="285750" indent="-285750" algn="just">
              <a:buFontTx/>
              <a:buChar char="-"/>
            </a:pPr>
            <a:r>
              <a:rPr lang="fr-FR" sz="1600" dirty="0"/>
              <a:t>d'une autorisation d'importation dans le cadre d'une rupture de stock, d'un risque de rupture ou d'un arrêt de commercialisation,</a:t>
            </a:r>
          </a:p>
          <a:p>
            <a:pPr marL="285750" indent="-285750" algn="just">
              <a:buFontTx/>
              <a:buChar char="-"/>
            </a:pPr>
            <a:r>
              <a:rPr lang="fr-FR" sz="1600" dirty="0"/>
              <a:t>d’une recherche dans le cadre d’un essai clinique.</a:t>
            </a:r>
          </a:p>
        </p:txBody>
      </p:sp>
    </p:spTree>
    <p:extLst>
      <p:ext uri="{BB962C8B-B14F-4D97-AF65-F5344CB8AC3E}">
        <p14:creationId xmlns:p14="http://schemas.microsoft.com/office/powerpoint/2010/main" val="16823866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8931"/>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MARRONNIER D’INDE, MELILOT, VIBURNUM, HAMMAMELIS, PETIT HOUX</a:t>
            </a:r>
          </a:p>
          <a:p>
            <a:r>
              <a:rPr lang="fr-FR" b="1" dirty="0" err="1"/>
              <a:t>Climaxol</a:t>
            </a:r>
            <a:r>
              <a:rPr lang="fr-FR" b="1" dirty="0"/>
              <a:t>® </a:t>
            </a:r>
            <a:r>
              <a:rPr lang="fr-FR" b="1" dirty="0" err="1"/>
              <a:t>buv</a:t>
            </a:r>
            <a:endParaRPr lang="fr-FR"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80</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68528" y="1232997"/>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Rectangle 37"/>
          <p:cNvSpPr/>
          <p:nvPr/>
        </p:nvSpPr>
        <p:spPr bwMode="auto">
          <a:xfrm>
            <a:off x="821638" y="904889"/>
            <a:ext cx="9209563" cy="1323439"/>
          </a:xfrm>
          <a:prstGeom prst="rect">
            <a:avLst/>
          </a:prstGeom>
        </p:spPr>
        <p:txBody>
          <a:bodyPr wrap="square">
            <a:spAutoFit/>
          </a:bodyPr>
          <a:lstStyle/>
          <a:p>
            <a:endParaRPr lang="fr-FR" sz="2000" dirty="0"/>
          </a:p>
          <a:p>
            <a:endParaRPr lang="fr-FR" sz="2000" dirty="0"/>
          </a:p>
          <a:p>
            <a:endParaRPr lang="fr-FR" sz="2000" dirty="0"/>
          </a:p>
          <a:p>
            <a:endParaRPr lang="fr-FR" sz="2000" dirty="0"/>
          </a:p>
        </p:txBody>
      </p:sp>
      <p:sp>
        <p:nvSpPr>
          <p:cNvPr id="2" name="Rectangle 1"/>
          <p:cNvSpPr/>
          <p:nvPr/>
        </p:nvSpPr>
        <p:spPr>
          <a:xfrm>
            <a:off x="268529" y="1472064"/>
            <a:ext cx="10238292" cy="1569660"/>
          </a:xfrm>
          <a:prstGeom prst="rect">
            <a:avLst/>
          </a:prstGeom>
          <a:noFill/>
          <a:ln w="19050">
            <a:solidFill>
              <a:srgbClr val="FF00FF"/>
            </a:solidFill>
          </a:ln>
        </p:spPr>
        <p:txBody>
          <a:bodyPr wrap="square" rtlCol="0">
            <a:spAutoFit/>
          </a:bodyPr>
          <a:lstStyle/>
          <a:p>
            <a:pPr algn="just"/>
            <a:r>
              <a:rPr lang="fr-FR" sz="1600" u="sng" dirty="0"/>
              <a:t>Médicament traditionnel à base de plantes utilisé pour soulager les symptômes </a:t>
            </a:r>
            <a:r>
              <a:rPr lang="fr-FR" sz="1600" dirty="0"/>
              <a:t>:</a:t>
            </a:r>
          </a:p>
          <a:p>
            <a:pPr algn="just"/>
            <a:r>
              <a:rPr lang="fr-FR" sz="1600" dirty="0"/>
              <a:t>- d’inconfort et de lourdeur des jambes liés à des troubles circulatoires veineux mineurs.</a:t>
            </a:r>
          </a:p>
          <a:p>
            <a:pPr algn="just"/>
            <a:r>
              <a:rPr lang="fr-FR" sz="1600" dirty="0"/>
              <a:t>- des troubles fonctionnels de la fragilité capillaire cutanée tels que ecchymoses (bleus) et pétéchies (petites taches rouge-violacé sur la peau).</a:t>
            </a:r>
          </a:p>
          <a:p>
            <a:pPr algn="just"/>
            <a:endParaRPr lang="fr-FR" sz="1600" dirty="0"/>
          </a:p>
          <a:p>
            <a:pPr algn="just"/>
            <a:r>
              <a:rPr lang="fr-FR" sz="1600" i="1" dirty="0"/>
              <a:t>« Son usage est réservé aux indications spécifiées sur la base exclusive de l’ancienneté de l’usage »</a:t>
            </a:r>
          </a:p>
        </p:txBody>
      </p:sp>
      <p:sp>
        <p:nvSpPr>
          <p:cNvPr id="3" name="Rectangle 2"/>
          <p:cNvSpPr/>
          <p:nvPr/>
        </p:nvSpPr>
        <p:spPr>
          <a:xfrm>
            <a:off x="830586" y="3259268"/>
            <a:ext cx="5009705" cy="338554"/>
          </a:xfrm>
          <a:prstGeom prst="rect">
            <a:avLst/>
          </a:prstGeom>
        </p:spPr>
        <p:txBody>
          <a:bodyPr wrap="none">
            <a:spAutoFit/>
          </a:bodyPr>
          <a:lstStyle/>
          <a:p>
            <a:r>
              <a:rPr lang="fr-FR" sz="1600" dirty="0"/>
              <a:t>Ce médicament </a:t>
            </a:r>
            <a:r>
              <a:rPr lang="fr-FR" sz="1600" b="1" dirty="0"/>
              <a:t>contient de  l'alcool</a:t>
            </a:r>
            <a:r>
              <a:rPr lang="fr-FR" sz="1600" dirty="0"/>
              <a:t> en quantité notable.</a:t>
            </a:r>
          </a:p>
        </p:txBody>
      </p:sp>
      <p:pic>
        <p:nvPicPr>
          <p:cNvPr id="4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528" y="3139497"/>
            <a:ext cx="538484" cy="489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Rectangle 40"/>
          <p:cNvSpPr/>
          <p:nvPr/>
        </p:nvSpPr>
        <p:spPr>
          <a:xfrm>
            <a:off x="750621" y="4711896"/>
            <a:ext cx="10818807" cy="584775"/>
          </a:xfrm>
          <a:prstGeom prst="rect">
            <a:avLst/>
          </a:prstGeom>
        </p:spPr>
        <p:txBody>
          <a:bodyPr wrap="square">
            <a:spAutoFit/>
          </a:bodyPr>
          <a:lstStyle/>
          <a:p>
            <a:r>
              <a:rPr lang="fr-FR" sz="1600" dirty="0"/>
              <a:t>Compte tenu de l’absence de caractère habituel de gravité des affections visées, d’une efficacité mal établie, et d’une place marginale dans la stratégie thérapeutique, cette spécialité ne présente pas d’intérêt en termes de santé publique.</a:t>
            </a:r>
          </a:p>
        </p:txBody>
      </p:sp>
      <p:sp>
        <p:nvSpPr>
          <p:cNvPr id="42" name="Rectangle 41">
            <a:extLst>
              <a:ext uri="{FF2B5EF4-FFF2-40B4-BE49-F238E27FC236}">
                <a16:creationId xmlns:a16="http://schemas.microsoft.com/office/drawing/2014/main" id="{29BC231D-155E-4C14-81B8-3D10614AAF2D}"/>
              </a:ext>
            </a:extLst>
          </p:cNvPr>
          <p:cNvSpPr/>
          <p:nvPr/>
        </p:nvSpPr>
        <p:spPr>
          <a:xfrm>
            <a:off x="2215052" y="938336"/>
            <a:ext cx="8023344" cy="368049"/>
          </a:xfrm>
          <a:prstGeom prst="rect">
            <a:avLst/>
          </a:prstGeom>
        </p:spPr>
        <p:txBody>
          <a:bodyPr wrap="square">
            <a:spAutoFit/>
          </a:bodyPr>
          <a:lstStyle/>
          <a:p>
            <a:pPr algn="ctr">
              <a:lnSpc>
                <a:spcPct val="120000"/>
              </a:lnSpc>
            </a:pP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solidFill>
                  <a:srgbClr val="000000"/>
                </a:solidFill>
              </a:rPr>
              <a:t> </a:t>
            </a:r>
            <a:r>
              <a:rPr lang="fr-FR" sz="1600" dirty="0"/>
              <a:t>C05CX, MEDICAMENTS AGISSANT SUR LES CAPILLAIRES</a:t>
            </a:r>
          </a:p>
        </p:txBody>
      </p:sp>
      <p:sp>
        <p:nvSpPr>
          <p:cNvPr id="43" name="Rectangle 42">
            <a:extLst>
              <a:ext uri="{FF2B5EF4-FFF2-40B4-BE49-F238E27FC236}">
                <a16:creationId xmlns:a16="http://schemas.microsoft.com/office/drawing/2014/main" id="{37BE84AA-2F6B-40BE-BEC4-64DD00BA93A7}"/>
              </a:ext>
            </a:extLst>
          </p:cNvPr>
          <p:cNvSpPr/>
          <p:nvPr/>
        </p:nvSpPr>
        <p:spPr>
          <a:xfrm>
            <a:off x="750622" y="4377921"/>
            <a:ext cx="2249334" cy="338554"/>
          </a:xfrm>
          <a:prstGeom prst="rect">
            <a:avLst/>
          </a:prstGeom>
        </p:spPr>
        <p:txBody>
          <a:bodyPr wrap="none">
            <a:spAutoFit/>
          </a:bodyPr>
          <a:lstStyle/>
          <a:p>
            <a:r>
              <a:rPr lang="fr-FR" sz="1600" dirty="0">
                <a:hlinkClick r:id="rId4"/>
              </a:rPr>
              <a:t>Avis CT HAS 11/05/2005</a:t>
            </a:r>
            <a:r>
              <a:rPr lang="fr-FR" sz="1600" dirty="0"/>
              <a:t> </a:t>
            </a:r>
            <a:endParaRPr lang="fr-FR" sz="1600" b="1" dirty="0"/>
          </a:p>
        </p:txBody>
      </p:sp>
      <p:sp>
        <p:nvSpPr>
          <p:cNvPr id="44" name="ZoneTexte 43">
            <a:extLst>
              <a:ext uri="{FF2B5EF4-FFF2-40B4-BE49-F238E27FC236}">
                <a16:creationId xmlns:a16="http://schemas.microsoft.com/office/drawing/2014/main" id="{28429AB0-700D-41BC-BA38-8EA78AF7984C}"/>
              </a:ext>
            </a:extLst>
          </p:cNvPr>
          <p:cNvSpPr txBox="1"/>
          <p:nvPr/>
        </p:nvSpPr>
        <p:spPr bwMode="auto">
          <a:xfrm>
            <a:off x="750623" y="4044245"/>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5" name="Image 44">
            <a:extLst>
              <a:ext uri="{FF2B5EF4-FFF2-40B4-BE49-F238E27FC236}">
                <a16:creationId xmlns:a16="http://schemas.microsoft.com/office/drawing/2014/main" id="{F3F3BDB6-E118-4F0A-8CE4-259F726F4454}"/>
              </a:ext>
            </a:extLst>
          </p:cNvPr>
          <p:cNvPicPr>
            <a:picLocks noChangeAspect="1"/>
          </p:cNvPicPr>
          <p:nvPr/>
        </p:nvPicPr>
        <p:blipFill>
          <a:blip r:embed="rId5"/>
          <a:stretch>
            <a:fillRect/>
          </a:stretch>
        </p:blipFill>
        <p:spPr bwMode="auto">
          <a:xfrm>
            <a:off x="177866" y="3911586"/>
            <a:ext cx="572757" cy="646275"/>
          </a:xfrm>
          <a:prstGeom prst="rect">
            <a:avLst/>
          </a:prstGeom>
        </p:spPr>
      </p:pic>
      <p:pic>
        <p:nvPicPr>
          <p:cNvPr id="46" name="Image 45">
            <a:extLst>
              <a:ext uri="{FF2B5EF4-FFF2-40B4-BE49-F238E27FC236}">
                <a16:creationId xmlns:a16="http://schemas.microsoft.com/office/drawing/2014/main" id="{8B9274B8-F4BE-4926-B12D-BAE698D720CE}"/>
              </a:ext>
            </a:extLst>
          </p:cNvPr>
          <p:cNvPicPr>
            <a:picLocks noChangeAspect="1"/>
          </p:cNvPicPr>
          <p:nvPr/>
        </p:nvPicPr>
        <p:blipFill>
          <a:blip r:embed="rId6"/>
          <a:stretch>
            <a:fillRect/>
          </a:stretch>
        </p:blipFill>
        <p:spPr bwMode="auto">
          <a:xfrm>
            <a:off x="318576" y="5710370"/>
            <a:ext cx="432047" cy="684362"/>
          </a:xfrm>
          <a:prstGeom prst="rect">
            <a:avLst/>
          </a:prstGeom>
        </p:spPr>
      </p:pic>
      <p:sp>
        <p:nvSpPr>
          <p:cNvPr id="47" name="ZoneTexte 46">
            <a:extLst>
              <a:ext uri="{FF2B5EF4-FFF2-40B4-BE49-F238E27FC236}">
                <a16:creationId xmlns:a16="http://schemas.microsoft.com/office/drawing/2014/main" id="{205BC12D-4510-4577-8929-92AC6F85E44B}"/>
              </a:ext>
            </a:extLst>
          </p:cNvPr>
          <p:cNvSpPr txBox="1"/>
          <p:nvPr/>
        </p:nvSpPr>
        <p:spPr bwMode="auto">
          <a:xfrm>
            <a:off x="750623" y="5845524"/>
            <a:ext cx="10279617"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a:p>
            <a:pPr>
              <a:defRPr/>
            </a:pPr>
            <a:r>
              <a:rPr lang="fr-FR" sz="1600" b="1" i="1" dirty="0">
                <a:hlinkClick r:id="rId7" action="ppaction://hlinksldjump"/>
              </a:rPr>
              <a:t>Consulter les alternatives et la stratégie thérapeutique dans l’insuffisance veineuse   </a:t>
            </a:r>
            <a:endParaRPr lang="fr-FR" sz="1600" b="1" i="1" dirty="0"/>
          </a:p>
        </p:txBody>
      </p:sp>
      <p:pic>
        <p:nvPicPr>
          <p:cNvPr id="48" name="Image 47">
            <a:hlinkClick r:id="rId8" action="ppaction://hlinksldjump"/>
            <a:extLst>
              <a:ext uri="{FF2B5EF4-FFF2-40B4-BE49-F238E27FC236}">
                <a16:creationId xmlns:a16="http://schemas.microsoft.com/office/drawing/2014/main" id="{354EA483-F074-4AE9-B34B-6455F0D0400F}"/>
              </a:ext>
            </a:extLst>
          </p:cNvPr>
          <p:cNvPicPr>
            <a:picLocks noChangeAspect="1"/>
          </p:cNvPicPr>
          <p:nvPr/>
        </p:nvPicPr>
        <p:blipFill>
          <a:blip r:embed="rId9"/>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8146510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3190"/>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LEUCOCIANIDOL</a:t>
            </a:r>
          </a:p>
          <a:p>
            <a:pPr>
              <a:defRPr/>
            </a:pPr>
            <a:r>
              <a:rPr lang="fr-FR" b="1" dirty="0" err="1"/>
              <a:t>Flavan</a:t>
            </a:r>
            <a:r>
              <a:rPr lang="fr-FR" b="1" dirty="0"/>
              <a:t>® 20 mg et 60 mg </a:t>
            </a:r>
            <a:endParaRPr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81</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9" name="Rectangle 38"/>
          <p:cNvSpPr/>
          <p:nvPr/>
        </p:nvSpPr>
        <p:spPr bwMode="auto">
          <a:xfrm>
            <a:off x="741552" y="3529269"/>
            <a:ext cx="11379756" cy="830997"/>
          </a:xfrm>
          <a:prstGeom prst="rect">
            <a:avLst/>
          </a:prstGeom>
        </p:spPr>
        <p:txBody>
          <a:bodyPr wrap="square">
            <a:spAutoFit/>
          </a:bodyPr>
          <a:lstStyle/>
          <a:p>
            <a:r>
              <a:rPr lang="fr-FR" sz="1600" u="sng" dirty="0">
                <a:hlinkClick r:id="rId3"/>
              </a:rPr>
              <a:t>Avis CT HAS 08/06/2005 </a:t>
            </a:r>
            <a:endParaRPr lang="fr-FR" sz="1600" b="1" dirty="0"/>
          </a:p>
          <a:p>
            <a:r>
              <a:rPr lang="fr-FR" sz="1600" dirty="0"/>
              <a:t>Compte tenu de l’absence de caractère habituel de gravité des affections visées, d’une efficacité mal établie, et d’une place marginale dans la stratégie thérapeutique, cette spécialité ne présente pas d’intérêt en termes de santé publique.</a:t>
            </a:r>
            <a:endParaRPr lang="fr-FR" sz="1600" b="1" dirty="0"/>
          </a:p>
        </p:txBody>
      </p:sp>
      <p:sp>
        <p:nvSpPr>
          <p:cNvPr id="2" name="Rectangle 1">
            <a:extLst>
              <a:ext uri="{FF2B5EF4-FFF2-40B4-BE49-F238E27FC236}">
                <a16:creationId xmlns:a16="http://schemas.microsoft.com/office/drawing/2014/main" id="{20AB126A-5390-4D72-A6CF-4E9DBAC4270A}"/>
              </a:ext>
            </a:extLst>
          </p:cNvPr>
          <p:cNvSpPr/>
          <p:nvPr/>
        </p:nvSpPr>
        <p:spPr>
          <a:xfrm>
            <a:off x="3048000" y="897360"/>
            <a:ext cx="6096000" cy="368049"/>
          </a:xfrm>
          <a:prstGeom prst="rect">
            <a:avLst/>
          </a:prstGeom>
        </p:spPr>
        <p:txBody>
          <a:bodyPr>
            <a:spAutoFit/>
          </a:bodyPr>
          <a:lstStyle/>
          <a:p>
            <a:pPr>
              <a:lnSpc>
                <a:spcPct val="120000"/>
              </a:lnSpc>
            </a:pP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C05CX, MEDICAMENTS AGISSANT SUR LES CAPILLAIRES</a:t>
            </a:r>
          </a:p>
        </p:txBody>
      </p:sp>
      <p:sp>
        <p:nvSpPr>
          <p:cNvPr id="3" name="Rectangle 2">
            <a:extLst>
              <a:ext uri="{FF2B5EF4-FFF2-40B4-BE49-F238E27FC236}">
                <a16:creationId xmlns:a16="http://schemas.microsoft.com/office/drawing/2014/main" id="{13B6BD26-A128-4828-A370-3F9B6A022736}"/>
              </a:ext>
            </a:extLst>
          </p:cNvPr>
          <p:cNvSpPr/>
          <p:nvPr/>
        </p:nvSpPr>
        <p:spPr>
          <a:xfrm>
            <a:off x="309384" y="1481631"/>
            <a:ext cx="10197436" cy="1077218"/>
          </a:xfrm>
          <a:prstGeom prst="rect">
            <a:avLst/>
          </a:prstGeom>
          <a:noFill/>
          <a:ln w="19050">
            <a:solidFill>
              <a:srgbClr val="FF00FF"/>
            </a:solidFill>
          </a:ln>
        </p:spPr>
        <p:txBody>
          <a:bodyPr wrap="square" rtlCol="0">
            <a:spAutoFit/>
          </a:bodyPr>
          <a:lstStyle/>
          <a:p>
            <a:pPr algn="just"/>
            <a:r>
              <a:rPr lang="fr-FR" sz="1600" dirty="0"/>
              <a:t>- Manifestations fonctionnelles de l'insuffisance </a:t>
            </a:r>
            <a:r>
              <a:rPr lang="fr-FR" sz="1600" dirty="0" err="1"/>
              <a:t>veinolymphatique</a:t>
            </a:r>
            <a:r>
              <a:rPr lang="fr-FR" sz="1600" dirty="0"/>
              <a:t> (jambes lourdes, douleurs, impatiences du primo-décubitus) ;</a:t>
            </a:r>
          </a:p>
          <a:p>
            <a:pPr algn="just"/>
            <a:r>
              <a:rPr lang="fr-FR" sz="1600" dirty="0"/>
              <a:t>- Traitement symptomatique des troubles fonctionnels de la fragilité capillaire ;</a:t>
            </a:r>
          </a:p>
          <a:p>
            <a:pPr algn="just"/>
            <a:r>
              <a:rPr lang="fr-FR" sz="1600" dirty="0"/>
              <a:t>- Traitement des signes fonctionnels liés à la crise hémorroïdaire.</a:t>
            </a:r>
          </a:p>
        </p:txBody>
      </p:sp>
      <p:sp>
        <p:nvSpPr>
          <p:cNvPr id="40" name="ZoneTexte 39">
            <a:extLst>
              <a:ext uri="{FF2B5EF4-FFF2-40B4-BE49-F238E27FC236}">
                <a16:creationId xmlns:a16="http://schemas.microsoft.com/office/drawing/2014/main" id="{A02E0A01-CB7F-47A9-9E61-97D7171E2617}"/>
              </a:ext>
            </a:extLst>
          </p:cNvPr>
          <p:cNvSpPr txBox="1"/>
          <p:nvPr/>
        </p:nvSpPr>
        <p:spPr bwMode="auto">
          <a:xfrm>
            <a:off x="750623" y="3237730"/>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1" name="Image 40">
            <a:extLst>
              <a:ext uri="{FF2B5EF4-FFF2-40B4-BE49-F238E27FC236}">
                <a16:creationId xmlns:a16="http://schemas.microsoft.com/office/drawing/2014/main" id="{1FECDCD3-FD20-4F5C-8A3E-426F3273955E}"/>
              </a:ext>
            </a:extLst>
          </p:cNvPr>
          <p:cNvPicPr>
            <a:picLocks noChangeAspect="1"/>
          </p:cNvPicPr>
          <p:nvPr/>
        </p:nvPicPr>
        <p:blipFill>
          <a:blip r:embed="rId4"/>
          <a:stretch>
            <a:fillRect/>
          </a:stretch>
        </p:blipFill>
        <p:spPr bwMode="auto">
          <a:xfrm>
            <a:off x="177866" y="3103865"/>
            <a:ext cx="572757" cy="646275"/>
          </a:xfrm>
          <a:prstGeom prst="rect">
            <a:avLst/>
          </a:prstGeom>
        </p:spPr>
      </p:pic>
      <p:pic>
        <p:nvPicPr>
          <p:cNvPr id="42" name="Image 41">
            <a:extLst>
              <a:ext uri="{FF2B5EF4-FFF2-40B4-BE49-F238E27FC236}">
                <a16:creationId xmlns:a16="http://schemas.microsoft.com/office/drawing/2014/main" id="{D7E10D14-58AA-4312-8F33-F074BAD1FA2C}"/>
              </a:ext>
            </a:extLst>
          </p:cNvPr>
          <p:cNvPicPr>
            <a:picLocks noChangeAspect="1"/>
          </p:cNvPicPr>
          <p:nvPr/>
        </p:nvPicPr>
        <p:blipFill>
          <a:blip r:embed="rId5"/>
          <a:stretch>
            <a:fillRect/>
          </a:stretch>
        </p:blipFill>
        <p:spPr bwMode="auto">
          <a:xfrm>
            <a:off x="337789" y="4816263"/>
            <a:ext cx="432047" cy="684362"/>
          </a:xfrm>
          <a:prstGeom prst="rect">
            <a:avLst/>
          </a:prstGeom>
        </p:spPr>
      </p:pic>
      <p:sp>
        <p:nvSpPr>
          <p:cNvPr id="43" name="ZoneTexte 42">
            <a:extLst>
              <a:ext uri="{FF2B5EF4-FFF2-40B4-BE49-F238E27FC236}">
                <a16:creationId xmlns:a16="http://schemas.microsoft.com/office/drawing/2014/main" id="{81F12CDD-DDF4-4577-A03D-BAF5B5913F9B}"/>
              </a:ext>
            </a:extLst>
          </p:cNvPr>
          <p:cNvSpPr txBox="1"/>
          <p:nvPr/>
        </p:nvSpPr>
        <p:spPr bwMode="auto">
          <a:xfrm>
            <a:off x="769836" y="4951417"/>
            <a:ext cx="10279617"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a:p>
            <a:pPr>
              <a:defRPr/>
            </a:pPr>
            <a:r>
              <a:rPr lang="fr-FR" sz="1600" b="1" i="1" dirty="0">
                <a:hlinkClick r:id="rId6" action="ppaction://hlinksldjump"/>
              </a:rPr>
              <a:t>Consulter les alternatives et la stratégie thérapeutique dans la maladie hémorroïdaire et l’insuffisance veineuse   </a:t>
            </a:r>
            <a:endParaRPr lang="fr-FR" sz="1600" b="1" i="1" dirty="0"/>
          </a:p>
        </p:txBody>
      </p:sp>
      <p:pic>
        <p:nvPicPr>
          <p:cNvPr id="44" name="Image 43">
            <a:hlinkClick r:id="rId7" action="ppaction://hlinksldjump"/>
            <a:extLst>
              <a:ext uri="{FF2B5EF4-FFF2-40B4-BE49-F238E27FC236}">
                <a16:creationId xmlns:a16="http://schemas.microsoft.com/office/drawing/2014/main" id="{DD470B54-5484-479E-B42F-6D2569844EC2}"/>
              </a:ext>
            </a:extLst>
          </p:cNvPr>
          <p:cNvPicPr>
            <a:picLocks noChangeAspect="1"/>
          </p:cNvPicPr>
          <p:nvPr/>
        </p:nvPicPr>
        <p:blipFill>
          <a:blip r:embed="rId8"/>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859887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16798"/>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PEPIN DE RAISIN</a:t>
            </a:r>
          </a:p>
          <a:p>
            <a:pPr>
              <a:defRPr/>
            </a:pPr>
            <a:r>
              <a:rPr lang="fr-FR" b="1" dirty="0" err="1"/>
              <a:t>Endotelon</a:t>
            </a:r>
            <a:r>
              <a:rPr lang="fr-FR" b="1" dirty="0"/>
              <a:t>® 50 mg et 150 mg</a:t>
            </a:r>
            <a:endParaRPr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82</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9" name="Rectangle 38"/>
          <p:cNvSpPr/>
          <p:nvPr/>
        </p:nvSpPr>
        <p:spPr bwMode="auto">
          <a:xfrm>
            <a:off x="501669" y="3908038"/>
            <a:ext cx="11609963" cy="3293209"/>
          </a:xfrm>
          <a:prstGeom prst="rect">
            <a:avLst/>
          </a:prstGeom>
        </p:spPr>
        <p:txBody>
          <a:bodyPr wrap="square">
            <a:spAutoFit/>
          </a:bodyPr>
          <a:lstStyle/>
          <a:p>
            <a:pPr algn="just"/>
            <a:endParaRPr lang="fr-FR" sz="1600" b="1" dirty="0"/>
          </a:p>
          <a:p>
            <a:pPr marL="285750" indent="-285750" algn="just">
              <a:buFont typeface="Arial" panose="020B0604020202020204" pitchFamily="34" charset="0"/>
              <a:buChar char="•"/>
            </a:pPr>
            <a:r>
              <a:rPr lang="fr-FR" sz="1600" b="1" i="1" u="sng" dirty="0"/>
              <a:t>Place dans la stratégie thérapeutique  dans le lymphœdème </a:t>
            </a:r>
          </a:p>
          <a:p>
            <a:pPr algn="just"/>
            <a:r>
              <a:rPr lang="fr-FR" sz="1600" dirty="0"/>
              <a:t>La prise en charge thérapeutique repose sur la réduction du volume du lymphœdème au moyen de la </a:t>
            </a:r>
            <a:r>
              <a:rPr lang="fr-FR" sz="1600" b="1" dirty="0"/>
              <a:t>compression par bandage ou manchon</a:t>
            </a:r>
            <a:r>
              <a:rPr lang="fr-FR" sz="1600" dirty="0"/>
              <a:t> peu extensibles durant plusieurs mois. </a:t>
            </a:r>
          </a:p>
          <a:p>
            <a:pPr algn="just"/>
            <a:r>
              <a:rPr lang="fr-FR" sz="1600" dirty="0"/>
              <a:t>Un drainage lymphatique </a:t>
            </a:r>
            <a:r>
              <a:rPr lang="fr-FR" sz="1600" b="1" dirty="0"/>
              <a:t>manuel</a:t>
            </a:r>
            <a:r>
              <a:rPr lang="fr-FR" sz="1600" dirty="0"/>
              <a:t> peut également être effectué. </a:t>
            </a:r>
          </a:p>
          <a:p>
            <a:pPr algn="just"/>
            <a:r>
              <a:rPr lang="fr-FR" sz="1600" dirty="0"/>
              <a:t>En raison des récidives fréquentes, le </a:t>
            </a:r>
            <a:r>
              <a:rPr lang="fr-FR" sz="1600" b="1" dirty="0"/>
              <a:t>traitement chirurgical </a:t>
            </a:r>
            <a:r>
              <a:rPr lang="fr-FR" sz="1600" dirty="0"/>
              <a:t>du lymphœdème ne constitue pas un traitement définitif. </a:t>
            </a:r>
          </a:p>
          <a:p>
            <a:pPr algn="just"/>
            <a:r>
              <a:rPr lang="fr-FR" sz="1600" dirty="0"/>
              <a:t>Il n’existe pas à l’heure actuelle de traitement médicamenteux ayant démontré son efficacité dans le traitement du lymphœdème. </a:t>
            </a:r>
          </a:p>
          <a:p>
            <a:pPr algn="just"/>
            <a:r>
              <a:rPr lang="fr-FR" sz="1600" dirty="0"/>
              <a:t>Des antalgiques peuvent parfois être administrés. </a:t>
            </a:r>
          </a:p>
          <a:p>
            <a:pPr algn="just"/>
            <a:endParaRPr lang="fr-FR" sz="900" dirty="0"/>
          </a:p>
          <a:p>
            <a:pPr marL="285750" indent="-285750" algn="just">
              <a:buFont typeface="Wingdings" panose="05000000000000000000" pitchFamily="2" charset="2"/>
              <a:buChar char="à"/>
            </a:pPr>
            <a:r>
              <a:rPr lang="fr-FR" sz="1600" dirty="0"/>
              <a:t>Ces spécialités n’ont pas de place dans la stratégie thérapeutique.</a:t>
            </a:r>
          </a:p>
          <a:p>
            <a:pPr algn="just"/>
            <a:endParaRPr lang="fr-FR" sz="1600" b="1" i="1" dirty="0">
              <a:hlinkClick r:id="rId3" action="ppaction://hlinksldjump"/>
            </a:endParaRPr>
          </a:p>
          <a:p>
            <a:pPr marL="285750" indent="-285750" algn="just">
              <a:buFont typeface="Arial" panose="020B0604020202020204" pitchFamily="34" charset="0"/>
              <a:buChar char="•"/>
              <a:defRPr/>
            </a:pPr>
            <a:r>
              <a:rPr lang="fr-FR" sz="1600" b="1" i="1" dirty="0">
                <a:hlinkClick r:id="rId4" action="ppaction://hlinksldjump"/>
              </a:rPr>
              <a:t>Consulter les alternatives et la stratégie thérapeutique dans l’insuffisance veineuse   </a:t>
            </a:r>
            <a:endParaRPr lang="fr-FR" sz="1600" b="1" i="1" dirty="0"/>
          </a:p>
          <a:p>
            <a:pPr algn="just"/>
            <a:endParaRPr lang="fr-FR" sz="1600" b="1" dirty="0"/>
          </a:p>
        </p:txBody>
      </p:sp>
      <p:sp>
        <p:nvSpPr>
          <p:cNvPr id="2" name="Rectangle 1">
            <a:extLst>
              <a:ext uri="{FF2B5EF4-FFF2-40B4-BE49-F238E27FC236}">
                <a16:creationId xmlns:a16="http://schemas.microsoft.com/office/drawing/2014/main" id="{1FA00A93-DFA6-4595-8F08-75806C390C90}"/>
              </a:ext>
            </a:extLst>
          </p:cNvPr>
          <p:cNvSpPr/>
          <p:nvPr/>
        </p:nvSpPr>
        <p:spPr>
          <a:xfrm>
            <a:off x="3167336" y="866642"/>
            <a:ext cx="6096000" cy="368049"/>
          </a:xfrm>
          <a:prstGeom prst="rect">
            <a:avLst/>
          </a:prstGeom>
        </p:spPr>
        <p:txBody>
          <a:bodyPr>
            <a:spAutoFit/>
          </a:bodyPr>
          <a:lstStyle/>
          <a:p>
            <a:pPr>
              <a:lnSpc>
                <a:spcPct val="120000"/>
              </a:lnSpc>
            </a:pP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C05CX, MEDICAMENTS AGISSANT SUR LES CAPILLAIRES</a:t>
            </a:r>
          </a:p>
        </p:txBody>
      </p:sp>
      <p:sp>
        <p:nvSpPr>
          <p:cNvPr id="3" name="Rectangle 2">
            <a:extLst>
              <a:ext uri="{FF2B5EF4-FFF2-40B4-BE49-F238E27FC236}">
                <a16:creationId xmlns:a16="http://schemas.microsoft.com/office/drawing/2014/main" id="{6B0F3B1D-8F56-4253-B8E7-4BED18D0F430}"/>
              </a:ext>
            </a:extLst>
          </p:cNvPr>
          <p:cNvSpPr/>
          <p:nvPr/>
        </p:nvSpPr>
        <p:spPr>
          <a:xfrm>
            <a:off x="227202" y="1351330"/>
            <a:ext cx="10279617" cy="1323439"/>
          </a:xfrm>
          <a:prstGeom prst="rect">
            <a:avLst/>
          </a:prstGeom>
          <a:noFill/>
          <a:ln w="19050">
            <a:solidFill>
              <a:srgbClr val="FF00FF"/>
            </a:solidFill>
          </a:ln>
        </p:spPr>
        <p:txBody>
          <a:bodyPr wrap="square" rtlCol="0">
            <a:spAutoFit/>
          </a:bodyPr>
          <a:lstStyle/>
          <a:p>
            <a:pPr algn="just"/>
            <a:r>
              <a:rPr lang="fr-FR" sz="1600" dirty="0"/>
              <a:t> - Soulager les symptômes dus à des troubles de la circulation veineuse (jambes lourdes, douleurs, sensations pénibles dites « impatiences » lors du coucher);</a:t>
            </a:r>
          </a:p>
          <a:p>
            <a:pPr algn="just"/>
            <a:r>
              <a:rPr lang="fr-FR" sz="1600" dirty="0"/>
              <a:t> - Traiter l'œdème lymphatique du bras (infiltration de lymphe dans le tissu de soutien du bras) qui survient après un traitement </a:t>
            </a:r>
            <a:r>
              <a:rPr lang="fr-FR" sz="1600" dirty="0" err="1"/>
              <a:t>radiochirurgical</a:t>
            </a:r>
            <a:r>
              <a:rPr lang="fr-FR" sz="1600" dirty="0"/>
              <a:t> d'une tumeur du sein, en complément des traitements physiques tels que contentions élastiques.</a:t>
            </a:r>
          </a:p>
        </p:txBody>
      </p:sp>
      <p:sp>
        <p:nvSpPr>
          <p:cNvPr id="40" name="ZoneTexte 39">
            <a:extLst>
              <a:ext uri="{FF2B5EF4-FFF2-40B4-BE49-F238E27FC236}">
                <a16:creationId xmlns:a16="http://schemas.microsoft.com/office/drawing/2014/main" id="{88991D71-2067-4528-A727-2C74D5F9CA56}"/>
              </a:ext>
            </a:extLst>
          </p:cNvPr>
          <p:cNvSpPr txBox="1"/>
          <p:nvPr/>
        </p:nvSpPr>
        <p:spPr bwMode="auto">
          <a:xfrm>
            <a:off x="670720" y="2882268"/>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1" name="Image 40">
            <a:extLst>
              <a:ext uri="{FF2B5EF4-FFF2-40B4-BE49-F238E27FC236}">
                <a16:creationId xmlns:a16="http://schemas.microsoft.com/office/drawing/2014/main" id="{926C14A2-1A79-4F29-B352-3C9ECB84A3AD}"/>
              </a:ext>
            </a:extLst>
          </p:cNvPr>
          <p:cNvPicPr>
            <a:picLocks noChangeAspect="1"/>
          </p:cNvPicPr>
          <p:nvPr/>
        </p:nvPicPr>
        <p:blipFill>
          <a:blip r:embed="rId5"/>
          <a:stretch>
            <a:fillRect/>
          </a:stretch>
        </p:blipFill>
        <p:spPr bwMode="auto">
          <a:xfrm>
            <a:off x="148469" y="2750335"/>
            <a:ext cx="572757" cy="646275"/>
          </a:xfrm>
          <a:prstGeom prst="rect">
            <a:avLst/>
          </a:prstGeom>
        </p:spPr>
      </p:pic>
      <p:sp>
        <p:nvSpPr>
          <p:cNvPr id="38" name="Rectangle 37">
            <a:extLst>
              <a:ext uri="{FF2B5EF4-FFF2-40B4-BE49-F238E27FC236}">
                <a16:creationId xmlns:a16="http://schemas.microsoft.com/office/drawing/2014/main" id="{2263004C-E7AC-4980-8190-18CC3940AFB6}"/>
              </a:ext>
            </a:extLst>
          </p:cNvPr>
          <p:cNvSpPr/>
          <p:nvPr/>
        </p:nvSpPr>
        <p:spPr>
          <a:xfrm>
            <a:off x="670720" y="3176950"/>
            <a:ext cx="11154603" cy="830997"/>
          </a:xfrm>
          <a:prstGeom prst="rect">
            <a:avLst/>
          </a:prstGeom>
        </p:spPr>
        <p:txBody>
          <a:bodyPr wrap="square">
            <a:spAutoFit/>
          </a:bodyPr>
          <a:lstStyle/>
          <a:p>
            <a:r>
              <a:rPr lang="fr-FR" sz="1600" u="sng" dirty="0">
                <a:hlinkClick r:id="rId6"/>
              </a:rPr>
              <a:t>Avis CT HAS 08/06/2005</a:t>
            </a:r>
            <a:r>
              <a:rPr lang="fr-FR" sz="1600" dirty="0"/>
              <a:t> Compte tenu d’une efficacité mal établie et d’une absence de place dans la stratégie thérapeutique, ces spécialités ne présentent pas d’intérêt en termes de santé publique </a:t>
            </a:r>
          </a:p>
          <a:p>
            <a:endParaRPr lang="fr-FR" sz="1600" u="sng" dirty="0"/>
          </a:p>
        </p:txBody>
      </p:sp>
      <p:pic>
        <p:nvPicPr>
          <p:cNvPr id="44" name="Image 43">
            <a:extLst>
              <a:ext uri="{FF2B5EF4-FFF2-40B4-BE49-F238E27FC236}">
                <a16:creationId xmlns:a16="http://schemas.microsoft.com/office/drawing/2014/main" id="{71C9D4E1-5103-4369-B5D1-67A2FDC14BB9}"/>
              </a:ext>
            </a:extLst>
          </p:cNvPr>
          <p:cNvPicPr>
            <a:picLocks noChangeAspect="1"/>
          </p:cNvPicPr>
          <p:nvPr/>
        </p:nvPicPr>
        <p:blipFill>
          <a:blip r:embed="rId7"/>
          <a:stretch>
            <a:fillRect/>
          </a:stretch>
        </p:blipFill>
        <p:spPr bwMode="auto">
          <a:xfrm>
            <a:off x="131461" y="3678915"/>
            <a:ext cx="432047" cy="684362"/>
          </a:xfrm>
          <a:prstGeom prst="rect">
            <a:avLst/>
          </a:prstGeom>
        </p:spPr>
      </p:pic>
      <p:sp>
        <p:nvSpPr>
          <p:cNvPr id="45" name="ZoneTexte 44">
            <a:extLst>
              <a:ext uri="{FF2B5EF4-FFF2-40B4-BE49-F238E27FC236}">
                <a16:creationId xmlns:a16="http://schemas.microsoft.com/office/drawing/2014/main" id="{8B407387-9149-41B0-B244-9FA030A41136}"/>
              </a:ext>
            </a:extLst>
          </p:cNvPr>
          <p:cNvSpPr txBox="1"/>
          <p:nvPr/>
        </p:nvSpPr>
        <p:spPr bwMode="auto">
          <a:xfrm>
            <a:off x="670720" y="3836430"/>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pic>
        <p:nvPicPr>
          <p:cNvPr id="46" name="Image 45">
            <a:hlinkClick r:id="rId8" action="ppaction://hlinksldjump"/>
            <a:extLst>
              <a:ext uri="{FF2B5EF4-FFF2-40B4-BE49-F238E27FC236}">
                <a16:creationId xmlns:a16="http://schemas.microsoft.com/office/drawing/2014/main" id="{C2903B04-59D9-40D7-8A13-97723D4F1FA5}"/>
              </a:ext>
            </a:extLst>
          </p:cNvPr>
          <p:cNvPicPr>
            <a:picLocks noChangeAspect="1"/>
          </p:cNvPicPr>
          <p:nvPr/>
        </p:nvPicPr>
        <p:blipFill>
          <a:blip r:embed="rId9"/>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9250379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3514" y="43839"/>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fr-FR" dirty="0"/>
          </a:p>
          <a:p>
            <a:pPr>
              <a:defRPr/>
            </a:pPr>
            <a:r>
              <a:rPr lang="fr-FR" dirty="0"/>
              <a:t>MYRTILLE/BETA CAROTENE, MYRTILLE/TOCOPHEROL</a:t>
            </a:r>
          </a:p>
          <a:p>
            <a:pPr>
              <a:defRPr/>
            </a:pPr>
            <a:r>
              <a:rPr lang="fr-FR" b="1" dirty="0" err="1"/>
              <a:t>Difrarel</a:t>
            </a:r>
            <a:r>
              <a:rPr lang="fr-FR" b="1" dirty="0"/>
              <a:t>® 100 mg, </a:t>
            </a:r>
            <a:r>
              <a:rPr lang="fr-FR" b="1" dirty="0" err="1"/>
              <a:t>Difrarel</a:t>
            </a:r>
            <a:r>
              <a:rPr lang="fr-FR" b="1" dirty="0"/>
              <a:t> E®</a:t>
            </a:r>
          </a:p>
          <a:p>
            <a:pPr>
              <a:defRPr/>
            </a:pPr>
            <a:endParaRPr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83</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Rectangle 1">
            <a:extLst>
              <a:ext uri="{FF2B5EF4-FFF2-40B4-BE49-F238E27FC236}">
                <a16:creationId xmlns:a16="http://schemas.microsoft.com/office/drawing/2014/main" id="{6FB2CC2B-5D5A-4752-9D56-F327EAF9D841}"/>
              </a:ext>
            </a:extLst>
          </p:cNvPr>
          <p:cNvSpPr/>
          <p:nvPr/>
        </p:nvSpPr>
        <p:spPr>
          <a:xfrm>
            <a:off x="3044486" y="868502"/>
            <a:ext cx="6211766" cy="368049"/>
          </a:xfrm>
          <a:prstGeom prst="rect">
            <a:avLst/>
          </a:prstGeom>
        </p:spPr>
        <p:txBody>
          <a:bodyPr wrap="square">
            <a:spAutoFit/>
          </a:bodyPr>
          <a:lstStyle/>
          <a:p>
            <a:pPr>
              <a:lnSpc>
                <a:spcPct val="120000"/>
              </a:lnSpc>
            </a:pP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C05CX, MEDICAMENTS AGISSANT SUR LES CAPILLAIRES</a:t>
            </a:r>
          </a:p>
        </p:txBody>
      </p:sp>
      <p:sp>
        <p:nvSpPr>
          <p:cNvPr id="3" name="Rectangle 2">
            <a:extLst>
              <a:ext uri="{FF2B5EF4-FFF2-40B4-BE49-F238E27FC236}">
                <a16:creationId xmlns:a16="http://schemas.microsoft.com/office/drawing/2014/main" id="{2E24335A-A603-4CC3-81B7-BBA6F1BEC006}"/>
              </a:ext>
            </a:extLst>
          </p:cNvPr>
          <p:cNvSpPr/>
          <p:nvPr/>
        </p:nvSpPr>
        <p:spPr>
          <a:xfrm>
            <a:off x="160149" y="1350956"/>
            <a:ext cx="10275980" cy="1977464"/>
          </a:xfrm>
          <a:prstGeom prst="rect">
            <a:avLst/>
          </a:prstGeom>
          <a:noFill/>
          <a:ln w="19050">
            <a:solidFill>
              <a:srgbClr val="FF00FF"/>
            </a:solidFill>
          </a:ln>
        </p:spPr>
        <p:txBody>
          <a:bodyPr wrap="square" rtlCol="0">
            <a:spAutoFit/>
          </a:bodyPr>
          <a:lstStyle/>
          <a:p>
            <a:r>
              <a:rPr lang="fr-FR" sz="1600" b="1" i="1" dirty="0"/>
              <a:t>DIFRAREL® </a:t>
            </a:r>
            <a:r>
              <a:rPr lang="fr-FR" sz="1600" b="1" i="1" dirty="0" smtClean="0"/>
              <a:t>100 mg </a:t>
            </a:r>
            <a:endParaRPr lang="fr-FR" sz="1600" i="1" dirty="0"/>
          </a:p>
          <a:p>
            <a:pPr marL="285750" indent="-285750">
              <a:buFontTx/>
              <a:buChar char="-"/>
            </a:pPr>
            <a:r>
              <a:rPr lang="fr-FR" sz="1600" dirty="0"/>
              <a:t>Traitement d'appoint des manifestations fonctionnelles de l'insuffisance </a:t>
            </a:r>
            <a:r>
              <a:rPr lang="fr-FR" sz="1600" dirty="0" err="1"/>
              <a:t>veinolymphatique</a:t>
            </a:r>
            <a:r>
              <a:rPr lang="fr-FR" sz="1600" dirty="0"/>
              <a:t> (jambes lourdes, douleurs, impatience du </a:t>
            </a:r>
            <a:r>
              <a:rPr lang="fr-FR" sz="1600" dirty="0" err="1"/>
              <a:t>primodécubitus</a:t>
            </a:r>
            <a:r>
              <a:rPr lang="fr-FR" sz="1600" dirty="0"/>
              <a:t>).</a:t>
            </a:r>
          </a:p>
          <a:p>
            <a:pPr marL="285750" indent="-285750">
              <a:buFontTx/>
              <a:buChar char="-"/>
            </a:pPr>
            <a:r>
              <a:rPr lang="fr-FR" sz="1600" dirty="0"/>
              <a:t>Traitement symptomatique d'appoint des troubles fonctionnels de la fragilité capillaire.</a:t>
            </a:r>
          </a:p>
          <a:p>
            <a:pPr marL="285750" indent="-285750">
              <a:buFontTx/>
              <a:buChar char="-"/>
            </a:pPr>
            <a:r>
              <a:rPr lang="fr-FR" sz="1600" dirty="0"/>
              <a:t>Traitement d'appoint des baisses d'acuité et troubles du champ visuel présumés d'origine vasculaire</a:t>
            </a:r>
          </a:p>
          <a:p>
            <a:endParaRPr lang="fr-FR" sz="600" dirty="0"/>
          </a:p>
          <a:p>
            <a:r>
              <a:rPr lang="fr-FR" sz="1600" b="1" i="1" dirty="0"/>
              <a:t>DIFRAREL® E </a:t>
            </a:r>
            <a:endParaRPr lang="fr-FR" sz="1600" i="1" dirty="0"/>
          </a:p>
          <a:p>
            <a:r>
              <a:rPr lang="fr-FR" sz="1600" dirty="0"/>
              <a:t>Traitement d'appoint des troubles de la vision mésopique et scotopique (héméralopie), myopie</a:t>
            </a:r>
          </a:p>
        </p:txBody>
      </p:sp>
      <p:sp>
        <p:nvSpPr>
          <p:cNvPr id="44" name="Rectangle 43">
            <a:extLst>
              <a:ext uri="{FF2B5EF4-FFF2-40B4-BE49-F238E27FC236}">
                <a16:creationId xmlns:a16="http://schemas.microsoft.com/office/drawing/2014/main" id="{1E1248F9-C58E-43BB-9EED-A1286F56AD3A}"/>
              </a:ext>
            </a:extLst>
          </p:cNvPr>
          <p:cNvSpPr/>
          <p:nvPr/>
        </p:nvSpPr>
        <p:spPr>
          <a:xfrm>
            <a:off x="608634" y="3778404"/>
            <a:ext cx="8570398" cy="646331"/>
          </a:xfrm>
          <a:prstGeom prst="rect">
            <a:avLst/>
          </a:prstGeom>
        </p:spPr>
        <p:txBody>
          <a:bodyPr wrap="square">
            <a:spAutoFit/>
          </a:bodyPr>
          <a:lstStyle/>
          <a:p>
            <a:r>
              <a:rPr lang="fr-FR" u="sng" dirty="0">
                <a:hlinkClick r:id="rId3"/>
              </a:rPr>
              <a:t>Avis CT HAS 11/05/2005</a:t>
            </a:r>
            <a:r>
              <a:rPr lang="fr-FR" dirty="0"/>
              <a:t> (</a:t>
            </a:r>
            <a:r>
              <a:rPr lang="fr-FR" dirty="0" err="1"/>
              <a:t>Difrarel</a:t>
            </a:r>
            <a:r>
              <a:rPr lang="fr-FR" dirty="0"/>
              <a:t>® 100) et </a:t>
            </a:r>
            <a:r>
              <a:rPr lang="fr-FR" u="sng" dirty="0">
                <a:hlinkClick r:id="rId4"/>
              </a:rPr>
              <a:t>Avis CT HAS 07/04/2004</a:t>
            </a:r>
            <a:r>
              <a:rPr lang="fr-FR" dirty="0"/>
              <a:t> (</a:t>
            </a:r>
            <a:r>
              <a:rPr lang="fr-FR" dirty="0" err="1"/>
              <a:t>Difrarel</a:t>
            </a:r>
            <a:r>
              <a:rPr lang="fr-FR" dirty="0"/>
              <a:t>® E)</a:t>
            </a:r>
          </a:p>
          <a:p>
            <a:r>
              <a:rPr lang="fr-FR" dirty="0"/>
              <a:t> </a:t>
            </a:r>
          </a:p>
        </p:txBody>
      </p:sp>
      <p:sp>
        <p:nvSpPr>
          <p:cNvPr id="46" name="Rectangle 45">
            <a:extLst>
              <a:ext uri="{FF2B5EF4-FFF2-40B4-BE49-F238E27FC236}">
                <a16:creationId xmlns:a16="http://schemas.microsoft.com/office/drawing/2014/main" id="{5375C517-223E-4C7A-81BA-DF3C9A5A97F1}"/>
              </a:ext>
            </a:extLst>
          </p:cNvPr>
          <p:cNvSpPr/>
          <p:nvPr/>
        </p:nvSpPr>
        <p:spPr>
          <a:xfrm>
            <a:off x="605568" y="4101569"/>
            <a:ext cx="8650684" cy="830997"/>
          </a:xfrm>
          <a:prstGeom prst="rect">
            <a:avLst/>
          </a:prstGeom>
        </p:spPr>
        <p:txBody>
          <a:bodyPr wrap="square">
            <a:spAutoFit/>
          </a:bodyPr>
          <a:lstStyle/>
          <a:p>
            <a:pPr marL="285750" indent="-285750">
              <a:buFontTx/>
              <a:buChar char="-"/>
            </a:pPr>
            <a:r>
              <a:rPr lang="fr-FR" sz="1600" dirty="0"/>
              <a:t>Traitement symptomatique</a:t>
            </a:r>
          </a:p>
          <a:p>
            <a:pPr marL="285750" indent="-285750">
              <a:buFontTx/>
              <a:buChar char="-"/>
            </a:pPr>
            <a:r>
              <a:rPr lang="fr-FR" sz="1600" dirty="0"/>
              <a:t>D’autres moyens thérapeutiques disponibles</a:t>
            </a:r>
            <a:endParaRPr lang="fr-FR" sz="1600" b="1" dirty="0"/>
          </a:p>
          <a:p>
            <a:pPr marL="285750" indent="-285750">
              <a:buFontTx/>
              <a:buChar char="-"/>
            </a:pPr>
            <a:r>
              <a:rPr lang="fr-FR" sz="1600" dirty="0"/>
              <a:t>Les données des études sont insuffisantes pour apprécier l’efficacité</a:t>
            </a:r>
          </a:p>
        </p:txBody>
      </p:sp>
      <p:sp>
        <p:nvSpPr>
          <p:cNvPr id="47" name="ZoneTexte 46">
            <a:extLst>
              <a:ext uri="{FF2B5EF4-FFF2-40B4-BE49-F238E27FC236}">
                <a16:creationId xmlns:a16="http://schemas.microsoft.com/office/drawing/2014/main" id="{B641C85A-A89B-42E9-BA0C-493AEC8A4725}"/>
              </a:ext>
            </a:extLst>
          </p:cNvPr>
          <p:cNvSpPr txBox="1"/>
          <p:nvPr/>
        </p:nvSpPr>
        <p:spPr bwMode="auto">
          <a:xfrm>
            <a:off x="608634" y="3515434"/>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8" name="Image 47">
            <a:extLst>
              <a:ext uri="{FF2B5EF4-FFF2-40B4-BE49-F238E27FC236}">
                <a16:creationId xmlns:a16="http://schemas.microsoft.com/office/drawing/2014/main" id="{2E440B69-BC9A-4176-A27C-5281086454C1}"/>
              </a:ext>
            </a:extLst>
          </p:cNvPr>
          <p:cNvPicPr>
            <a:picLocks noChangeAspect="1"/>
          </p:cNvPicPr>
          <p:nvPr/>
        </p:nvPicPr>
        <p:blipFill>
          <a:blip r:embed="rId5"/>
          <a:stretch>
            <a:fillRect/>
          </a:stretch>
        </p:blipFill>
        <p:spPr bwMode="auto">
          <a:xfrm>
            <a:off x="86383" y="3383501"/>
            <a:ext cx="572757" cy="646275"/>
          </a:xfrm>
          <a:prstGeom prst="rect">
            <a:avLst/>
          </a:prstGeom>
        </p:spPr>
      </p:pic>
      <p:sp>
        <p:nvSpPr>
          <p:cNvPr id="49" name="Rectangle 48">
            <a:extLst>
              <a:ext uri="{FF2B5EF4-FFF2-40B4-BE49-F238E27FC236}">
                <a16:creationId xmlns:a16="http://schemas.microsoft.com/office/drawing/2014/main" id="{8A49D0B3-B1B8-4CD8-A23D-A0B1D2E90B64}"/>
              </a:ext>
            </a:extLst>
          </p:cNvPr>
          <p:cNvSpPr/>
          <p:nvPr/>
        </p:nvSpPr>
        <p:spPr>
          <a:xfrm>
            <a:off x="563508" y="5350844"/>
            <a:ext cx="11688840" cy="1415772"/>
          </a:xfrm>
          <a:prstGeom prst="rect">
            <a:avLst/>
          </a:prstGeom>
        </p:spPr>
        <p:txBody>
          <a:bodyPr wrap="square">
            <a:spAutoFit/>
          </a:bodyPr>
          <a:lstStyle/>
          <a:p>
            <a:pPr marL="285750" indent="-285750">
              <a:buFont typeface="Arial" panose="020B0604020202020204" pitchFamily="34" charset="0"/>
              <a:buChar char="•"/>
            </a:pPr>
            <a:r>
              <a:rPr lang="fr-FR" sz="1600" b="1" i="1" u="sng" dirty="0"/>
              <a:t>Une héméralopie </a:t>
            </a:r>
            <a:r>
              <a:rPr lang="fr-FR" sz="1600" dirty="0"/>
              <a:t>due à une avitaminose A pourra être traitée en rééquilibrant l’apport alimentaire en vitamine A en privilégiant les aliments riches en cette vitamine.</a:t>
            </a:r>
          </a:p>
          <a:p>
            <a:pPr marL="285750" indent="-285750">
              <a:buFont typeface="Arial" panose="020B0604020202020204" pitchFamily="34" charset="0"/>
              <a:buChar char="•"/>
            </a:pPr>
            <a:r>
              <a:rPr lang="fr-FR" sz="1600" b="1" i="1" u="sng" dirty="0"/>
              <a:t>La myopie </a:t>
            </a:r>
            <a:r>
              <a:rPr lang="fr-FR" sz="1600" dirty="0"/>
              <a:t>peut être corrigée par le port de verres correcteurs, de lentilles de contact pré-cornéennes ou par la chirurgie de la réfraction</a:t>
            </a:r>
          </a:p>
          <a:p>
            <a:endParaRPr lang="fr-FR" sz="600" dirty="0"/>
          </a:p>
          <a:p>
            <a:r>
              <a:rPr lang="fr-FR" sz="1600" b="1" i="1" dirty="0">
                <a:hlinkClick r:id="rId6" action="ppaction://hlinksldjump"/>
              </a:rPr>
              <a:t>Consulter les alternatives et la stratégie thérapeutique </a:t>
            </a:r>
            <a:r>
              <a:rPr lang="fr-FR" sz="1600" b="1" i="1" dirty="0" smtClean="0">
                <a:hlinkClick r:id="rId6" action="ppaction://hlinksldjump"/>
              </a:rPr>
              <a:t>de l’insuffisance </a:t>
            </a:r>
            <a:r>
              <a:rPr lang="fr-FR" sz="1600" b="1" i="1" dirty="0">
                <a:hlinkClick r:id="rId6" action="ppaction://hlinksldjump"/>
              </a:rPr>
              <a:t>veineuse   </a:t>
            </a:r>
            <a:endParaRPr lang="fr-FR" sz="1600" b="1" i="1" dirty="0"/>
          </a:p>
        </p:txBody>
      </p:sp>
      <p:pic>
        <p:nvPicPr>
          <p:cNvPr id="50" name="Image 49">
            <a:extLst>
              <a:ext uri="{FF2B5EF4-FFF2-40B4-BE49-F238E27FC236}">
                <a16:creationId xmlns:a16="http://schemas.microsoft.com/office/drawing/2014/main" id="{2C3AA7EF-D724-48F0-BCDF-AD49D5EC6216}"/>
              </a:ext>
            </a:extLst>
          </p:cNvPr>
          <p:cNvPicPr>
            <a:picLocks noChangeAspect="1"/>
          </p:cNvPicPr>
          <p:nvPr/>
        </p:nvPicPr>
        <p:blipFill>
          <a:blip r:embed="rId7"/>
          <a:stretch>
            <a:fillRect/>
          </a:stretch>
        </p:blipFill>
        <p:spPr bwMode="auto">
          <a:xfrm>
            <a:off x="131461" y="4807160"/>
            <a:ext cx="432047" cy="684362"/>
          </a:xfrm>
          <a:prstGeom prst="rect">
            <a:avLst/>
          </a:prstGeom>
        </p:spPr>
      </p:pic>
      <p:sp>
        <p:nvSpPr>
          <p:cNvPr id="51" name="ZoneTexte 50">
            <a:extLst>
              <a:ext uri="{FF2B5EF4-FFF2-40B4-BE49-F238E27FC236}">
                <a16:creationId xmlns:a16="http://schemas.microsoft.com/office/drawing/2014/main" id="{E0638C17-C714-4422-B2F9-9749D3F5208F}"/>
              </a:ext>
            </a:extLst>
          </p:cNvPr>
          <p:cNvSpPr txBox="1"/>
          <p:nvPr/>
        </p:nvSpPr>
        <p:spPr bwMode="auto">
          <a:xfrm>
            <a:off x="563508" y="5053224"/>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pic>
        <p:nvPicPr>
          <p:cNvPr id="45" name="Image 44">
            <a:hlinkClick r:id="rId8" action="ppaction://hlinksldjump"/>
            <a:extLst>
              <a:ext uri="{FF2B5EF4-FFF2-40B4-BE49-F238E27FC236}">
                <a16:creationId xmlns:a16="http://schemas.microsoft.com/office/drawing/2014/main" id="{044F3598-2B87-45E8-823A-C849105DD56F}"/>
              </a:ext>
            </a:extLst>
          </p:cNvPr>
          <p:cNvPicPr>
            <a:picLocks noChangeAspect="1"/>
          </p:cNvPicPr>
          <p:nvPr/>
        </p:nvPicPr>
        <p:blipFill>
          <a:blip r:embed="rId9"/>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45701203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2549"/>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CARRAGHENATES/DIOXYDE DE TITANE/ZINC</a:t>
            </a:r>
          </a:p>
          <a:p>
            <a:pPr>
              <a:defRPr/>
            </a:pPr>
            <a:r>
              <a:rPr lang="fr-FR" b="1" dirty="0" err="1"/>
              <a:t>Titanoreine</a:t>
            </a:r>
            <a:r>
              <a:rPr lang="fr-FR" b="1" dirty="0"/>
              <a:t>® </a:t>
            </a:r>
            <a:r>
              <a:rPr lang="fr-FR" b="1" dirty="0" smtClean="0"/>
              <a:t>crème</a:t>
            </a:r>
            <a:r>
              <a:rPr lang="fr-FR" b="1" dirty="0"/>
              <a:t>, suppo et </a:t>
            </a:r>
            <a:r>
              <a:rPr lang="fr-FR" b="1" dirty="0" err="1"/>
              <a:t>Titanoreine</a:t>
            </a:r>
            <a:r>
              <a:rPr lang="fr-FR" b="1" dirty="0"/>
              <a:t> à la </a:t>
            </a:r>
            <a:r>
              <a:rPr lang="fr-FR" b="1" dirty="0" err="1"/>
              <a:t>lidocaine</a:t>
            </a:r>
            <a:r>
              <a:rPr lang="fr-FR" b="1" dirty="0"/>
              <a:t>® 2%</a:t>
            </a:r>
            <a:endParaRPr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84</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1753087" y="857156"/>
            <a:ext cx="8683041" cy="663515"/>
          </a:xfrm>
          <a:prstGeom prst="rect">
            <a:avLst/>
          </a:prstGeom>
          <a:noFill/>
        </p:spPr>
        <p:txBody>
          <a:bodyPr wrap="square" lIns="91440" tIns="45720" rIns="91440" bIns="45720" rtlCol="0" anchor="t">
            <a:spAutoFit/>
          </a:bodyPr>
          <a:lstStyle/>
          <a:p>
            <a:pPr>
              <a:lnSpc>
                <a:spcPct val="120000"/>
              </a:lnSpc>
            </a:pP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C05AX04, Agents pour le traitement des hémorroïdes et des fissures anales à usage local / préparations à base de zinc </a:t>
            </a: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Rectangle 37"/>
          <p:cNvSpPr/>
          <p:nvPr/>
        </p:nvSpPr>
        <p:spPr bwMode="auto">
          <a:xfrm>
            <a:off x="785847" y="3378786"/>
            <a:ext cx="11036501" cy="830997"/>
          </a:xfrm>
          <a:prstGeom prst="rect">
            <a:avLst/>
          </a:prstGeom>
        </p:spPr>
        <p:txBody>
          <a:bodyPr wrap="square">
            <a:spAutoFit/>
          </a:bodyPr>
          <a:lstStyle/>
          <a:p>
            <a:r>
              <a:rPr lang="fr-FR" sz="1600" dirty="0">
                <a:hlinkClick r:id="rId3"/>
              </a:rPr>
              <a:t>CT HAS 18/04/2007</a:t>
            </a:r>
            <a:r>
              <a:rPr lang="fr-FR" sz="1600" dirty="0"/>
              <a:t> </a:t>
            </a:r>
          </a:p>
          <a:p>
            <a:r>
              <a:rPr lang="fr-FR" sz="1600" dirty="0"/>
              <a:t>L’efficacité de ces spécialités n’est pas établie. La tolérance est acceptable. Le rapport efficacité/effets indésirables de ces spécialités est mal établi. </a:t>
            </a:r>
          </a:p>
        </p:txBody>
      </p:sp>
      <p:sp>
        <p:nvSpPr>
          <p:cNvPr id="2" name="Rectangle 1">
            <a:extLst>
              <a:ext uri="{FF2B5EF4-FFF2-40B4-BE49-F238E27FC236}">
                <a16:creationId xmlns:a16="http://schemas.microsoft.com/office/drawing/2014/main" id="{7D8AD7A8-70E0-4BCD-AE1B-18D7DF9B598D}"/>
              </a:ext>
            </a:extLst>
          </p:cNvPr>
          <p:cNvSpPr/>
          <p:nvPr/>
        </p:nvSpPr>
        <p:spPr>
          <a:xfrm>
            <a:off x="267228" y="1790564"/>
            <a:ext cx="10436128" cy="584775"/>
          </a:xfrm>
          <a:prstGeom prst="rect">
            <a:avLst/>
          </a:prstGeom>
          <a:noFill/>
          <a:ln w="19050">
            <a:solidFill>
              <a:srgbClr val="FF00FF"/>
            </a:solidFill>
          </a:ln>
        </p:spPr>
        <p:txBody>
          <a:bodyPr wrap="square" rtlCol="0">
            <a:spAutoFit/>
          </a:bodyPr>
          <a:lstStyle/>
          <a:p>
            <a:pPr algn="just"/>
            <a:r>
              <a:rPr lang="fr-FR" sz="1600" dirty="0"/>
              <a:t>Traitement symptomatique des douleurs, prurits et sensations congestives au cours des poussées hémorroïdaires et autres affections anales</a:t>
            </a:r>
          </a:p>
        </p:txBody>
      </p:sp>
      <p:sp>
        <p:nvSpPr>
          <p:cNvPr id="39" name="ZoneTexte 38">
            <a:extLst>
              <a:ext uri="{FF2B5EF4-FFF2-40B4-BE49-F238E27FC236}">
                <a16:creationId xmlns:a16="http://schemas.microsoft.com/office/drawing/2014/main" id="{2E38EA81-DD13-489E-9175-4B833C85769F}"/>
              </a:ext>
            </a:extLst>
          </p:cNvPr>
          <p:cNvSpPr txBox="1"/>
          <p:nvPr/>
        </p:nvSpPr>
        <p:spPr bwMode="auto">
          <a:xfrm>
            <a:off x="766762" y="3012313"/>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732317D8-A90C-4ABD-9FC9-50203B8AB3BC}"/>
              </a:ext>
            </a:extLst>
          </p:cNvPr>
          <p:cNvPicPr>
            <a:picLocks noChangeAspect="1"/>
          </p:cNvPicPr>
          <p:nvPr/>
        </p:nvPicPr>
        <p:blipFill>
          <a:blip r:embed="rId4"/>
          <a:stretch>
            <a:fillRect/>
          </a:stretch>
        </p:blipFill>
        <p:spPr bwMode="auto">
          <a:xfrm>
            <a:off x="244511" y="2880380"/>
            <a:ext cx="572757" cy="646275"/>
          </a:xfrm>
          <a:prstGeom prst="rect">
            <a:avLst/>
          </a:prstGeom>
        </p:spPr>
      </p:pic>
      <p:pic>
        <p:nvPicPr>
          <p:cNvPr id="41" name="Image 40">
            <a:extLst>
              <a:ext uri="{FF2B5EF4-FFF2-40B4-BE49-F238E27FC236}">
                <a16:creationId xmlns:a16="http://schemas.microsoft.com/office/drawing/2014/main" id="{FFC723B3-AFB4-435A-BC13-52E56515121A}"/>
              </a:ext>
            </a:extLst>
          </p:cNvPr>
          <p:cNvPicPr>
            <a:picLocks noChangeAspect="1"/>
          </p:cNvPicPr>
          <p:nvPr/>
        </p:nvPicPr>
        <p:blipFill>
          <a:blip r:embed="rId5"/>
          <a:stretch>
            <a:fillRect/>
          </a:stretch>
        </p:blipFill>
        <p:spPr bwMode="auto">
          <a:xfrm>
            <a:off x="337789" y="4797648"/>
            <a:ext cx="432047" cy="684362"/>
          </a:xfrm>
          <a:prstGeom prst="rect">
            <a:avLst/>
          </a:prstGeom>
        </p:spPr>
      </p:pic>
      <p:sp>
        <p:nvSpPr>
          <p:cNvPr id="42" name="ZoneTexte 41">
            <a:extLst>
              <a:ext uri="{FF2B5EF4-FFF2-40B4-BE49-F238E27FC236}">
                <a16:creationId xmlns:a16="http://schemas.microsoft.com/office/drawing/2014/main" id="{7E9DB2CA-17CD-4AAA-8CA1-DBBB57A971E6}"/>
              </a:ext>
            </a:extLst>
          </p:cNvPr>
          <p:cNvSpPr txBox="1"/>
          <p:nvPr/>
        </p:nvSpPr>
        <p:spPr bwMode="auto">
          <a:xfrm>
            <a:off x="769836" y="4932802"/>
            <a:ext cx="10279617"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a:p>
            <a:pPr>
              <a:defRPr/>
            </a:pPr>
            <a:r>
              <a:rPr lang="fr-FR" sz="1600" b="1" i="1" dirty="0">
                <a:hlinkClick r:id="rId6" action="ppaction://hlinksldjump"/>
              </a:rPr>
              <a:t>Consulter les alternatives et la stratégie thérapeutique dans la maladie hémorroïdaire</a:t>
            </a:r>
            <a:endParaRPr lang="fr-FR" sz="1600" b="1" i="1" dirty="0"/>
          </a:p>
        </p:txBody>
      </p:sp>
      <p:pic>
        <p:nvPicPr>
          <p:cNvPr id="43" name="Image 42">
            <a:hlinkClick r:id="rId7" action="ppaction://hlinksldjump"/>
            <a:extLst>
              <a:ext uri="{FF2B5EF4-FFF2-40B4-BE49-F238E27FC236}">
                <a16:creationId xmlns:a16="http://schemas.microsoft.com/office/drawing/2014/main" id="{EF954AB2-BA0F-4447-B7D3-4452CFC0DB23}"/>
              </a:ext>
            </a:extLst>
          </p:cNvPr>
          <p:cNvPicPr>
            <a:picLocks noChangeAspect="1"/>
          </p:cNvPicPr>
          <p:nvPr/>
        </p:nvPicPr>
        <p:blipFill>
          <a:blip r:embed="rId8"/>
          <a:stretch>
            <a:fillRect/>
          </a:stretch>
        </p:blipFill>
        <p:spPr bwMode="auto">
          <a:xfrm>
            <a:off x="11480049" y="6083686"/>
            <a:ext cx="628651" cy="774314"/>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30831"/>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PRAMOCAINE</a:t>
            </a:r>
          </a:p>
          <a:p>
            <a:pPr>
              <a:defRPr/>
            </a:pPr>
            <a:r>
              <a:rPr lang="fr-FR" b="1" dirty="0" err="1"/>
              <a:t>Tronothane</a:t>
            </a:r>
            <a:r>
              <a:rPr lang="fr-FR" b="1" dirty="0"/>
              <a:t>® 1% gel</a:t>
            </a:r>
            <a:endParaRPr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85</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835668" y="922803"/>
            <a:ext cx="10141748" cy="368049"/>
          </a:xfrm>
          <a:prstGeom prst="rect">
            <a:avLst/>
          </a:prstGeom>
          <a:noFill/>
        </p:spPr>
        <p:txBody>
          <a:bodyPr wrap="square" lIns="91440" tIns="45720" rIns="91440" bIns="45720" rtlCol="0" anchor="t">
            <a:spAutoFit/>
          </a:bodyPr>
          <a:lstStyle/>
          <a:p>
            <a:pPr>
              <a:lnSpc>
                <a:spcPct val="120000"/>
              </a:lnSpc>
            </a:pP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C05A, MEDICAMENTS POUR TRAITEMENT HEMORROIDES ET FISSURES ANALES A USAGE TOPIQUE</a:t>
            </a: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Rectangle 37"/>
          <p:cNvSpPr/>
          <p:nvPr/>
        </p:nvSpPr>
        <p:spPr bwMode="auto">
          <a:xfrm>
            <a:off x="731428" y="3038203"/>
            <a:ext cx="11364686" cy="1500667"/>
          </a:xfrm>
          <a:prstGeom prst="rect">
            <a:avLst/>
          </a:prstGeom>
        </p:spPr>
        <p:txBody>
          <a:bodyPr wrap="square">
            <a:spAutoFit/>
          </a:bodyPr>
          <a:lstStyle/>
          <a:p>
            <a:r>
              <a:rPr lang="fr-FR" sz="1600" u="sng" dirty="0">
                <a:hlinkClick r:id="rId3"/>
              </a:rPr>
              <a:t>Avis CT HAS  01/12/2010</a:t>
            </a:r>
            <a:endParaRPr lang="fr-FR" sz="2000" b="1" dirty="0"/>
          </a:p>
          <a:p>
            <a:pPr>
              <a:lnSpc>
                <a:spcPct val="120000"/>
              </a:lnSpc>
            </a:pPr>
            <a:r>
              <a:rPr lang="fr-FR" sz="1600" b="1" dirty="0"/>
              <a:t>Place dans la stratégie thérapeutique dans le  traitement d’appoint au cours de certains examens endoscopiques par voie rectale : </a:t>
            </a:r>
          </a:p>
          <a:p>
            <a:pPr marL="285750" indent="-285750">
              <a:lnSpc>
                <a:spcPct val="120000"/>
              </a:lnSpc>
              <a:buFontTx/>
              <a:buChar char="-"/>
            </a:pPr>
            <a:r>
              <a:rPr lang="fr-FR" sz="1600" dirty="0"/>
              <a:t>Aucune recommandation ne préconise l’emploi de la spécialité TRONOTHANE dans le cadre d’examens endoscopiques; </a:t>
            </a:r>
          </a:p>
          <a:p>
            <a:pPr marL="285750" indent="-285750">
              <a:lnSpc>
                <a:spcPct val="120000"/>
              </a:lnSpc>
              <a:buFontTx/>
              <a:buChar char="-"/>
            </a:pPr>
            <a:r>
              <a:rPr lang="fr-FR" sz="1600" dirty="0"/>
              <a:t>Aucune étude clinique n’est disponible permettant de conclure à une efficacité de cette spécialité dans le cadre d’examens endoscopiques. </a:t>
            </a:r>
            <a:endParaRPr lang="fr-FR" sz="1600" b="1" dirty="0"/>
          </a:p>
        </p:txBody>
      </p:sp>
      <p:sp>
        <p:nvSpPr>
          <p:cNvPr id="2" name="Rectangle 1">
            <a:extLst>
              <a:ext uri="{FF2B5EF4-FFF2-40B4-BE49-F238E27FC236}">
                <a16:creationId xmlns:a16="http://schemas.microsoft.com/office/drawing/2014/main" id="{F61E442B-F044-4B9B-82A9-4A7C46597106}"/>
              </a:ext>
            </a:extLst>
          </p:cNvPr>
          <p:cNvSpPr/>
          <p:nvPr/>
        </p:nvSpPr>
        <p:spPr>
          <a:xfrm>
            <a:off x="209177" y="1485226"/>
            <a:ext cx="9993602" cy="830997"/>
          </a:xfrm>
          <a:prstGeom prst="rect">
            <a:avLst/>
          </a:prstGeom>
          <a:noFill/>
          <a:ln w="19050">
            <a:solidFill>
              <a:srgbClr val="FF00FF"/>
            </a:solidFill>
          </a:ln>
        </p:spPr>
        <p:txBody>
          <a:bodyPr wrap="square" rtlCol="0">
            <a:spAutoFit/>
          </a:bodyPr>
          <a:lstStyle/>
          <a:p>
            <a:pPr algn="just"/>
            <a:r>
              <a:rPr lang="fr-FR" sz="1600" dirty="0"/>
              <a:t>- Dans certaines pathologies anales s’accompagnant de douleurs ou démangeaisons, en particulier dans la crise hémorroïdaire.</a:t>
            </a:r>
          </a:p>
          <a:p>
            <a:pPr algn="just"/>
            <a:r>
              <a:rPr lang="fr-FR" sz="1600" dirty="0"/>
              <a:t>- En anesthésie locale avant un examen du tube digestif par voie rectale.</a:t>
            </a:r>
          </a:p>
        </p:txBody>
      </p:sp>
      <p:sp>
        <p:nvSpPr>
          <p:cNvPr id="39" name="ZoneTexte 38">
            <a:extLst>
              <a:ext uri="{FF2B5EF4-FFF2-40B4-BE49-F238E27FC236}">
                <a16:creationId xmlns:a16="http://schemas.microsoft.com/office/drawing/2014/main" id="{822142E6-BB0B-4F8A-98DF-B34B3968A7A6}"/>
              </a:ext>
            </a:extLst>
          </p:cNvPr>
          <p:cNvSpPr txBox="1"/>
          <p:nvPr/>
        </p:nvSpPr>
        <p:spPr bwMode="auto">
          <a:xfrm>
            <a:off x="731428" y="2734717"/>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DCF9A589-E7C9-4933-BDCC-FF2385D1FA03}"/>
              </a:ext>
            </a:extLst>
          </p:cNvPr>
          <p:cNvPicPr>
            <a:picLocks noChangeAspect="1"/>
          </p:cNvPicPr>
          <p:nvPr/>
        </p:nvPicPr>
        <p:blipFill>
          <a:blip r:embed="rId4"/>
          <a:stretch>
            <a:fillRect/>
          </a:stretch>
        </p:blipFill>
        <p:spPr bwMode="auto">
          <a:xfrm>
            <a:off x="209177" y="2602784"/>
            <a:ext cx="572757" cy="646275"/>
          </a:xfrm>
          <a:prstGeom prst="rect">
            <a:avLst/>
          </a:prstGeom>
        </p:spPr>
      </p:pic>
      <p:pic>
        <p:nvPicPr>
          <p:cNvPr id="41" name="Image 40">
            <a:extLst>
              <a:ext uri="{FF2B5EF4-FFF2-40B4-BE49-F238E27FC236}">
                <a16:creationId xmlns:a16="http://schemas.microsoft.com/office/drawing/2014/main" id="{A77399D6-A11A-4F41-B54D-ADAF1280B0CC}"/>
              </a:ext>
            </a:extLst>
          </p:cNvPr>
          <p:cNvPicPr>
            <a:picLocks noChangeAspect="1"/>
          </p:cNvPicPr>
          <p:nvPr/>
        </p:nvPicPr>
        <p:blipFill>
          <a:blip r:embed="rId5"/>
          <a:stretch>
            <a:fillRect/>
          </a:stretch>
        </p:blipFill>
        <p:spPr bwMode="auto">
          <a:xfrm>
            <a:off x="337789" y="4797648"/>
            <a:ext cx="432047" cy="684362"/>
          </a:xfrm>
          <a:prstGeom prst="rect">
            <a:avLst/>
          </a:prstGeom>
        </p:spPr>
      </p:pic>
      <p:sp>
        <p:nvSpPr>
          <p:cNvPr id="42" name="ZoneTexte 41">
            <a:extLst>
              <a:ext uri="{FF2B5EF4-FFF2-40B4-BE49-F238E27FC236}">
                <a16:creationId xmlns:a16="http://schemas.microsoft.com/office/drawing/2014/main" id="{C0608BFB-75D6-45F4-B065-070C6886A9DB}"/>
              </a:ext>
            </a:extLst>
          </p:cNvPr>
          <p:cNvSpPr txBox="1"/>
          <p:nvPr/>
        </p:nvSpPr>
        <p:spPr bwMode="auto">
          <a:xfrm>
            <a:off x="769836" y="4932802"/>
            <a:ext cx="10279617" cy="615553"/>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a:p>
            <a:pPr>
              <a:defRPr/>
            </a:pPr>
            <a:r>
              <a:rPr lang="fr-FR" sz="1600" b="1" i="1" dirty="0">
                <a:hlinkClick r:id="rId6" action="ppaction://hlinksldjump"/>
              </a:rPr>
              <a:t>Consulter les alternatives et la stratégie thérapeutique dans la maladie hémorroïdaire</a:t>
            </a:r>
            <a:endParaRPr lang="fr-FR" sz="1600" b="1" i="1" dirty="0"/>
          </a:p>
        </p:txBody>
      </p:sp>
      <p:pic>
        <p:nvPicPr>
          <p:cNvPr id="43" name="Image 42">
            <a:hlinkClick r:id="rId7" action="ppaction://hlinksldjump"/>
            <a:extLst>
              <a:ext uri="{FF2B5EF4-FFF2-40B4-BE49-F238E27FC236}">
                <a16:creationId xmlns:a16="http://schemas.microsoft.com/office/drawing/2014/main" id="{7AF587C6-E1A4-4782-A025-06F51D5ED7FD}"/>
              </a:ext>
            </a:extLst>
          </p:cNvPr>
          <p:cNvPicPr>
            <a:picLocks noChangeAspect="1"/>
          </p:cNvPicPr>
          <p:nvPr/>
        </p:nvPicPr>
        <p:blipFill>
          <a:blip r:embed="rId8"/>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49723956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5586" y="19944"/>
            <a:ext cx="12197586"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b="1" dirty="0"/>
              <a:t>Place dans la stratégie médicale des veinotoniques et topiques locaux : </a:t>
            </a:r>
          </a:p>
          <a:p>
            <a:r>
              <a:rPr lang="fr-FR" sz="2400" b="1" dirty="0"/>
              <a:t>Prise en charge de la maladie </a:t>
            </a:r>
            <a:r>
              <a:rPr lang="fr-FR" sz="2400" b="1" dirty="0" smtClean="0"/>
              <a:t>hémorroïdaire (1/3)</a:t>
            </a:r>
            <a:r>
              <a:rPr lang="fr-FR" sz="2200" b="1" dirty="0" smtClean="0"/>
              <a:t> </a:t>
            </a:r>
            <a:endParaRPr lang="fr-FR" sz="2200"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86</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 name="Rectangle 2"/>
          <p:cNvSpPr/>
          <p:nvPr/>
        </p:nvSpPr>
        <p:spPr>
          <a:xfrm>
            <a:off x="-5586" y="809612"/>
            <a:ext cx="11828443" cy="6063198"/>
          </a:xfrm>
          <a:prstGeom prst="rect">
            <a:avLst/>
          </a:prstGeom>
        </p:spPr>
        <p:txBody>
          <a:bodyPr wrap="square">
            <a:spAutoFit/>
          </a:bodyPr>
          <a:lstStyle/>
          <a:p>
            <a:endParaRPr lang="fr-FR" sz="1600" b="1" dirty="0"/>
          </a:p>
          <a:p>
            <a:endParaRPr lang="fr-FR" sz="1600" b="1" dirty="0"/>
          </a:p>
          <a:p>
            <a:endParaRPr lang="fr-FR" sz="1600" b="1" dirty="0"/>
          </a:p>
          <a:p>
            <a:r>
              <a:rPr lang="fr-FR" sz="1600" b="1" dirty="0"/>
              <a:t>Selon la HAS :</a:t>
            </a:r>
          </a:p>
          <a:p>
            <a:r>
              <a:rPr lang="fr-FR" sz="1600" dirty="0"/>
              <a:t>Ne pas traiter les symptômes si négligeables pour le patient.</a:t>
            </a:r>
          </a:p>
          <a:p>
            <a:endParaRPr lang="fr-FR" sz="1200" b="1" dirty="0"/>
          </a:p>
          <a:p>
            <a:r>
              <a:rPr lang="fr-FR" sz="1600" dirty="0"/>
              <a:t>* Le </a:t>
            </a:r>
            <a:r>
              <a:rPr lang="fr-FR" sz="1600" b="1" dirty="0"/>
              <a:t>traitement des hémorroïdes </a:t>
            </a:r>
            <a:r>
              <a:rPr lang="fr-FR" sz="1600" dirty="0"/>
              <a:t>:</a:t>
            </a:r>
          </a:p>
          <a:p>
            <a:r>
              <a:rPr lang="fr-FR" sz="1600" dirty="0"/>
              <a:t>- Combinaison de trois types de traitement : médical, instrumental et chirurgical qui peuvent être associés, mais souvent se succèdent;</a:t>
            </a:r>
          </a:p>
          <a:p>
            <a:r>
              <a:rPr lang="fr-FR" sz="1600" dirty="0"/>
              <a:t>- Hygiène locale sans excès et activités physiques;</a:t>
            </a:r>
          </a:p>
          <a:p>
            <a:r>
              <a:rPr lang="fr-FR" sz="1600" dirty="0"/>
              <a:t>- Correction des troubles du transit.</a:t>
            </a:r>
          </a:p>
          <a:p>
            <a:endParaRPr lang="fr-FR" sz="1600" dirty="0">
              <a:sym typeface="Wingdings" panose="05000000000000000000" pitchFamily="2" charset="2"/>
            </a:endParaRPr>
          </a:p>
          <a:p>
            <a:r>
              <a:rPr lang="fr-FR" sz="1600" dirty="0"/>
              <a:t>* Les </a:t>
            </a:r>
            <a:r>
              <a:rPr lang="fr-FR" sz="1600" b="1" dirty="0"/>
              <a:t>alternatives médicamenteuses </a:t>
            </a:r>
            <a:r>
              <a:rPr lang="fr-FR" sz="1600" dirty="0"/>
              <a:t>: antalgiques périphériques,  anti-inflammatoires et les corticoïdes. L’aspirine est déconseillée en cas de manifestations hémorroïdaires (douleurs, prolapsus, saignement).</a:t>
            </a:r>
          </a:p>
          <a:p>
            <a:endParaRPr lang="fr-FR" sz="1200" dirty="0"/>
          </a:p>
          <a:p>
            <a:r>
              <a:rPr lang="fr-FR" sz="1600" dirty="0"/>
              <a:t>* Les </a:t>
            </a:r>
            <a:r>
              <a:rPr lang="fr-FR" sz="1600" b="1" dirty="0"/>
              <a:t>topiques locaux </a:t>
            </a:r>
            <a:r>
              <a:rPr lang="fr-FR" sz="1600" dirty="0"/>
              <a:t>ne doivent pas être utilisés au long cours, ni à titre préventif.</a:t>
            </a:r>
          </a:p>
          <a:p>
            <a:endParaRPr lang="fr-FR" sz="1200" dirty="0"/>
          </a:p>
          <a:p>
            <a:r>
              <a:rPr lang="fr-FR" sz="1600" dirty="0"/>
              <a:t>* L’évaluation des </a:t>
            </a:r>
            <a:r>
              <a:rPr lang="fr-FR" sz="1600" dirty="0" err="1"/>
              <a:t>veinotoniques</a:t>
            </a:r>
            <a:r>
              <a:rPr lang="fr-FR" sz="1600" dirty="0"/>
              <a:t> repose sur un </a:t>
            </a:r>
            <a:r>
              <a:rPr lang="fr-FR" sz="1600" b="1" dirty="0"/>
              <a:t>nombre très limité d’études </a:t>
            </a:r>
            <a:r>
              <a:rPr lang="fr-FR" sz="1600" dirty="0"/>
              <a:t>contrôlées (effectifs de taille réduite, critères de jugement  </a:t>
            </a:r>
            <a:r>
              <a:rPr lang="fr-FR" sz="1600" dirty="0" smtClean="0"/>
              <a:t>multiples: </a:t>
            </a:r>
            <a:r>
              <a:rPr lang="fr-FR" sz="1600" dirty="0"/>
              <a:t>un biais de publication ne peut être exclu ). On ne dispose pas d’étude </a:t>
            </a:r>
            <a:r>
              <a:rPr lang="fr-FR" sz="1600" dirty="0" smtClean="0"/>
              <a:t>randomisée </a:t>
            </a:r>
            <a:r>
              <a:rPr lang="fr-FR" sz="1600" dirty="0"/>
              <a:t>comparative </a:t>
            </a:r>
            <a:r>
              <a:rPr lang="fr-FR" sz="1600" dirty="0" smtClean="0"/>
              <a:t>entre </a:t>
            </a:r>
            <a:r>
              <a:rPr lang="fr-FR" sz="1600" dirty="0"/>
              <a:t>l’effet antalgique  des </a:t>
            </a:r>
            <a:r>
              <a:rPr lang="fr-FR" sz="1600" dirty="0" err="1"/>
              <a:t>veinotoniques</a:t>
            </a:r>
            <a:r>
              <a:rPr lang="fr-FR" sz="1600" dirty="0"/>
              <a:t>  et celui d’un antalgique périphérique ou d’un AINS. Egalement, on ne dispose pas d'étude validant l'emploi des veinotoniques dans le traitement de la thrombose hémorroïdaire externe.</a:t>
            </a:r>
          </a:p>
          <a:p>
            <a:r>
              <a:rPr lang="fr-FR" sz="1600" dirty="0">
                <a:sym typeface="Wingdings" panose="05000000000000000000" pitchFamily="2" charset="2"/>
              </a:rPr>
              <a:t>* T</a:t>
            </a:r>
            <a:r>
              <a:rPr lang="fr-FR" sz="1600" dirty="0"/>
              <a:t>raitement  de courte durée.</a:t>
            </a:r>
          </a:p>
          <a:p>
            <a:r>
              <a:rPr lang="fr-FR" sz="1600" dirty="0">
                <a:sym typeface="Wingdings" panose="05000000000000000000" pitchFamily="2" charset="2"/>
              </a:rPr>
              <a:t>* </a:t>
            </a:r>
            <a:r>
              <a:rPr lang="fr-FR" sz="1600" dirty="0"/>
              <a:t>Si les symptômes ne cèdent pas rapidement, </a:t>
            </a:r>
            <a:r>
              <a:rPr lang="fr-FR" sz="1600" b="1" dirty="0"/>
              <a:t>examen proctologique et réévaluation.</a:t>
            </a:r>
          </a:p>
          <a:p>
            <a:endParaRPr lang="fr-FR" sz="1600" b="1" dirty="0"/>
          </a:p>
          <a:p>
            <a:r>
              <a:rPr lang="fr-FR" sz="1600" dirty="0">
                <a:sym typeface="Wingdings" panose="05000000000000000000" pitchFamily="2" charset="2"/>
              </a:rPr>
              <a:t> </a:t>
            </a:r>
            <a:r>
              <a:rPr lang="fr-FR" sz="1600" dirty="0"/>
              <a:t>La place des </a:t>
            </a:r>
            <a:r>
              <a:rPr lang="fr-FR" sz="1600" dirty="0" err="1"/>
              <a:t>veinotoniques</a:t>
            </a:r>
            <a:r>
              <a:rPr lang="fr-FR" sz="1600" dirty="0"/>
              <a:t> dans la prise en charge de la crise hémorroïdaire est marginale</a:t>
            </a:r>
          </a:p>
          <a:p>
            <a:endParaRPr lang="fr-FR" sz="1600" dirty="0"/>
          </a:p>
        </p:txBody>
      </p:sp>
      <p:pic>
        <p:nvPicPr>
          <p:cNvPr id="42" name="Image 41">
            <a:extLst>
              <a:ext uri="{FF2B5EF4-FFF2-40B4-BE49-F238E27FC236}">
                <a16:creationId xmlns:a16="http://schemas.microsoft.com/office/drawing/2014/main" id="{D742627B-C80A-481D-BBD0-D45B7D6D21E3}"/>
              </a:ext>
            </a:extLst>
          </p:cNvPr>
          <p:cNvPicPr>
            <a:picLocks noChangeAspect="1"/>
          </p:cNvPicPr>
          <p:nvPr/>
        </p:nvPicPr>
        <p:blipFill>
          <a:blip r:embed="rId3"/>
          <a:stretch>
            <a:fillRect/>
          </a:stretch>
        </p:blipFill>
        <p:spPr bwMode="auto">
          <a:xfrm>
            <a:off x="70692" y="864948"/>
            <a:ext cx="432047" cy="684362"/>
          </a:xfrm>
          <a:prstGeom prst="rect">
            <a:avLst/>
          </a:prstGeom>
        </p:spPr>
      </p:pic>
      <p:sp>
        <p:nvSpPr>
          <p:cNvPr id="43" name="ZoneTexte 42">
            <a:extLst>
              <a:ext uri="{FF2B5EF4-FFF2-40B4-BE49-F238E27FC236}">
                <a16:creationId xmlns:a16="http://schemas.microsoft.com/office/drawing/2014/main" id="{4BBFE8C2-8FD5-4C10-AE5A-1EE9DB6C808A}"/>
              </a:ext>
            </a:extLst>
          </p:cNvPr>
          <p:cNvSpPr txBox="1"/>
          <p:nvPr/>
        </p:nvSpPr>
        <p:spPr bwMode="auto">
          <a:xfrm>
            <a:off x="609951" y="1022463"/>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pic>
        <p:nvPicPr>
          <p:cNvPr id="39" name="Image 38">
            <a:hlinkClick r:id="rId4" action="ppaction://hlinksldjump"/>
            <a:extLst>
              <a:ext uri="{FF2B5EF4-FFF2-40B4-BE49-F238E27FC236}">
                <a16:creationId xmlns:a16="http://schemas.microsoft.com/office/drawing/2014/main" id="{BC5184F5-C8C6-4532-A7DF-33C1F3A2FF02}"/>
              </a:ext>
            </a:extLst>
          </p:cNvPr>
          <p:cNvPicPr>
            <a:picLocks noChangeAspect="1"/>
          </p:cNvPicPr>
          <p:nvPr/>
        </p:nvPicPr>
        <p:blipFill>
          <a:blip r:embed="rId5"/>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4591538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4270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	</a:t>
            </a:r>
            <a:r>
              <a:rPr lang="fr-FR" sz="2400" b="1" dirty="0"/>
              <a:t>Prise en charge de la </a:t>
            </a:r>
            <a:r>
              <a:rPr lang="fr-FR" sz="2400" b="1" dirty="0" smtClean="0"/>
              <a:t>maladie hémorroïdaire (2/3)</a:t>
            </a:r>
            <a:r>
              <a:rPr lang="fr-FR" sz="2400" dirty="0" smtClean="0"/>
              <a:t>: </a:t>
            </a:r>
            <a:r>
              <a:rPr lang="fr-FR" sz="2400" dirty="0"/>
              <a:t>Avis d’experts  </a:t>
            </a:r>
            <a:endParaRPr sz="2400"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87</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20" y="849149"/>
            <a:ext cx="1614488" cy="1229363"/>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4406" y="1355757"/>
            <a:ext cx="9372414" cy="4994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191010" y="6304700"/>
            <a:ext cx="9024080" cy="369332"/>
          </a:xfrm>
          <a:prstGeom prst="rect">
            <a:avLst/>
          </a:prstGeom>
        </p:spPr>
        <p:txBody>
          <a:bodyPr wrap="square">
            <a:spAutoFit/>
          </a:bodyPr>
          <a:lstStyle/>
          <a:p>
            <a:r>
              <a:rPr lang="fr-FR" dirty="0">
                <a:hlinkClick r:id="rId4"/>
              </a:rPr>
              <a:t>Prise en charge de la maladie hémorroïdaire: recommandations européennes 2021</a:t>
            </a:r>
            <a:endParaRPr lang="fr-FR" dirty="0"/>
          </a:p>
        </p:txBody>
      </p:sp>
      <p:sp>
        <p:nvSpPr>
          <p:cNvPr id="3" name="AutoShape 2" descr="data:image/png;base64,iVBORw0KGgoAAAANSUhEUgAAAFkAAABYCAYAAACeV1sKAAAAAXNSR0IArs4c6QAAIABJREFUeF7tfQmUnNV15nffe/9SW+8tqbUggYQQm5AsG2MW0QxGNsR2nDgGEuwkznGcZMg4JyaTzPGMp20PzkJiJ/GJPTYTiDGLY5MYbIyF2cEOeA0WCLQjCclaWy11V3dV/ct7b859//9XF160IKGZnENBqRdVd1V9/33f/e5373sivHZ71RGgV/0ZXnsCvAbySQiC/29A3vHAW/qqlrrIJ9n5vkP+ovsXIxG4vwrc/+4WigiR3Efn3B2fBPyO6in+n4FsAbrnr1cNCoHAt7K2bFGyrFaVi0iiLGBgjIGBQimMIAQAYWCIkRTu/+wPAaEEoAxgfIAXphSjQtF3ESe74Zkm0mCCzrl78qjQeJUedNJA/u3fHg5rU6VaX4XkwIxECNjuOYO4YNFgMuiXyv1dVVoe+lhAZEMpDAQxyAKel0IqAsgCQsEQZRiTAHHQSwEX+5b/IFjjj8PK70E2dgqVHEhhNyiiTUiogXLQooV3j79KWP7CX/uqg/zuN72pFJlyV7ksFwz2yzMWzU5rc2aRnNWVzKzU1KUzu9LBIPRLJGS/IFsWwkBKAyUMIDJwpccf8+DlT4n/kCAGOAvzDGAimDTkv98H2WqQxIQFrQWZtQJmFGR3Q4g1IH8Cp909QQR7MgB/1UBmcFNdLhthFlmSZ5dCsWJmH62YP5u6hwYtnTErDvv6vHnVkhah0pDSgrETMgNZCAtikAUTSx7Jkr9mPPlrpg3+mj9XsHwV+PuQcPxiOLIVrKBDsOYAoCetxXYp08ch1MZman5csmICZwQNorv1qwn2qwLye1etqtTrzbMt1BJr6WIhxbKuCi3oKmPQCA/VisJALcLMfovFsxPMnxWhVjbwlIVSBlLpDDxHC4ybAGTiorfNx+6KWICBhzeNkfKyxxgJy5QCCWsUrOWv0RKUbgPJbdaKbwnYdU3Ez5fG1RhWhNGrBfaJBpk+sGKFGguCqyzRO0nIc5NULQLJbiGkizThIg+wzAYSqJQVzl0Q4YKzJ3DG/Ca6q2kWySrHzUWvyMB2+S6PWBfNeVTzRSj+Xqo8ovljRiPuoyNuCZt4IAqssbSZKNliyTxitHxGIV2PxaU9rwbQJxTkK6+8MqjWm5cZG3+RhNcHlAjWEzaVMCnTa/Z02lj3nj0fUCUB6Vn0dBksXRjhwnMmsGhOHb6vM4yKm8cXKf/CRXEHyAX4DHZx4x+W/DM5Zzt6yYE3AlZ7FqZkLUXbCNhgrXhUeOYbdOp96080dZwwkH/nonfUSn58ibHmNw8R/bKBF+qGhC8jzB1oYt6MFF0VDaU04lhg9wGJ7XsVdo+GEF4JlT6F/gGBFYvrGF66D/NmtJhqp28MahGxBcgFpfw8kPl7HNUuMea80wZegrnDcXnsp9oEiTXmBSn0PYJwD53+tRdOJNAnBOTP/sEv9fZXmhd3+41rN+/tv+rpdbo78IiWnDKBs09tYM5ggnJg3ft1CcoaxAlQbwLrX6rgmY0h9o9X4HsKF5xXx1UrD2LurDRb4W0ayCnBAZzTxMuog/8+j26npTsi3dEN/1xOJW2+l4BWsJwktdcExPPkJ/fC+vfS/H99/kQBfdwgP/bRFQODtcqF1bD6blD8lrEpDK7f0UC5ZDBvRhN9PQl8z7CQhbH8J2BtCmstDKVoxD527PWwY2/JSbGzFsZYuiRBtcKRSG1azUBi8DJubwNaAMg62ck8R9T5xclpxamQ/CK9bEXkdGIJVnN0ew2QeoGI7oU1Jwzo4wJ5962XDBJwoU29d3kUvBlePGRtCxONKfg+wQtSWGmQagOjTQYwDLRt5SuY5RpBW4lW6kFJQm8XobdbQCrWwJkiI8cbOVAuuguuLbg5B5YjsojgTmAd+CITIZxI+SJZloZ80YqkyctMwWrVgPFesMLcK4z4KuYv2UD0MY6SV3x7xSAzwKGRF0HIXzFWXC5g5lgVgSiBRRNWABopNDGIKbRJYfk/lhWUTtMkETxPwA8IvifgKQmlZA4ygVzy4peZL3UH8nQBkikHBoirPYnYAI0GsH+cMFYXaLSAVLMGJ8iAUKsJ9PVJzBg0CCsCii8mA++kIAFasAJpgugFEupfIcw9GKptIbo5eaUovyKQ93xxVaWk40uM8a6xhq4QQs8RqgUtYgjSMJRAEwPLfgNBUwKDxFEEB5CTcRxckiCIoDyCUoCnBDwpISV7EtJVcyRY93IgMdh5BDvQi3umg+PEYt8BwtZ9Bnv2aGzbLbH3oMDkFCFhZQO41dXTJTBzpofTF1nMmiMwZ0ihb0DAL+Vcz0+VcjHjxbBiLaT5EiC/gtk7dhE9nkfHscH9ikAe/9wVpxsP7wXUtUT6dCWmYGUCKxIQacRgUC10Rg4uko392aJK+cIBzpHMwCopodxHglRZxZZVfYUplGndbLlTVmBYiahpsWlngqfXAM++COwfAxoRkLJUzC4nyPF0FtHKUxjo8TBnjoezlggsPVdg/qkSlVqeIPmxKSdDqUF4FNb8LcLgOzR4a/3Y4G0v2GP7MY5iP6ZhA/99SsSXeWKqT4gEhiNYxo4SYqTggHBBwZQBAUshhAoByU4av2U2gTRgmvBkCs+pLeFUGktiz5OgQigzqI5LmZtzSWYJqZZODu7b18Idq5v47joPwqtAKr44WfQqz0PgBy4fRFELaZLAGK4sPUgpUQoJZy8mrLoiwNlLA7eq3M0acH6G9reR0DcD9l+wt7ydXn/stHFMkWy/8m45WR9bGdvyb8Cmb1WiNVcxD4sYxgFtHLzZXUCTglFV+F0LEfadh6D3TMjuBSBWCKaBeHwfWgeegR5/DiLZCokG2Ln0BMGXCsJjaIqyuUPv8iUyhCgmTE5qbNoxiZvvIRxKe+AHISrVChYuWYTFZ52JBYsWon9gwIF88MAB/OSlHVj37AtY99yzaEw2ID2FaihwxWU+Vr0lQN9ghzhnekucd/I0ge4Cpfdh6PQdx5oIjwnk8X962+nQrT/QIrhaUjRHiQaIwRWpk2Mcs3zxE0PQ8OHPvRzluatQmrkMqjLgtMX0rXhqi2RqP+I930O85xuw9TXw+Kd9H0pYSGdxtmWGszSZInQKNFqE8SmNnbvqeOApgy3js3DpW6/Em4ZXYsGi01Aql6dbP+7psufk3LBt8xZ8+5HH8J2Hn4CMx/COX6rgslVllLvYPnXeKaB5pVkg5qRrHgfp/41a8DB13zJ2LOv/mEA+dMsVqyz8D5JNLpay1S1FDAjtklpimSQsWiJFbLrQv+IGlOdcCFkegJC8XJlDp0F2Sc0lMOYVDaNj6KmdiHY+gHT3aoR0EIIkpCBIrs7YU2aQjESaZsmslRDqTYvxusZEOgd9K67H0GlLUK5U4HlermYyHm5Tj6tjCEkcozE1he1btsJrPIihgU3o7uPcytSUv073ehlkwxy92cDcJoAv0Sm3bTnhIFs7Isb/8en5kOl/BgXXSLRmSxFJIo5gDZfq0hQRL2GvDz2v/y+onDIMGfbm8soiSRK0mhGM4dJauSgTrCKKspeXpkmQTuxEvGM17K574Kmmo2LlHDRmcfY9JDRzcQo0E74rpP4pGDz3PSjNXgHlB/nvJOiUFY4Gm1PMv1kNU9COdd2XJE5gm1vhRU9AmrWA4sDh1ZNLYwY60bAJxUTgaL4FNnqY5t191NF8VJFsP7/CG1fdl6Xav0FJfaGSraqgGNYywAlSmyA2Fi1ZRfm0d6F72XuhyoNOctXHx7Flwwasf24tdu3cjTiKUK3VsPjsM/H6Cy9AT19fGwC3lHWM9OAmJC/dC7vvm1Bsf5KEYevSkgOZI7mVAvWWgfaG0Hfmr6N30TDIK7tor0+MY9vmrXhp61bUxycQlkoYmjsHpy46DTOGhlwQtlcRx7uOgMZaoPEEyG4CJGv5DqC1huVotnYzAXciwZfotDs2HG00HxFk+9iw2rtOnlIO8f44Cd7jq9aQVC1FNoGxKRKTItIpEutBD56BmRd9DEH/QlgH8ASeePARPPXY43hp6zbUJ+qu8gvCEP0zBrHsDSvwq9ddgxmzZuWSjV8OJ5sG4v3PoPXC5+DFmxBIDyl8aAZZA3FKmGxqRKaM8pxLMHPF++FV+x3AU/U6HvjaffjBv30Xe3ftRhRF8DwfvX19WHzWYqx6x1VYeMYZWUQXdMWUkByCnXoK1HwUkJMZyAXQhkHWLOmmYO0ThPQLMP5DdOoXDh0N0EcG+Z+Gw7HEf52SyUcSHQwHohFKFcFymjMpYp2iEWnEshvdK96L/td9wKkHLqV/9NR3cfcX78SzP3zGvVkXQYLlG3sSwkX0db/727j8l96K/sGB6aVsLXRjH5pb7oXdfhcCxYlUIuWEGgFTsUE9SiG6FmPmee9B16krc2o3DuB77/oytm3ZijjKGtb8nEwXff19uOTNw3jv7/8uunt6IVyCy28s2RobgPq3QFibeyR5NHOVmqawrkixGyyZLwpJd9Cc2186MSB/cVXlYAuXWWFHJLBUmYZPDmSNRKdoJQyyha4twLy3fwrhjCXOF5iaauD2z9+Ch+67H6N792dvtm3c8HsQ0NrgrKVn4/du+COctfRceL7fXsY2bSIdfRbRj/8KpA85qkg44TWByZZGQytU5q/E7De+H35tpvtdHLkf/5P/hs3rNiJNs+LHRZEL2gxovpjX/9mHcMHKS172fI6q4kOw9W9DtL4GcDHkPI/M3HKiOdFcDe60VnxFUHILzb/zqCzRw0byYyPD6rzZaraw9Osphb/vyal50rYkKIK22iW7ZpyiqT2oWRdgwdX/AJKeK51H9+3D3934l/j+t59C3MpHIIomaBFdykOpFOL6P7sBF152CWpd3TnIFuzym/pLaD3zSej6eqeLk0iiGRs0pjS06EfPkqsw8/xrIPwQUZTg2w8/ir/88IhLZo5zc5nt1AVXjhbwAx9vfvtbcf2f/onj6kx5FNJOA1M/Bh26HVCN6RaY0BnIsQal6qC19BhRcitGxx+j19/XOFI0HxbkfZ8ZrvrSeyMJc0OK8ls8jAvJJTPFSHSCOE3QTFK0qBfhwndgwds+3Ha39uzahU9+9BP40dPfh2a9lYdVO+GwavB8V9l94EMfxPCqN7skmP09g6wdZbSe/Uek+59ktwlJS2Aq1pisG4jSfAwsfycGll3lfOJmo4m7b78Tt/7dZ3KDzZnX7STHIPPFV57E0tcvw8f/7pNO6k2DnD+4uQEY+zJAO/ImAb8efv0cyQaUcL+QNluK7xKR+AItuX3rcYF84I4ru0QjHSarRzQFy31bJy6FNSIHcpSyH5wiDmai65xrMOfS6zOQQRjdP4q///O/wvef/De0mq3pOsRZEVnNK6RCtVZxkfymSy9GtdY1DTL7zc0xtF74EpKd34CNgDiyqE9ZjE8aeAOLMXT+u9B/5mVOJjabTdz7z1/BzX/9906aZaMC0yC3uVkprHjTG/CRm/7i5SAXmri1GXbsbpDdnM1y+PxaGWTj6IISVkC0h6z9KmA/Q6cfmTIOG8kZyHY4tWrEQ2O5Qou9QKQmRmoStLR2/JgGM9C99BrMHc5ANta6yLr98/+Ih77+zTYnT7/rDGhjDZacezb+8M9uwJJzz3H6uR3p1kyD/NL9MLEF586pBoOsfwZkpoi1a9bgf1z/x5isT2b830Z5+sKG5RKu+a334Jrf+S0EQTAdyTnItvUiMPpVUPp81r7yGGTt7jZlkFkzywNWew8J6M9hye1PHml+44ggew5kGpEO5IRSGzmAU6csDBqxQaz6UF38Tiy46k9zumCppbHu2edx22c/jx89/T1nymRDKdyxZq0bw/MC/LdP/E+cf8lFTmm0CxNHFwa6sR/NZ2+B3vkkswdYLDiQ6wm87vmY9YZfwcB5Vzk1w78/ThJ86mOfwJMPPoJms+UUGBtWGScLeL6H+aedig//xccxb8F858a1+1vtSN4EjH4ZSLdkILslYGAZaGtArCFTaaxWW0nou+CpW+nUL2w7HGUcBcjpsLZ6REA7kBPTctYlAx2lxiWiyHgozb0QC6/lxFdM/llHE2ufWYP7/+UefP87T2FqctIlIHbAZs+bi+ve/z6cf8mFqHV3OeA7CwSX+CZ/guYzn0a6Z61LfHEOcmtSA34vepe9FTMuuBbCKzsQrTHY9uJW3PbZm/Gjp7+L+ng9Yy9YBzD7Gde+7zdx6VuuePmq6ZRxU8+A9t8G2MmslHdaOWuXkUlg2TRJPRDUPlD6DUB+8kiUcRQgt4aNMSPCpMtJpKRtnCkLw4mPQQaakQF1zcfCd30S5dnn5ho/8yoaUw3s3L4dW9ZvwN7dux1fMveetvh0nHHOmahUq05aTXdMM1Bs2oI+8ALiH/wNbOMAEgMkMdBqCDTrBq1EorbkYsy5/P3wu2a0C4s0TbFp3Xo89+/PYOumLQ5oPwwwNGc2zlx6Dpa+bhm6urs7CpE2wrDJQeDQE6CD92Y6mW1PoV0UE/vhXJQY52OAIEY1xatlom6is7689pVH8qff2OWpYNgKGiGdLLcidmYmg+zoIjVgddaKLFLRg8HXvRuz3/xBCOm13wQDzR5Co9FAY3LSAc8OW62720VXFr2d15rXuIVuHkC06ZsQG+9ybyxBFslxQ2JqyqDZSODNWIRZK69D75KVmaLIpVgcx5g4dBDjY4fQarXcyuHV0t3b4y7qz7tZHgyZeh4Y+yaouS7rbCtuqXCJzXfW3RmNIeXURBnIRtxEZ91znCCTGjYkRghmuRUtcoZQ3rOLU+uMmjgmRKkP2bMAC3754ygPLYHkyZVO8NgAcu8u+/Nnwe2IqDSC3r8WyZr/AznxoqsmIuuKLkQRodkAWpMpUhuisvgizLri91Du6i20RLa0c0sz6ylOu3DTlNQJtYWNDwBjj4MOPgoQa+SMJjKbNcmLEh7RZU5mM4tGjdWrJcxNdNb9xwmyUcMaNEICy61qEi+dAuREW2c5OqAjiRghes99F2Zfch38ntkg0aEWjiQm8wvABpE5tBXmxdWgbavdPBvfmC4YZH6uqEloTlo06zFsdRYGLr4GM867DKpUawPdfrrCXm37FD/9QtgrmYKd+DHowKOg1oacJvKSmpOfZZBT1m6uSLL8qRGjluyrDzL30Bhkd08ISeLB+DMw803XovecKxAw0JKBdrF7GJjzGOdkN7EddvvDoO2PAvEhN6Ps4t85jsI9D6uMVtOiNZW6yPYG5mPGxdegZ8mFEF4myw7/fNMrirnfHHwONPYkqPkCSExlHS7ugwkL6/qCDDgL5NTRBXsY1tKoFXa1TOxNdN5xRrIwatjCjghBy41okeUuCNMF25zGunuiMxOdLcio6cF6PZh58XXoO+syF9HCC516mHa9pqnBfcYJJW3BTv4EZscToJ2PQ0Rj7WEYZx3ww4xAmkjEDHRiELU0mpMacSLgzTwVMy/+DdROWQIZ1kCKfZDOYbqOa8xXjAHTDehDm0B7VoMaG0BeyuZ17sDlg5GSKYOBduHrOiX8wYJGYfRqYeTxg5wkelgIjCjpL9cmJisjlwS4H8JKgV+v5qXMhn3CQ9jSRVtqy+hd+lb0nnUpyjMWQZW6IVyxUYDNb5SzdQobTcAc3ALa9i3I/T92JayLRjeokmlg9zxaubyjNbkxr9gVKFz4pIijFKkOMXfVtSifch687lmQfsnNbbTBdugwSDGIrc2JZ0G7HgZFu7MtESzZ+O465NyF5QSXAF6ScXEuB40LahoFzGqpOJIfPD5OLkAGsJyEdomPy0xu9XNll0UYgyyc38vRzK8niQSSVEB29aM67xzU5ixD2D8PXq0H5FVBpgWRjoEO7oA5uBEY3wAZj7s5DNbSIp/ucUksN3s0P4fOmqhcE7iLyW2oiKM6RdzkIongD85H5ZRzEcyYj6B3EKrclSXbdBIinoCY3AHZ2Aw0XwKJJijMhxn5QQ7cwn3j+V7ulOTs4yKZW2U8FSpPHMitJg2T0iOC9PLMrbRgyrBuUihr0RjwAItsg8zRwm+Wk5SEhXReRQnKqyIMfEjloxQw7bV4ssJN2WezgOQap7lh5n4fg86zGUbzb+IoFG7luBXvoptbWxldNZvaRT2/TOHojEBeAD9U8ENAhYSSx0MurNB0Rg0O0DyCuTvurM18s4+bFWGgcwlXlN6Gx6PkqIFdrY29KXjDcUayA1nYEZLpct6V4UB28xXZ6AqLJQeyJRgSLpKdznVIZFUcCe38Y98L4avQjWEFnoJyWxgYZJ4UYkDzuRVuuoIQWb5QFibhWTpyF4KHXnwe5XJNVe7T8Uri3JBFt+XP9bQDJyTPWPAcB8DDNMonEKtLjk6ejXNJrqAmntzPOVnxVBZ/zo9hfuDP+T0ZN5xoje/UxQkCWQ1b0iNC6OVCaIYYVsSwlM+2FZFsc7pwb9Cg0g2UeiVURcFYQjSuocctPAqgVIhAKQiVebkcqdyVZpTrLYufHEixfZ/GroMGY5OpUxOp8RH4BqFvMdClMLfPwymDCrN6FUJPuDxWqBA2+AuA+HdzzuWRMO5Eu/kYl9xykAshwn09txkoB5m/dhyTz+65+bI8slM/A9na1ULYm+h4I3mqqYatNSNS2OUWMfFWA56xYL3Mm8Cypjm3hzK+TGJCqWLQO2RRGfQgu0uwykd0KEZzRxNmgifrawikhPCysQBWS6kV2Lwnwb+/mGDzHmBsUmAyJnBrzfIEEng8wMKThJIvUAuB/kqK02ZYrFjoYeHMctbAKMZqi6LHzSbmI7guanOKYAw52bnlk1d1bg8Kf56D62gi74ywoe0UBudlHzDBqDFmtQDdRBcdB11sGnljlwzUsIQZIYnlRDFlEaxhXU2faSvXtTCchIRLxn1DGr0zgdJACNFVBUo+kqkYU1sn0Nxt4Pk9CDtA1hZYs03jiRdirN8F1GMf1ioIBHnLKtPYGX4ckczhBr4w6CqlOGO2xaVLQiyZy/v+Cl2eR2sRqfzRUUH+sQDZNUz5QuR87CK5KKVzgLkQYZCZnw0rjoCHxkeNxWohTgDIUGqYSI94kpYLEZFTFTkf8wtzg4Xce9OENBGOI2cu0OgZAMK+CkRXBSh7SFsRJrfWMbldIyj1wBf52CoJjDU07n4qwlMbgaYuwZMhiPmc95qwvchtVE5+jn+zuTgV8OCgACmLMEhx1myDy88BzpzLtMI01FGPFCC2Ac+poGj9/wzIuWfhLi3vxOKdV/zkjDM3UwPABqPGmhMDcgQalmRHAo+WAy3izYzMy0wVhiw0KwkGmKM4zZy3odNykHurGcgVhbTVwuSLddS3WvjlmhuR5Tt7A7vHNe54vIEfb2NjqQZpPQhr0FVO0FcDukoWviK0ImCiaXGgLjDZ4pFaCS8UUCUgLGksGUqx6lyBM+YqhP7LTfuMaxn4nHN5CToOzqs/Rw1FFLMsKmiimKcuJA3P8ZV5m/GoQbpaSHH8dBFBDQvSI4rsciESEk6+MWGwuuBChPVwplk5uzNnz15o0N0PhJ0gN1qob66jvs1C5WNUkr0NQW7M9f4fNvDUOoH6VMklsqHeFOctTLF4boChHp7CZz1M2FeP8PwOg7VbBXbtV4i5iRsohD0EvyRw1lALv3qBxLw+4YYXM57J7ww0h6ML85wSCjXhuLeDJjjJFdLN9fiKstMDTIVB3mvQuE+I0t/SytWH7Vof1k/eNHJlVwNTw2TtiCeS5TwAy1OcPODtAGY/wZXTWUmdphZhWWPuIoNaj0DQk0dyWSKpR5jYVEf9JwaqVHamucotUSUI+yZTfG9jii17CHP6JC5eEuD02aUsaRVdFbcdjz0Sg+e2t/CtH0VYs1EhSsrwKwrVQR9hqHHV8gQXnkboqxSbc3LOdUFrcl8izu2NIsKzFlOW6NxAWBbZXOEWN83ylJVFTcN6m4im7oRQt9GlD+44jDFzWNcGDHId6TCsHPFNfblSmngWmac3XSRzP4/N9IQQR9l+kEqXxdyFBrVuBb+7DOoqA2WJ6FATY+vHUd9jEPglqCCbD+aSl6s7bqqyGcS1BPMvqw+m36xAYQXCj8uKE/6cL/C2fREe+EELD/w7/0wVpZpCud/HsqEW3na+xYKB7Gem32XH6BV7EkWI5VXs9AxcHrkczW4DYuHQsjYPYHVt1OjwW1LUP0dXPPydwwFcLKRf+JgCZGvliNSN5YFKyIpWVnmxfa9NHsHcteCZsgT9QwpzTktR5iVerYC6anwGBRqjExhddxBT+7gVFEB6HjzeopvfpFQOvPb7znc7CaYUPtFC5UALflzmfzDQW0cjfOnxQ/je81VUKl1QNY1zhhr4tZU+Fs30Mv3dXq95hLJOdjsk8ih2dJBHMQMrWUnw/ad2L1gF6BIXWbuN0F8VifcP9JYHj7i58rB08djIcLVPm/OtFR+yIrzSp7rgQcMEiZuW5KhzfUU2tLRxPbA5ixQG52iUqhWIWgB0hUBJobFvEnufG8XEnhZ8VXIjUmzeeB4XI5lj1n4xri4hqNwm5b3WfAEU+e7CeMKDcBt1FJoaeH5HE7eunsLeQ92o1YC3X2hx6Tm8f7uYAsqTm6MCBjO/sm5ohZNfzr+FTHOPY0XBFyJXIo4q2Kzq5q1omyAadwrl30aXPXDYJuoRI/kr7363XHTqrpnkBVcbq66XFC2QIlHOtHcDhyzfrBuJ4gnPUtlgwdmEWj/gBWUQGwU1H2wYNA40sXftfoxtbzjwXIS6bc9MAVyYZNmJtwY7r8Nt3OFEylOd/NGHLxR8z4evypCC7VMfVghMRhrrdjSx5YDAjH6Js2dJDHSxROxMfB1zbcy1rmTOacFVe9lsRW6q5t0QV93kpWRWh1sbHLAQDwmrb4X2n6SrVneQ9s8nhcNGMv/Imj9ZVTFhcqnR9FEhcB4h9XlXCA8bchRz6z/VEbzAYvapwMBsi6BGkDzGGigXxQgV0jjB+EuHsHfDOFoT0/04BloFArzJiWclGF/Wv1wOu1267FdwO19+UZy+AAAMhUlEQVRx7ArIOERANXiqCkEl9wCGrJVqTMYWYQiUFe8DZFA7J/tzk6eo8DpBbvfwcn1clM9tLs5OHYAt85T/ToL5Zwhxy9FQxREjmR/w2Mhw2B3L5UTmvxsSl5PVIfuxbvuYTd1+Eb+UonvQYmCeQakkIAJy+6WdKxO4TSCuDE8aLTT2814RDZNk24BJ8WNzX8Ftycs+dwnLAZ3d+fQW185qSOBgCNmoQooy4BRKh/5tk3pHJecq00ID5x6Ey7BMF3mDtCibGfBCM3MU84VyBQhXoW7+eT2J+DYkuIve8fCJmerkocNaS82W0rxPC++3hInmGZ0qXmpeKUKpO0Kt16LWBwRlLnclyO3B83hjXjaB0+nPstEfG5g0cyTcIGA2s5VJpqzGzT62uZPD3YW4+366C6A9Jci4mp8EkEdtu8orElou3dr+gxOeGQc7w4e/zqs5p5ELCZdftCIMtQfYkAXsBMg+SjL5Aoz3GF21euJIyuKoIpkf9MMPrPDEQN9KQ/QhCXMJKKr55SZqfS3U+hOUurJBviwKlbs7ws3I1G29c/dim62rVvOWCkeL4z1273LB7/bq5fTo/o6y5iZftIBgD8bAjgBU78n3+BXVWhHRRQGSc29b9xbVXc7FRe+ufRE6DCEX/fnFZq/ChBzhG6DMHTD6y/T2hzYdDcBHDbIdGRE/qD82h1T6ezLo+Y2wcmhe98CEqvak8MvW+bSscx3IxOVuscEx92m5XGNucIDng9e8Snn7llNK+Ziro9CONFFcAH6zLu8QEGhgPAb2loFmd/5cRV+u4ygd96uK7+eqohjz5CRXAMsThC+LdI7w3IVjHnb3Eqz1mkTmEQhzK6x6jH7l3qOasj9qkIsr9oP/etFVfnfpg90Doxd297VqAe99dEkmVwuuw+t0QcaV7c3kMlvuxR5mfhwDGkugYeH2s7NC4U4GA2pFdgBJEdhF/uLcoxLQhABN8pBKOePPYrcSf17wqKOeotLLq7n2LC2Dz6Z8B/jO28gKLLfPsFhB7B1Tif3zjQLmn2DsV+jX7udhkKO+HVFdFL+JuXnANt7eO2/yD4OKPj8IUVWKoLg44AYpdzeYfJ1Hm7ce2l2H7GgxRxkMtnPR3dYAYCqBPpAgqaducpMjR2gW/R6ISz7r+mn5CQsZHUkKIHjFuKZnRxVXvNi2XZnPEnR6EsXnnPCcQVQ0SAseznnKUQVzcYmbwjHJ6FEgulkG6eP0tvsPHjXCRzGc4H4X70TdPb5ucVBN/9ga/KrybL/yOafxG/Zca4mTXfs0q86jbFz05qByAuQlz4Dz4/nwpjRBvGMCkzsjTO5KMDVhUJ8kTBzSrtU0Y3Yv+tQgusq8fbcCGSiQS6YdEq2I2sJwL6jCfeyIYqcwcuC5QepkXM7bnYrCcE7haA5h0wBQyRNkzR2w8Tfp17++61gAPmq6sCPDanTxnvOEtB+3llZ6nnVR7EDmas2dTVGoA45mjtJiP3Q+KOLoIu8Es35mHuRmpmuOxrCaJ3k00okUk7sT7Nua4OBPEnjaYMH8mejzZ7sWf3auUDFt2WH8cPTyEnclcRE+eYJzSqVQEq5t3VF4FH+XQ+dogqeGAlgTmCjuf9H3xz8jZOtfIfUuuvrYjzc7KrrgbWajO3Yvk5ZutB4uUr6tukao4IFBTnj5bANTBS8xp3GLBJIfn+B2PeZNSzdYXTQtmT7ymQeepuZyPUqRTMSID8SI96VQjQq6xJys+HAKpUM9uPZSR9HhVEHeVirK5GxwYdpZKyo7/lmnGjtIn8+Ssz6MDZHoLi3QekhQ+reqHD5FV3/2FR1HeXQgjwyr8YWjy0ya3mgDushTohr4zMXco+MozodW3Nbc3MTNe2vtQz/a8wz5WUDtpJQPkrhjawpdy2ZICtuKkI7FaG0NUEnnQ4B7+cUZRHnkFYUI48QJ0B3glPfpCuOnGPB238+zqavqiugtrhpHcAZwjEokRfwMKL7TS+mrqNX3vpIoPia6GD9ldJmh9EYousjzVNUPstNVeDqeQc4OKs0VRC4w8iMLp88Maku7/EIwQO2DZzJuZHePRwicsog19ESK+MUSSpiVP8/L65WXmbWuOssNoHaxkffm2tGaFzyuvZ8nueI0RLd1vowUXVNW6jUlGru7Zejr4WmnvESXfewVHShyzCCnSG+Uki5SnpeBzA6ac8ry4sPRWUckO9ooODS/CMUBIUXwMEo8y9CMkE7F0Ly9lgExEiYqw05JeOMleKKS836++No/3xHRBQ3k8xHt1lIh3dofC9Mn+8j0YG0AQxVoKtWNpWcho6+W7IGvYdeCrfSxk3AGESe+3QOjy2SY3uh5HMleVfl8VlCmkbOkl5fBnT2fzshtn2KVJ0RXBbrd6W55m2YDyXgE3cyG+kwkEB0sAePd6LEVSOdRdBxbVpTQnV5FWy0U3Y1Og6hTE+RbfnljPB8xyVuKUYUW5bq1tMYz4/cqa79Of/Tpo67qDqc4joqTWSOf4o0vqw5ENyrfXuQHXpWngNiy5EM53PEF7k1z6Vs01vLSuJjOcVSSn9dWFCVu0CQFUy1LLXfiFmvn1MBMpWjtSpG82Iuu5iCkK9t/ugOd87Pjlrza4ymXQpYVNuXLIjg/dI/YtvRgdAjNUSzDSSvNGt9O3KOEvI/+8FMbj1Wq/aLHHxPIpa7kRhWYi4KSqno+d5uzQiQ7gymPss6qz1V+RaLK6cIVIx1Hh3EbiH0f7i4XyY/1rk5hxg1aP1Twdg65boh4mTbupImOt+cudtH4zPei5MYTz3Lwk/OhJAYVWIRIdTlKjdeSsvmc9CbuDSzdRzecOICPmpOLSCaBGyu15KKgJKteKOEFWTRz5eU2JzpxkbtuTirkppBTDfnRYp3toOIS84VgoFmd8NAfa1126yY1kvUeaOOQOz+uPSzfpopcJv6iEMpL48zv48jl4xx8GCpDGz+1sjdJbbJFUrJeWP14asyD3R/5yAmhiM6XdEyRLCT+Vxji4jBEldvvMhDuYCSX/BwXs0fBY1DMhZkt2T4r0zleDu3s+Zk244JacvnFALtgc90A2KZEtLEGsafbnYdV3Hh6iKeIjnQzlo0dPzu6Ehy9HjRVrW31WFuR66UZ22hJP6SFegbAxq4Pf/jAkX7nK/n7owKZy+qXNm8+Iyjhhii27wx86itVJPxQQPKkpDupm0vrvDHKVZk7Azkn0Wzib3ocivtl7Lw1EuhG5Gbo+LHuoD32oskDRQFwqIxohw+RhJBsDHW+2p9+5c7mCB3NQObA8llFJsy+TxWYpNoC6c0I9m0Rgu7XROtqQqzDtm0TGBrSx6sijouTXU306UX+7rTrqripr/N8bzgMVX8QEjye++VxKV7O3Alx1VfuT7QLjMLmzJd3UaUlCaL9dUzun3LzG8od7qSgeTpofADl8TOcO+dcuSKZ/fQ7yXf58yEmbobZcCJmJcJH6lRgKRiDjPaTmKpDqhfJhI8YEW+0QfLceBg25o6PR68WuMVLPapILh6841Nv6jON5uVW0NW+H6wMAzkjDK0bleJ/JcFtHXBVX+5ROGOIVyqbQfkBSs4kyhMdnziQREiSFIbnKtho4jnnyEDv9oE1Z8BMzTrsCmX5KHhOi0G1fKgqdlrwOZbGCBlPWNhnLewaClqjVmAvoNZWJ2dO4W/e23DD1ifhdkwg8+vZ/efLB1vG/CdPVd7led5K37MzA55VC7JBbso7JO0dRO7gPKaBHGTmXQbZDWCzZ8Gddv4ezw5nrpjlA5p2iSh6dMF+PbHw5/57IVkBxFt9+Qhg1oDWShGMWfKfAMQuwSeniakpY6c2Kz98MTWtVs3vjuhj178i/+F4rsUxg8xPtnXkDbP8in+pEuKXpaAVUqHMBr6TyUEezU4N5KfAuiovN4icisgTnNPJeWvKfZ/vTA9RbPaJna1H5v/Q1ueO6ZTP+X35jefomMd1Gjv5bYUwBDtGQj4thBmzcY82yuj6xN7J2Td/9IgHfxwPiEf62VcEMv/SbZ9YMVSpeG8g+EutpprnZ/+iQqnEy5fBUm75u4guDs/jz935ESYrQFwR0gE4J1DFxzy2Ij1ut8WPLfqB0HocB88+/PtwLBHCGC/+5rbB/VffffWr+q8tHAnUn0kbx/oDnY/f9Okruypx1Mv/LAhCoDtoIeCQzt7z9C0oTg7Iv1V8HUTTj+t8CJvIWk7S61Znhxf9B7+94kj+D/6+T+rLfw3kkwD3ayC/BvJJQOAkPMVrkfwayCcBgZPwFK9F8msgnwQETsJTvBbJJwHk/wt29BaFVF2QaQAAAABJRU5ErkJggg=="/>
          <p:cNvSpPr>
            <a:spLocks noChangeAspect="1" noChangeArrowheads="1"/>
          </p:cNvSpPr>
          <p:nvPr/>
        </p:nvSpPr>
        <p:spPr bwMode="auto">
          <a:xfrm>
            <a:off x="155575" y="-395288"/>
            <a:ext cx="847725" cy="83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ZoneTexte 38">
            <a:extLst>
              <a:ext uri="{FF2B5EF4-FFF2-40B4-BE49-F238E27FC236}">
                <a16:creationId xmlns:a16="http://schemas.microsoft.com/office/drawing/2014/main" id="{673893A9-1CE3-4CD8-8D46-AFCB41A4DE61}"/>
              </a:ext>
            </a:extLst>
          </p:cNvPr>
          <p:cNvSpPr txBox="1"/>
          <p:nvPr/>
        </p:nvSpPr>
        <p:spPr bwMode="auto">
          <a:xfrm>
            <a:off x="852216" y="6304700"/>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0" name="Image 39">
            <a:extLst>
              <a:ext uri="{FF2B5EF4-FFF2-40B4-BE49-F238E27FC236}">
                <a16:creationId xmlns:a16="http://schemas.microsoft.com/office/drawing/2014/main" id="{42C7333D-8CED-492A-8774-3DAFDDE9DA17}"/>
              </a:ext>
            </a:extLst>
          </p:cNvPr>
          <p:cNvPicPr>
            <a:picLocks noChangeAspect="1"/>
          </p:cNvPicPr>
          <p:nvPr/>
        </p:nvPicPr>
        <p:blipFill>
          <a:blip r:embed="rId5"/>
          <a:stretch>
            <a:fillRect/>
          </a:stretch>
        </p:blipFill>
        <p:spPr bwMode="auto">
          <a:xfrm>
            <a:off x="155575" y="6304700"/>
            <a:ext cx="696641" cy="406838"/>
          </a:xfrm>
          <a:prstGeom prst="rect">
            <a:avLst/>
          </a:prstGeom>
        </p:spPr>
      </p:pic>
      <p:pic>
        <p:nvPicPr>
          <p:cNvPr id="41" name="Image 40">
            <a:extLst>
              <a:ext uri="{FF2B5EF4-FFF2-40B4-BE49-F238E27FC236}">
                <a16:creationId xmlns:a16="http://schemas.microsoft.com/office/drawing/2014/main" id="{A46DC560-291F-49AD-8A1C-A4DA6B95D62D}"/>
              </a:ext>
            </a:extLst>
          </p:cNvPr>
          <p:cNvPicPr>
            <a:picLocks noChangeAspect="1"/>
          </p:cNvPicPr>
          <p:nvPr/>
        </p:nvPicPr>
        <p:blipFill>
          <a:blip r:embed="rId6"/>
          <a:stretch>
            <a:fillRect/>
          </a:stretch>
        </p:blipFill>
        <p:spPr bwMode="auto">
          <a:xfrm>
            <a:off x="70692" y="864948"/>
            <a:ext cx="432047" cy="684362"/>
          </a:xfrm>
          <a:prstGeom prst="rect">
            <a:avLst/>
          </a:prstGeom>
        </p:spPr>
      </p:pic>
      <p:sp>
        <p:nvSpPr>
          <p:cNvPr id="42" name="ZoneTexte 41">
            <a:extLst>
              <a:ext uri="{FF2B5EF4-FFF2-40B4-BE49-F238E27FC236}">
                <a16:creationId xmlns:a16="http://schemas.microsoft.com/office/drawing/2014/main" id="{4474D75C-3A65-4723-8768-5BA540FD2D1F}"/>
              </a:ext>
            </a:extLst>
          </p:cNvPr>
          <p:cNvSpPr txBox="1"/>
          <p:nvPr/>
        </p:nvSpPr>
        <p:spPr bwMode="auto">
          <a:xfrm>
            <a:off x="609951" y="1022463"/>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pic>
        <p:nvPicPr>
          <p:cNvPr id="43" name="Image 42">
            <a:hlinkClick r:id="rId7" action="ppaction://hlinksldjump"/>
            <a:extLst>
              <a:ext uri="{FF2B5EF4-FFF2-40B4-BE49-F238E27FC236}">
                <a16:creationId xmlns:a16="http://schemas.microsoft.com/office/drawing/2014/main" id="{8CDBC351-B5C0-4600-8212-CE3FC85C62D6}"/>
              </a:ext>
            </a:extLst>
          </p:cNvPr>
          <p:cNvPicPr>
            <a:picLocks noChangeAspect="1"/>
          </p:cNvPicPr>
          <p:nvPr/>
        </p:nvPicPr>
        <p:blipFill>
          <a:blip r:embed="rId8"/>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2999777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35262" y="13540"/>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t>	</a:t>
            </a:r>
            <a:r>
              <a:rPr lang="fr-FR" sz="2400" b="1" dirty="0"/>
              <a:t>Prise en charge de la maladie </a:t>
            </a:r>
            <a:r>
              <a:rPr lang="fr-FR" sz="2400" b="1" dirty="0" smtClean="0"/>
              <a:t>hémorroïdaire (3/3)</a:t>
            </a:r>
            <a:r>
              <a:rPr lang="fr-FR" sz="2400" dirty="0" smtClean="0"/>
              <a:t>: </a:t>
            </a:r>
            <a:r>
              <a:rPr lang="fr-FR" sz="2400" dirty="0"/>
              <a:t>Avis d’experts </a:t>
            </a:r>
            <a:r>
              <a:rPr lang="fr-FR" dirty="0"/>
              <a:t>  </a:t>
            </a:r>
            <a:endParaRPr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a:xfrm>
            <a:off x="8610600" y="6356350"/>
            <a:ext cx="2743200" cy="365125"/>
          </a:xfrm>
        </p:spPr>
        <p:txBody>
          <a:bodyPr/>
          <a:lstStyle/>
          <a:p>
            <a:pPr>
              <a:defRPr/>
            </a:pPr>
            <a:fld id="{481E727C-BCA8-45F8-BDF0-42383683B189}" type="slidenum">
              <a:rPr lang="fr-FR"/>
              <a:t>88</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p:cNvCxnSpPr>
          <p:nvPr/>
        </p:nvCxnSpPr>
        <p:spPr bwMode="auto">
          <a:xfrm>
            <a:off x="9368365" y="258833"/>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Rectangle 1"/>
          <p:cNvSpPr/>
          <p:nvPr/>
        </p:nvSpPr>
        <p:spPr>
          <a:xfrm>
            <a:off x="2350805" y="4801436"/>
            <a:ext cx="9467384" cy="338554"/>
          </a:xfrm>
          <a:prstGeom prst="rect">
            <a:avLst/>
          </a:prstGeom>
        </p:spPr>
        <p:txBody>
          <a:bodyPr wrap="square">
            <a:spAutoFit/>
          </a:bodyPr>
          <a:lstStyle/>
          <a:p>
            <a:r>
              <a:rPr lang="fr-FR" sz="1600" dirty="0">
                <a:hlinkClick r:id="rId3"/>
              </a:rPr>
              <a:t>Prise en charge de la maladie hémorroïdaire: recommandations européennes 2021</a:t>
            </a:r>
            <a:r>
              <a:rPr lang="fr-FR" sz="1600" dirty="0"/>
              <a:t>, </a:t>
            </a:r>
            <a:r>
              <a:rPr lang="fr-FR" sz="1600" dirty="0" err="1"/>
              <a:t>Higuero</a:t>
            </a:r>
            <a:r>
              <a:rPr lang="fr-FR" sz="1600" dirty="0"/>
              <a:t> T, POST’U 2021</a:t>
            </a:r>
          </a:p>
        </p:txBody>
      </p:sp>
      <p:sp>
        <p:nvSpPr>
          <p:cNvPr id="3" name="Rectangle 2"/>
          <p:cNvSpPr/>
          <p:nvPr/>
        </p:nvSpPr>
        <p:spPr>
          <a:xfrm>
            <a:off x="490144" y="1331541"/>
            <a:ext cx="11701856" cy="3293209"/>
          </a:xfrm>
          <a:prstGeom prst="rect">
            <a:avLst/>
          </a:prstGeom>
        </p:spPr>
        <p:txBody>
          <a:bodyPr wrap="square">
            <a:spAutoFit/>
          </a:bodyPr>
          <a:lstStyle/>
          <a:p>
            <a:pPr algn="just"/>
            <a:r>
              <a:rPr lang="fr-FR" sz="1600" b="1" dirty="0"/>
              <a:t>Recommandations d’experts : Traitement médical </a:t>
            </a:r>
          </a:p>
          <a:p>
            <a:pPr algn="just"/>
            <a:endParaRPr lang="fr-FR" sz="1600" dirty="0"/>
          </a:p>
          <a:p>
            <a:pPr algn="just"/>
            <a:r>
              <a:rPr lang="fr-FR" sz="1600" dirty="0"/>
              <a:t>Un apport suffisant en eau et fibres, et une activité physique régulière doivent être encouragés (avis d’experts avec consensus du groupe de travail).</a:t>
            </a:r>
          </a:p>
          <a:p>
            <a:pPr algn="just"/>
            <a:r>
              <a:rPr lang="fr-FR" sz="1600" dirty="0"/>
              <a:t>Une position facilitant l’évacuation des selles doit être conseillée et les efforts de défécation sont à éviter (avis d’experts avec consensus du groupe de travail). Les laxatifs peuvent être proposés pour soulager les symptômes et diminuer les saignements (niveau de preuve faible). </a:t>
            </a:r>
          </a:p>
          <a:p>
            <a:pPr algn="just"/>
            <a:endParaRPr lang="fr-FR" sz="1600" dirty="0"/>
          </a:p>
          <a:p>
            <a:pPr algn="just"/>
            <a:r>
              <a:rPr lang="fr-FR" sz="1600" dirty="0"/>
              <a:t>Les </a:t>
            </a:r>
            <a:r>
              <a:rPr lang="fr-FR" sz="1600" dirty="0" err="1"/>
              <a:t>phlébotoniques</a:t>
            </a:r>
            <a:r>
              <a:rPr lang="fr-FR" sz="1600" dirty="0"/>
              <a:t> peuvent contribuer à améliorer les symptômes (niveau de preuve faible). </a:t>
            </a:r>
          </a:p>
          <a:p>
            <a:pPr algn="just"/>
            <a:endParaRPr lang="fr-FR" sz="1600" dirty="0"/>
          </a:p>
          <a:p>
            <a:pPr algn="just"/>
            <a:r>
              <a:rPr lang="fr-FR" sz="1600" dirty="0"/>
              <a:t>Les AINS et les antalgiques non opioïdes peuvent être prescrits pour contrôler la douleur (avis d’expert).</a:t>
            </a:r>
          </a:p>
          <a:p>
            <a:pPr algn="just"/>
            <a:endParaRPr lang="fr-FR" sz="1600" dirty="0"/>
          </a:p>
          <a:p>
            <a:pPr algn="just"/>
            <a:r>
              <a:rPr lang="fr-FR" sz="1600" dirty="0"/>
              <a:t>Seuls les topiques anesthésiants ont été évalués en post-opératoire dans des essais sans pouvoir démontrer un quelconque intérêt. </a:t>
            </a:r>
            <a:endParaRPr lang="fr-FR" sz="1600" i="1" dirty="0"/>
          </a:p>
          <a:p>
            <a:pPr algn="just"/>
            <a:r>
              <a:rPr lang="fr-FR" sz="1600" i="1" dirty="0"/>
              <a:t>Les recommandations sont donc basées sur des avis d’experts et des études de faible niveau de preuve.</a:t>
            </a:r>
          </a:p>
        </p:txBody>
      </p:sp>
      <p:sp>
        <p:nvSpPr>
          <p:cNvPr id="38" name="Rectangle 37"/>
          <p:cNvSpPr/>
          <p:nvPr/>
        </p:nvSpPr>
        <p:spPr>
          <a:xfrm>
            <a:off x="2339052" y="5708806"/>
            <a:ext cx="7109401" cy="1200329"/>
          </a:xfrm>
          <a:prstGeom prst="rect">
            <a:avLst/>
          </a:prstGeom>
        </p:spPr>
        <p:txBody>
          <a:bodyPr wrap="square">
            <a:spAutoFit/>
          </a:bodyPr>
          <a:lstStyle/>
          <a:p>
            <a:pPr marL="285750" indent="-285750">
              <a:buFont typeface="Arial" panose="020B0604020202020204" pitchFamily="34" charset="0"/>
              <a:buChar char="•"/>
            </a:pPr>
            <a:r>
              <a:rPr lang="fr-FR" dirty="0">
                <a:hlinkClick r:id="rId4"/>
              </a:rPr>
              <a:t>«Hémorroïdes »</a:t>
            </a:r>
            <a:r>
              <a:rPr lang="fr-FR" dirty="0"/>
              <a:t>, SNFGE </a:t>
            </a:r>
          </a:p>
          <a:p>
            <a:pPr marL="285750" indent="-285750">
              <a:buFont typeface="Arial" panose="020B0604020202020204" pitchFamily="34" charset="0"/>
              <a:buChar char="•"/>
            </a:pPr>
            <a:r>
              <a:rPr lang="fr-FR" dirty="0">
                <a:hlinkClick r:id="rId5"/>
              </a:rPr>
              <a:t>« Prise en charge des hémorroïdes »</a:t>
            </a:r>
            <a:r>
              <a:rPr lang="fr-FR" dirty="0"/>
              <a:t>, Vidal, 2021 </a:t>
            </a:r>
          </a:p>
          <a:p>
            <a:pPr marL="285750" indent="-285750">
              <a:buFont typeface="Arial" panose="020B0604020202020204" pitchFamily="34" charset="0"/>
              <a:buChar char="•"/>
            </a:pPr>
            <a:r>
              <a:rPr lang="fr-FR" dirty="0">
                <a:hlinkClick r:id="rId6"/>
              </a:rPr>
              <a:t>« Hémorroïdes : consultation et traitement »</a:t>
            </a:r>
            <a:r>
              <a:rPr lang="fr-FR" dirty="0"/>
              <a:t>, AMELI, avril 2023</a:t>
            </a:r>
          </a:p>
          <a:p>
            <a:pPr marL="285750" indent="-285750">
              <a:buFont typeface="Arial" panose="020B0604020202020204" pitchFamily="34" charset="0"/>
              <a:buChar char="•"/>
            </a:pPr>
            <a:r>
              <a:rPr lang="fr-FR" dirty="0">
                <a:hlinkClick r:id="rId7"/>
              </a:rPr>
              <a:t>« Hémorroïdes : que faire et quand consulter ?»</a:t>
            </a:r>
            <a:r>
              <a:rPr lang="fr-FR" dirty="0"/>
              <a:t>, AMELI, mars 2022 </a:t>
            </a:r>
          </a:p>
        </p:txBody>
      </p:sp>
      <p:pic>
        <p:nvPicPr>
          <p:cNvPr id="39" name="Image 3"/>
          <p:cNvPicPr>
            <a:picLocks noChangeAspect="1"/>
          </p:cNvPicPr>
          <p:nvPr/>
        </p:nvPicPr>
        <p:blipFill>
          <a:blip r:embed="rId8"/>
          <a:stretch/>
        </p:blipFill>
        <p:spPr bwMode="auto">
          <a:xfrm>
            <a:off x="10165671" y="3171197"/>
            <a:ext cx="844875" cy="834313"/>
          </a:xfrm>
          <a:prstGeom prst="rect">
            <a:avLst/>
          </a:prstGeom>
        </p:spPr>
      </p:pic>
      <p:sp>
        <p:nvSpPr>
          <p:cNvPr id="40" name="ZoneTexte 39">
            <a:extLst>
              <a:ext uri="{FF2B5EF4-FFF2-40B4-BE49-F238E27FC236}">
                <a16:creationId xmlns:a16="http://schemas.microsoft.com/office/drawing/2014/main" id="{694C540E-6049-4F75-857F-DA52E6627FF9}"/>
              </a:ext>
            </a:extLst>
          </p:cNvPr>
          <p:cNvSpPr txBox="1"/>
          <p:nvPr/>
        </p:nvSpPr>
        <p:spPr bwMode="auto">
          <a:xfrm>
            <a:off x="838465" y="4782683"/>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1" name="Image 40">
            <a:extLst>
              <a:ext uri="{FF2B5EF4-FFF2-40B4-BE49-F238E27FC236}">
                <a16:creationId xmlns:a16="http://schemas.microsoft.com/office/drawing/2014/main" id="{CBBF9D60-7582-4A76-8602-4D03A3AE9452}"/>
              </a:ext>
            </a:extLst>
          </p:cNvPr>
          <p:cNvPicPr>
            <a:picLocks noChangeAspect="1"/>
          </p:cNvPicPr>
          <p:nvPr/>
        </p:nvPicPr>
        <p:blipFill>
          <a:blip r:embed="rId9"/>
          <a:stretch>
            <a:fillRect/>
          </a:stretch>
        </p:blipFill>
        <p:spPr bwMode="auto">
          <a:xfrm>
            <a:off x="141824" y="4782683"/>
            <a:ext cx="696641" cy="406838"/>
          </a:xfrm>
          <a:prstGeom prst="rect">
            <a:avLst/>
          </a:prstGeom>
        </p:spPr>
      </p:pic>
      <p:sp>
        <p:nvSpPr>
          <p:cNvPr id="42" name="ZoneTexte 41">
            <a:extLst>
              <a:ext uri="{FF2B5EF4-FFF2-40B4-BE49-F238E27FC236}">
                <a16:creationId xmlns:a16="http://schemas.microsoft.com/office/drawing/2014/main" id="{40703AF0-9827-471B-BBD0-1DC778019B9B}"/>
              </a:ext>
            </a:extLst>
          </p:cNvPr>
          <p:cNvSpPr txBox="1"/>
          <p:nvPr/>
        </p:nvSpPr>
        <p:spPr bwMode="auto">
          <a:xfrm>
            <a:off x="838465" y="5445005"/>
            <a:ext cx="4397769" cy="369332"/>
          </a:xfrm>
          <a:prstGeom prst="rect">
            <a:avLst/>
          </a:prstGeom>
          <a:noFill/>
        </p:spPr>
        <p:txBody>
          <a:bodyPr wrap="square" rtlCol="0">
            <a:spAutoFit/>
          </a:bodyPr>
          <a:lstStyle/>
          <a:p>
            <a:r>
              <a:rPr lang="fr-FR" b="1" dirty="0">
                <a:solidFill>
                  <a:srgbClr val="000099"/>
                </a:solidFill>
              </a:rPr>
              <a:t>Autres mémos ou recommandations:</a:t>
            </a:r>
          </a:p>
        </p:txBody>
      </p:sp>
      <p:pic>
        <p:nvPicPr>
          <p:cNvPr id="43" name="Image 42">
            <a:extLst>
              <a:ext uri="{FF2B5EF4-FFF2-40B4-BE49-F238E27FC236}">
                <a16:creationId xmlns:a16="http://schemas.microsoft.com/office/drawing/2014/main" id="{2F8111D0-12D0-4F35-9631-D6D8B04CEE90}"/>
              </a:ext>
            </a:extLst>
          </p:cNvPr>
          <p:cNvPicPr>
            <a:picLocks noChangeAspect="1"/>
          </p:cNvPicPr>
          <p:nvPr/>
        </p:nvPicPr>
        <p:blipFill>
          <a:blip r:embed="rId9"/>
          <a:stretch>
            <a:fillRect/>
          </a:stretch>
        </p:blipFill>
        <p:spPr bwMode="auto">
          <a:xfrm>
            <a:off x="141824" y="5445005"/>
            <a:ext cx="696641" cy="406838"/>
          </a:xfrm>
          <a:prstGeom prst="rect">
            <a:avLst/>
          </a:prstGeom>
        </p:spPr>
      </p:pic>
      <p:pic>
        <p:nvPicPr>
          <p:cNvPr id="44" name="Image 43">
            <a:extLst>
              <a:ext uri="{FF2B5EF4-FFF2-40B4-BE49-F238E27FC236}">
                <a16:creationId xmlns:a16="http://schemas.microsoft.com/office/drawing/2014/main" id="{6215C7E8-349F-4E01-8E77-6C7920B34FA2}"/>
              </a:ext>
            </a:extLst>
          </p:cNvPr>
          <p:cNvPicPr>
            <a:picLocks noChangeAspect="1"/>
          </p:cNvPicPr>
          <p:nvPr/>
        </p:nvPicPr>
        <p:blipFill>
          <a:blip r:embed="rId10"/>
          <a:stretch>
            <a:fillRect/>
          </a:stretch>
        </p:blipFill>
        <p:spPr bwMode="auto">
          <a:xfrm>
            <a:off x="70692" y="862659"/>
            <a:ext cx="432047" cy="684362"/>
          </a:xfrm>
          <a:prstGeom prst="rect">
            <a:avLst/>
          </a:prstGeom>
        </p:spPr>
      </p:pic>
      <p:sp>
        <p:nvSpPr>
          <p:cNvPr id="45" name="ZoneTexte 44">
            <a:extLst>
              <a:ext uri="{FF2B5EF4-FFF2-40B4-BE49-F238E27FC236}">
                <a16:creationId xmlns:a16="http://schemas.microsoft.com/office/drawing/2014/main" id="{8CB85B29-C5B3-462D-938F-A99D024C6D54}"/>
              </a:ext>
            </a:extLst>
          </p:cNvPr>
          <p:cNvSpPr txBox="1"/>
          <p:nvPr/>
        </p:nvSpPr>
        <p:spPr bwMode="auto">
          <a:xfrm>
            <a:off x="490144" y="1037807"/>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pic>
        <p:nvPicPr>
          <p:cNvPr id="46" name="Image 45">
            <a:hlinkClick r:id="rId11" action="ppaction://hlinksldjump"/>
            <a:extLst>
              <a:ext uri="{FF2B5EF4-FFF2-40B4-BE49-F238E27FC236}">
                <a16:creationId xmlns:a16="http://schemas.microsoft.com/office/drawing/2014/main" id="{3A3C57D1-D222-41CA-BEEE-6F1695618CE4}"/>
              </a:ext>
            </a:extLst>
          </p:cNvPr>
          <p:cNvPicPr>
            <a:picLocks noChangeAspect="1"/>
          </p:cNvPicPr>
          <p:nvPr/>
        </p:nvPicPr>
        <p:blipFill>
          <a:blip r:embed="rId12"/>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4182269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1994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sz="2400" b="1" dirty="0"/>
              <a:t>Place dans la stratégie médicale des </a:t>
            </a:r>
            <a:r>
              <a:rPr lang="fr-FR" sz="2400" b="1" dirty="0" err="1"/>
              <a:t>veinotoniques</a:t>
            </a:r>
            <a:r>
              <a:rPr lang="fr-FR" sz="2400" b="1" dirty="0"/>
              <a:t> et topiques locaux : </a:t>
            </a:r>
          </a:p>
          <a:p>
            <a:pPr>
              <a:defRPr/>
            </a:pPr>
            <a:r>
              <a:rPr lang="fr-FR" sz="2400" b="1" dirty="0"/>
              <a:t>Prise en charge de l’insuffisance </a:t>
            </a:r>
            <a:r>
              <a:rPr lang="fr-FR" sz="2400" b="1" dirty="0" smtClean="0"/>
              <a:t>veineuse (1/2)</a:t>
            </a:r>
            <a:endParaRPr lang="fr-FR" sz="2400" b="1"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89</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41" name="ZoneTexte 40"/>
          <p:cNvSpPr txBox="1"/>
          <p:nvPr/>
        </p:nvSpPr>
        <p:spPr>
          <a:xfrm>
            <a:off x="605017" y="1710120"/>
            <a:ext cx="11217840" cy="5355312"/>
          </a:xfrm>
          <a:prstGeom prst="rect">
            <a:avLst/>
          </a:prstGeom>
          <a:noFill/>
        </p:spPr>
        <p:txBody>
          <a:bodyPr wrap="square" rtlCol="0">
            <a:spAutoFit/>
          </a:bodyPr>
          <a:lstStyle/>
          <a:p>
            <a:r>
              <a:rPr lang="fr-FR" sz="1600" b="1" dirty="0"/>
              <a:t>Selon </a:t>
            </a:r>
            <a:r>
              <a:rPr lang="fr-FR" sz="1600" b="1" dirty="0" smtClean="0"/>
              <a:t>les différents avis CT de la HAS:</a:t>
            </a:r>
            <a:endParaRPr lang="fr-FR" sz="1600" b="1" dirty="0"/>
          </a:p>
          <a:p>
            <a:pPr marL="285750" indent="-285750">
              <a:buFont typeface="Arial" panose="020B0604020202020204" pitchFamily="34" charset="0"/>
              <a:buChar char="•"/>
            </a:pPr>
            <a:r>
              <a:rPr lang="fr-FR" sz="1600" b="1" dirty="0"/>
              <a:t>Place dans la stratégie thérapeutique</a:t>
            </a:r>
          </a:p>
          <a:p>
            <a:r>
              <a:rPr lang="fr-FR" sz="1600" dirty="0"/>
              <a:t>- Fonction des lésions à l’origine de la stase veineuse et de la sévérité</a:t>
            </a:r>
          </a:p>
          <a:p>
            <a:r>
              <a:rPr lang="fr-FR" sz="1600" dirty="0"/>
              <a:t>- Consignes d’hygiène de vie pour le retour veineux,</a:t>
            </a:r>
          </a:p>
          <a:p>
            <a:r>
              <a:rPr lang="fr-FR" sz="1600" dirty="0"/>
              <a:t>- Traitement de base de toute IVC : contention élastique, </a:t>
            </a:r>
          </a:p>
          <a:p>
            <a:r>
              <a:rPr lang="fr-FR" sz="1600" dirty="0"/>
              <a:t>- Traitements interventionnels : </a:t>
            </a:r>
            <a:r>
              <a:rPr lang="fr-FR" sz="1600" dirty="0" err="1"/>
              <a:t>sclérothérapie</a:t>
            </a:r>
            <a:r>
              <a:rPr lang="fr-FR" sz="1600" dirty="0"/>
              <a:t> / chirurgie techniques d’éveinage</a:t>
            </a:r>
          </a:p>
          <a:p>
            <a:endParaRPr lang="fr-FR" sz="1600" dirty="0"/>
          </a:p>
          <a:p>
            <a:pPr marL="285750" indent="-285750">
              <a:buFont typeface="Wingdings"/>
              <a:buChar char="à"/>
            </a:pPr>
            <a:r>
              <a:rPr lang="fr-FR" sz="1600" dirty="0"/>
              <a:t>Les veinotoniques n’ont pas démontré leur efficacité dans le cadre de la prévention ou du traitement des troubles trophiques d’origine veineuse. Ils ne sont pas non plus indiqués dans le traitement ou la prévention des varicosités et des varices.</a:t>
            </a:r>
          </a:p>
          <a:p>
            <a:pPr marL="285750" indent="-285750">
              <a:buFont typeface="Wingdings"/>
              <a:buChar char="à"/>
            </a:pPr>
            <a:endParaRPr lang="fr-FR" sz="1600" dirty="0"/>
          </a:p>
          <a:p>
            <a:pPr marL="285750" indent="-285750">
              <a:buFont typeface="Wingdings"/>
              <a:buChar char="à"/>
            </a:pPr>
            <a:r>
              <a:rPr lang="fr-FR" sz="1600" dirty="0"/>
              <a:t>Certains veinotoniques sont efficaces pour diminuer certains symptômes de l’IVC en comparaison à un placebo : lourdeur de jambes, douleur et œdème. </a:t>
            </a:r>
          </a:p>
          <a:p>
            <a:pPr marL="285750" indent="-285750">
              <a:buFont typeface="Wingdings"/>
              <a:buChar char="à"/>
            </a:pPr>
            <a:endParaRPr lang="fr-FR" sz="1600" dirty="0"/>
          </a:p>
          <a:p>
            <a:pPr marL="285750" indent="-285750">
              <a:buFont typeface="Wingdings"/>
              <a:buChar char="à"/>
            </a:pPr>
            <a:r>
              <a:rPr lang="fr-FR" sz="1600" dirty="0"/>
              <a:t>Il est à noter que les motifs d’utilisation de ces médicaments reposent avant tout sur des plaintes à type de sensation de jambes lourdes ou de gonflements. Or, chez une proportion non négligeable de femmes, ces plaintes ne sont pas liées à une insuffisance veineuse chronique.</a:t>
            </a:r>
          </a:p>
          <a:p>
            <a:endParaRPr lang="fr-FR" sz="1600" dirty="0"/>
          </a:p>
          <a:p>
            <a:pPr marL="285750" indent="-285750">
              <a:buFont typeface="Wingdings"/>
              <a:buChar char="à"/>
            </a:pPr>
            <a:r>
              <a:rPr lang="fr-FR" sz="1600" dirty="0"/>
              <a:t>La place des veinotoniques dans la prise en charge de ces troubles est marginale.</a:t>
            </a:r>
          </a:p>
          <a:p>
            <a:pPr marL="285750" indent="-285750">
              <a:buFont typeface="Wingdings"/>
              <a:buChar char="à"/>
            </a:pPr>
            <a:endParaRPr lang="fr-FR" dirty="0"/>
          </a:p>
          <a:p>
            <a:pPr marL="285750" indent="-285750">
              <a:buFont typeface="Wingdings"/>
              <a:buChar char="à"/>
            </a:pPr>
            <a:endParaRPr lang="fr-FR" dirty="0"/>
          </a:p>
          <a:p>
            <a:pPr marL="285750" indent="-285750">
              <a:buFont typeface="Wingdings"/>
              <a:buChar char="à"/>
            </a:pPr>
            <a:endParaRPr lang="fr-FR" dirty="0"/>
          </a:p>
        </p:txBody>
      </p:sp>
      <p:pic>
        <p:nvPicPr>
          <p:cNvPr id="40" name="Image 39">
            <a:extLst>
              <a:ext uri="{FF2B5EF4-FFF2-40B4-BE49-F238E27FC236}">
                <a16:creationId xmlns:a16="http://schemas.microsoft.com/office/drawing/2014/main" id="{FE9DC752-A09B-4540-8F4C-D17718FAFBD3}"/>
              </a:ext>
            </a:extLst>
          </p:cNvPr>
          <p:cNvPicPr>
            <a:picLocks noChangeAspect="1"/>
          </p:cNvPicPr>
          <p:nvPr/>
        </p:nvPicPr>
        <p:blipFill>
          <a:blip r:embed="rId3"/>
          <a:stretch>
            <a:fillRect/>
          </a:stretch>
        </p:blipFill>
        <p:spPr bwMode="auto">
          <a:xfrm>
            <a:off x="70692" y="862659"/>
            <a:ext cx="432047" cy="684362"/>
          </a:xfrm>
          <a:prstGeom prst="rect">
            <a:avLst/>
          </a:prstGeom>
        </p:spPr>
      </p:pic>
      <p:sp>
        <p:nvSpPr>
          <p:cNvPr id="42" name="ZoneTexte 41">
            <a:extLst>
              <a:ext uri="{FF2B5EF4-FFF2-40B4-BE49-F238E27FC236}">
                <a16:creationId xmlns:a16="http://schemas.microsoft.com/office/drawing/2014/main" id="{03D1D079-6D32-44ED-95F6-E44D4A73E015}"/>
              </a:ext>
            </a:extLst>
          </p:cNvPr>
          <p:cNvSpPr txBox="1"/>
          <p:nvPr/>
        </p:nvSpPr>
        <p:spPr bwMode="auto">
          <a:xfrm>
            <a:off x="490144" y="1037807"/>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pic>
        <p:nvPicPr>
          <p:cNvPr id="39" name="Image 38">
            <a:hlinkClick r:id="rId4" action="ppaction://hlinksldjump"/>
            <a:extLst>
              <a:ext uri="{FF2B5EF4-FFF2-40B4-BE49-F238E27FC236}">
                <a16:creationId xmlns:a16="http://schemas.microsoft.com/office/drawing/2014/main" id="{E82CCE91-C0EB-4459-B412-86A6994239F7}"/>
              </a:ext>
            </a:extLst>
          </p:cNvPr>
          <p:cNvPicPr>
            <a:picLocks noChangeAspect="1"/>
          </p:cNvPicPr>
          <p:nvPr/>
        </p:nvPicPr>
        <p:blipFill>
          <a:blip r:embed="rId5"/>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401838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2035725"/>
            <a:ext cx="12192000" cy="181365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46525">
              <a:defRPr/>
            </a:pPr>
            <a:r>
              <a:rPr lang="fr-FR" sz="2800" b="1" dirty="0">
                <a:solidFill>
                  <a:schemeClr val="bg1"/>
                </a:solidFill>
                <a:ea typeface="Tahoma" panose="020B0604030504040204" pitchFamily="34" charset="0"/>
                <a:cs typeface="Tahoma" panose="020B0604030504040204" pitchFamily="34" charset="0"/>
              </a:rPr>
              <a:t>Index par : </a:t>
            </a:r>
          </a:p>
          <a:p>
            <a:pPr marL="3946525">
              <a:buFontTx/>
              <a:buChar char="-"/>
              <a:defRPr/>
            </a:pPr>
            <a:r>
              <a:rPr lang="fr-FR" sz="2800" b="1" dirty="0">
                <a:solidFill>
                  <a:schemeClr val="bg1"/>
                </a:solidFill>
                <a:ea typeface="Tahoma" panose="020B0604030504040204" pitchFamily="34" charset="0"/>
                <a:cs typeface="Tahoma" panose="020B0604030504040204" pitchFamily="34" charset="0"/>
              </a:rPr>
              <a:t> Domaine thérapeutique</a:t>
            </a:r>
          </a:p>
          <a:p>
            <a:pPr marL="3946525">
              <a:buFontTx/>
              <a:buChar char="-"/>
              <a:defRPr/>
            </a:pPr>
            <a:r>
              <a:rPr lang="fr-FR" sz="2800" b="1" dirty="0">
                <a:solidFill>
                  <a:schemeClr val="bg1"/>
                </a:solidFill>
                <a:ea typeface="Tahoma" panose="020B0604030504040204" pitchFamily="34" charset="0"/>
                <a:cs typeface="Tahoma" panose="020B0604030504040204" pitchFamily="34" charset="0"/>
              </a:rPr>
              <a:t> Dénomination Commune Internationale (DCI)</a:t>
            </a:r>
          </a:p>
          <a:p>
            <a:pPr marL="3946525">
              <a:buFontTx/>
              <a:buChar char="-"/>
              <a:defRPr/>
            </a:pPr>
            <a:r>
              <a:rPr lang="fr-FR" sz="2800" b="1" dirty="0">
                <a:solidFill>
                  <a:schemeClr val="bg1"/>
                </a:solidFill>
                <a:ea typeface="Tahoma" panose="020B0604030504040204" pitchFamily="34" charset="0"/>
                <a:cs typeface="Tahoma" panose="020B0604030504040204" pitchFamily="34" charset="0"/>
              </a:rPr>
              <a:t> Spécialité</a:t>
            </a:r>
            <a:endParaRPr sz="2800" b="1" dirty="0">
              <a:solidFill>
                <a:schemeClr val="bg1"/>
              </a:solidFill>
            </a:endParaRPr>
          </a:p>
        </p:txBody>
      </p:sp>
      <p:sp>
        <p:nvSpPr>
          <p:cNvPr id="5" name="Rectangle 8"/>
          <p:cNvSpPr/>
          <p:nvPr/>
        </p:nvSpPr>
        <p:spPr bwMode="auto">
          <a:xfrm>
            <a:off x="0" y="3906199"/>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9</a:t>
            </a:fld>
            <a:endParaRPr lang="fr-FR"/>
          </a:p>
        </p:txBody>
      </p: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4141022" y="4008741"/>
            <a:ext cx="1614488" cy="1229363"/>
          </a:xfrm>
          <a:prstGeom prst="rect">
            <a:avLst/>
          </a:prstGeom>
        </p:spPr>
      </p:pic>
      <p:pic>
        <p:nvPicPr>
          <p:cNvPr id="2" name="Image 1">
            <a:extLst>
              <a:ext uri="{FF2B5EF4-FFF2-40B4-BE49-F238E27FC236}">
                <a16:creationId xmlns:a16="http://schemas.microsoft.com/office/drawing/2014/main" id="{185F1A6C-405D-43AF-B1AA-A03923B7253E}"/>
              </a:ext>
            </a:extLst>
          </p:cNvPr>
          <p:cNvPicPr>
            <a:picLocks noChangeAspect="1"/>
          </p:cNvPicPr>
          <p:nvPr/>
        </p:nvPicPr>
        <p:blipFill>
          <a:blip r:embed="rId3"/>
          <a:stretch>
            <a:fillRect/>
          </a:stretch>
        </p:blipFill>
        <p:spPr>
          <a:xfrm>
            <a:off x="6096000" y="4239654"/>
            <a:ext cx="2633700" cy="609653"/>
          </a:xfrm>
          <a:prstGeom prst="rect">
            <a:avLst/>
          </a:prstGeom>
        </p:spPr>
      </p:pic>
    </p:spTree>
    <p:extLst>
      <p:ext uri="{BB962C8B-B14F-4D97-AF65-F5344CB8AC3E}">
        <p14:creationId xmlns:p14="http://schemas.microsoft.com/office/powerpoint/2010/main" val="41267608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19944"/>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b="1" dirty="0"/>
              <a:t>	</a:t>
            </a:r>
            <a:r>
              <a:rPr lang="fr-FR" sz="2400" b="1" dirty="0" smtClean="0"/>
              <a:t>Prise </a:t>
            </a:r>
            <a:r>
              <a:rPr lang="fr-FR" sz="2400" b="1" dirty="0"/>
              <a:t>en charge de l’insuffisance </a:t>
            </a:r>
            <a:r>
              <a:rPr lang="fr-FR" sz="2400" b="1" dirty="0" smtClean="0"/>
              <a:t>veineuse (2/2)</a:t>
            </a:r>
            <a:r>
              <a:rPr lang="fr-FR" sz="2400" dirty="0" smtClean="0"/>
              <a:t>: </a:t>
            </a:r>
            <a:r>
              <a:rPr lang="fr-FR" sz="2400" dirty="0"/>
              <a:t>Avis d’experts</a:t>
            </a:r>
            <a:endParaRPr sz="2400" dirty="0"/>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90</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20" y="849149"/>
            <a:ext cx="1614488" cy="1229363"/>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90223"/>
            <a:ext cx="7248128" cy="670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2" y="1337047"/>
            <a:ext cx="7223167" cy="1549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8770" y="2965807"/>
            <a:ext cx="5953230" cy="3429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22" y="3411860"/>
            <a:ext cx="6215054" cy="55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00921" y="4439186"/>
            <a:ext cx="5740608" cy="830997"/>
          </a:xfrm>
          <a:prstGeom prst="rect">
            <a:avLst/>
          </a:prstGeom>
        </p:spPr>
        <p:txBody>
          <a:bodyPr wrap="square">
            <a:spAutoFit/>
          </a:bodyPr>
          <a:lstStyle/>
          <a:p>
            <a:r>
              <a:rPr lang="fr-FR" sz="1600" dirty="0">
                <a:hlinkClick r:id="rId7"/>
              </a:rPr>
              <a:t>« The management of </a:t>
            </a:r>
            <a:r>
              <a:rPr lang="fr-FR" sz="1600" dirty="0" err="1">
                <a:hlinkClick r:id="rId7"/>
              </a:rPr>
              <a:t>chronic</a:t>
            </a:r>
            <a:r>
              <a:rPr lang="fr-FR" sz="1600" dirty="0">
                <a:hlinkClick r:id="rId7"/>
              </a:rPr>
              <a:t> </a:t>
            </a:r>
            <a:r>
              <a:rPr lang="fr-FR" sz="1600" dirty="0" err="1">
                <a:hlinkClick r:id="rId7"/>
              </a:rPr>
              <a:t>venous</a:t>
            </a:r>
            <a:r>
              <a:rPr lang="fr-FR" sz="1600" dirty="0">
                <a:hlinkClick r:id="rId7"/>
              </a:rPr>
              <a:t> </a:t>
            </a:r>
            <a:r>
              <a:rPr lang="fr-FR" sz="1600" dirty="0" err="1">
                <a:hlinkClick r:id="rId7"/>
              </a:rPr>
              <a:t>disease</a:t>
            </a:r>
            <a:r>
              <a:rPr lang="fr-FR" sz="1600" dirty="0">
                <a:hlinkClick r:id="rId7"/>
              </a:rPr>
              <a:t> of the </a:t>
            </a:r>
            <a:r>
              <a:rPr lang="fr-FR" sz="1600" dirty="0" err="1">
                <a:hlinkClick r:id="rId7"/>
              </a:rPr>
              <a:t>lower</a:t>
            </a:r>
            <a:r>
              <a:rPr lang="fr-FR" sz="1600" dirty="0">
                <a:hlinkClick r:id="rId7"/>
              </a:rPr>
              <a:t> </a:t>
            </a:r>
            <a:r>
              <a:rPr lang="fr-FR" sz="1600" dirty="0" err="1">
                <a:hlinkClick r:id="rId7"/>
              </a:rPr>
              <a:t>limbs</a:t>
            </a:r>
            <a:r>
              <a:rPr lang="fr-FR" sz="1600" dirty="0">
                <a:hlinkClick r:id="rId7"/>
              </a:rPr>
              <a:t> », ESVS 2022 CLINICAL PRACTICE GUIDELINES</a:t>
            </a:r>
            <a:endParaRPr lang="fr-FR" sz="1600" dirty="0"/>
          </a:p>
          <a:p>
            <a:endParaRPr lang="fr-FR" sz="1600"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8129" y="1898557"/>
            <a:ext cx="4943871" cy="528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7940" y="2420887"/>
            <a:ext cx="6464060" cy="465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ZoneTexte 41"/>
          <p:cNvSpPr txBox="1"/>
          <p:nvPr/>
        </p:nvSpPr>
        <p:spPr bwMode="auto">
          <a:xfrm>
            <a:off x="732735" y="5448839"/>
            <a:ext cx="6336704" cy="830997"/>
          </a:xfrm>
          <a:prstGeom prst="rect">
            <a:avLst/>
          </a:prstGeom>
          <a:noFill/>
        </p:spPr>
        <p:txBody>
          <a:bodyPr wrap="square" rtlCol="0">
            <a:spAutoFit/>
          </a:bodyPr>
          <a:lstStyle/>
          <a:p>
            <a:r>
              <a:rPr lang="fr-FR" sz="1600" dirty="0">
                <a:hlinkClick r:id="rId10"/>
              </a:rPr>
              <a:t>INSUFFISANCE VEINEUSE CHRONIQUE</a:t>
            </a:r>
            <a:r>
              <a:rPr lang="fr-FR" sz="1600" dirty="0"/>
              <a:t>, Vidal, janvier 2022</a:t>
            </a:r>
          </a:p>
          <a:p>
            <a:r>
              <a:rPr lang="fr-FR" sz="1600" dirty="0">
                <a:hlinkClick r:id="rId11"/>
              </a:rPr>
              <a:t>Préserver le capital veineux de ses jambes</a:t>
            </a:r>
            <a:r>
              <a:rPr lang="fr-FR" sz="1600" dirty="0"/>
              <a:t>, AMELI, janvier 2023</a:t>
            </a:r>
          </a:p>
          <a:p>
            <a:r>
              <a:rPr lang="fr-FR" sz="1600" dirty="0">
                <a:hlinkClick r:id="rId12"/>
              </a:rPr>
              <a:t>Jambes lourdes : la consultation et le traitement</a:t>
            </a:r>
            <a:r>
              <a:rPr lang="fr-FR" sz="1600" dirty="0"/>
              <a:t>, AMELI, juin 2022 </a:t>
            </a:r>
          </a:p>
        </p:txBody>
      </p:sp>
      <p:pic>
        <p:nvPicPr>
          <p:cNvPr id="43" name="Image 3"/>
          <p:cNvPicPr>
            <a:picLocks noChangeAspect="1"/>
          </p:cNvPicPr>
          <p:nvPr/>
        </p:nvPicPr>
        <p:blipFill>
          <a:blip r:embed="rId13"/>
          <a:stretch/>
        </p:blipFill>
        <p:spPr bwMode="auto">
          <a:xfrm>
            <a:off x="8682117" y="1016974"/>
            <a:ext cx="844875" cy="834313"/>
          </a:xfrm>
          <a:prstGeom prst="rect">
            <a:avLst/>
          </a:prstGeom>
        </p:spPr>
      </p:pic>
      <p:sp>
        <p:nvSpPr>
          <p:cNvPr id="44" name="ZoneTexte 43">
            <a:extLst>
              <a:ext uri="{FF2B5EF4-FFF2-40B4-BE49-F238E27FC236}">
                <a16:creationId xmlns:a16="http://schemas.microsoft.com/office/drawing/2014/main" id="{462E79CE-6C51-427A-BA1A-37BB25EFA613}"/>
              </a:ext>
            </a:extLst>
          </p:cNvPr>
          <p:cNvSpPr txBox="1"/>
          <p:nvPr/>
        </p:nvSpPr>
        <p:spPr bwMode="auto">
          <a:xfrm>
            <a:off x="763709" y="4140197"/>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5" name="Image 44">
            <a:extLst>
              <a:ext uri="{FF2B5EF4-FFF2-40B4-BE49-F238E27FC236}">
                <a16:creationId xmlns:a16="http://schemas.microsoft.com/office/drawing/2014/main" id="{7D2F0917-75EB-4AE7-85B1-547E9BEF21CC}"/>
              </a:ext>
            </a:extLst>
          </p:cNvPr>
          <p:cNvPicPr>
            <a:picLocks noChangeAspect="1"/>
          </p:cNvPicPr>
          <p:nvPr/>
        </p:nvPicPr>
        <p:blipFill>
          <a:blip r:embed="rId14"/>
          <a:stretch>
            <a:fillRect/>
          </a:stretch>
        </p:blipFill>
        <p:spPr bwMode="auto">
          <a:xfrm>
            <a:off x="109053" y="4109979"/>
            <a:ext cx="696641" cy="406838"/>
          </a:xfrm>
          <a:prstGeom prst="rect">
            <a:avLst/>
          </a:prstGeom>
        </p:spPr>
      </p:pic>
      <p:sp>
        <p:nvSpPr>
          <p:cNvPr id="46" name="ZoneTexte 45">
            <a:extLst>
              <a:ext uri="{FF2B5EF4-FFF2-40B4-BE49-F238E27FC236}">
                <a16:creationId xmlns:a16="http://schemas.microsoft.com/office/drawing/2014/main" id="{702AF0F6-723B-4C85-8526-81ADF8B8C3CD}"/>
              </a:ext>
            </a:extLst>
          </p:cNvPr>
          <p:cNvSpPr txBox="1"/>
          <p:nvPr/>
        </p:nvSpPr>
        <p:spPr bwMode="auto">
          <a:xfrm>
            <a:off x="732735" y="5202770"/>
            <a:ext cx="5456581" cy="369332"/>
          </a:xfrm>
          <a:prstGeom prst="rect">
            <a:avLst/>
          </a:prstGeom>
          <a:noFill/>
        </p:spPr>
        <p:txBody>
          <a:bodyPr wrap="square" rtlCol="0">
            <a:spAutoFit/>
          </a:bodyPr>
          <a:lstStyle/>
          <a:p>
            <a:r>
              <a:rPr lang="fr-FR" b="1" dirty="0">
                <a:solidFill>
                  <a:srgbClr val="000099"/>
                </a:solidFill>
              </a:rPr>
              <a:t>Autres mémos ou recommandations:</a:t>
            </a:r>
          </a:p>
        </p:txBody>
      </p:sp>
      <p:pic>
        <p:nvPicPr>
          <p:cNvPr id="47" name="Image 46">
            <a:extLst>
              <a:ext uri="{FF2B5EF4-FFF2-40B4-BE49-F238E27FC236}">
                <a16:creationId xmlns:a16="http://schemas.microsoft.com/office/drawing/2014/main" id="{3A8C1A00-9F1C-4A9B-8399-6B19C5048F40}"/>
              </a:ext>
            </a:extLst>
          </p:cNvPr>
          <p:cNvPicPr>
            <a:picLocks noChangeAspect="1"/>
          </p:cNvPicPr>
          <p:nvPr/>
        </p:nvPicPr>
        <p:blipFill>
          <a:blip r:embed="rId14"/>
          <a:stretch>
            <a:fillRect/>
          </a:stretch>
        </p:blipFill>
        <p:spPr bwMode="auto">
          <a:xfrm>
            <a:off x="114341" y="5199839"/>
            <a:ext cx="696641" cy="406838"/>
          </a:xfrm>
          <a:prstGeom prst="rect">
            <a:avLst/>
          </a:prstGeom>
        </p:spPr>
      </p:pic>
      <p:pic>
        <p:nvPicPr>
          <p:cNvPr id="48" name="Image 47">
            <a:hlinkClick r:id="rId15" action="ppaction://hlinksldjump"/>
            <a:extLst>
              <a:ext uri="{FF2B5EF4-FFF2-40B4-BE49-F238E27FC236}">
                <a16:creationId xmlns:a16="http://schemas.microsoft.com/office/drawing/2014/main" id="{3EF35316-1C89-436B-8830-F5CCB1E3E12D}"/>
              </a:ext>
            </a:extLst>
          </p:cNvPr>
          <p:cNvPicPr>
            <a:picLocks noChangeAspect="1"/>
          </p:cNvPicPr>
          <p:nvPr/>
        </p:nvPicPr>
        <p:blipFill>
          <a:blip r:embed="rId16"/>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45355963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37867"/>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prstClr val="white"/>
                </a:solidFill>
              </a:rPr>
              <a:t>PERINDOPRIL/INDAPAMIDE/AMLODIPINE</a:t>
            </a:r>
          </a:p>
          <a:p>
            <a:pPr>
              <a:defRPr/>
            </a:pPr>
            <a:r>
              <a:rPr lang="fr-FR" b="1" dirty="0" err="1">
                <a:solidFill>
                  <a:prstClr val="white"/>
                </a:solidFill>
              </a:rPr>
              <a:t>Triplixam</a:t>
            </a:r>
            <a:r>
              <a:rPr lang="fr-FR" b="1" dirty="0">
                <a:solidFill>
                  <a:prstClr val="white"/>
                </a:solidFill>
              </a:rPr>
              <a:t>® 5/1,25/5mg, 5/1,25/10mg, 10/2,5/5mg et </a:t>
            </a:r>
            <a:r>
              <a:rPr lang="fr-FR" b="1" dirty="0" smtClean="0">
                <a:solidFill>
                  <a:prstClr val="white"/>
                </a:solidFill>
              </a:rPr>
              <a:t>10/2,5/10mg </a:t>
            </a:r>
            <a:endParaRPr lang="fr-FR" b="1" dirty="0">
              <a:solidFill>
                <a:prstClr val="white"/>
              </a:solidFill>
            </a:endParaRP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solidFill>
                  <a:prstClr val="black">
                    <a:tint val="75000"/>
                  </a:prstClr>
                </a:solidFill>
              </a:rPr>
              <a:pPr>
                <a:defRPr/>
              </a:pPr>
              <a:t>91</a:t>
            </a:fld>
            <a:endParaRPr lang="fr-FR">
              <a:solidFill>
                <a:prstClr val="black">
                  <a:tint val="75000"/>
                </a:prstClr>
              </a:solidFill>
            </a:endParaRP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solidFill>
                <a:prstClr val="white"/>
              </a:solidFill>
            </a:endParaRP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solidFill>
                <a:prstClr val="black"/>
              </a:solidFill>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38" name="Rectangle 37"/>
          <p:cNvSpPr/>
          <p:nvPr/>
        </p:nvSpPr>
        <p:spPr bwMode="auto">
          <a:xfrm>
            <a:off x="731851" y="3016636"/>
            <a:ext cx="10429242" cy="2062103"/>
          </a:xfrm>
          <a:prstGeom prst="rect">
            <a:avLst/>
          </a:prstGeom>
        </p:spPr>
        <p:txBody>
          <a:bodyPr wrap="square">
            <a:spAutoFit/>
          </a:bodyPr>
          <a:lstStyle/>
          <a:p>
            <a:r>
              <a:rPr lang="fr-FR" sz="1600" u="sng" dirty="0">
                <a:solidFill>
                  <a:prstClr val="black"/>
                </a:solidFill>
                <a:hlinkClick r:id="rId3"/>
              </a:rPr>
              <a:t>Avis CT HAS  04/09/2019</a:t>
            </a:r>
            <a:endParaRPr lang="fr-FR" sz="1600" b="1" dirty="0">
              <a:solidFill>
                <a:prstClr val="black"/>
              </a:solidFill>
            </a:endParaRPr>
          </a:p>
          <a:p>
            <a:r>
              <a:rPr lang="fr-FR" sz="1600" dirty="0">
                <a:solidFill>
                  <a:prstClr val="black"/>
                </a:solidFill>
              </a:rPr>
              <a:t>Compte tenu de : </a:t>
            </a:r>
          </a:p>
          <a:p>
            <a:pPr marL="285750" indent="-285750">
              <a:buFontTx/>
              <a:buChar char="-"/>
            </a:pPr>
            <a:r>
              <a:rPr lang="fr-FR" sz="1600" dirty="0">
                <a:solidFill>
                  <a:prstClr val="black"/>
                </a:solidFill>
              </a:rPr>
              <a:t>l’absence de démonstration d’un avantage supplémentaire en termes d’observance et de qualité de vie avec TRIPLIXAM par rapport à une triple association libre; </a:t>
            </a:r>
          </a:p>
          <a:p>
            <a:pPr marL="285750" indent="-285750">
              <a:buFontTx/>
              <a:buChar char="-"/>
            </a:pPr>
            <a:r>
              <a:rPr lang="fr-FR" sz="1600" dirty="0">
                <a:solidFill>
                  <a:prstClr val="black"/>
                </a:solidFill>
              </a:rPr>
              <a:t>l’absence de données cliniques permettant d’évaluer l’efficacité de l’association fixe TRIPLIXAM dans la prise en charge des patients dont la pression artérielle est stabilisée par les composants de cette association; </a:t>
            </a:r>
          </a:p>
          <a:p>
            <a:pPr marL="285750" indent="-285750">
              <a:buFontTx/>
              <a:buChar char="-"/>
            </a:pPr>
            <a:r>
              <a:rPr lang="fr-FR" sz="1600" dirty="0">
                <a:solidFill>
                  <a:prstClr val="black"/>
                </a:solidFill>
              </a:rPr>
              <a:t>et malgré l’intérêt possible des triples associations fixes;</a:t>
            </a:r>
          </a:p>
          <a:p>
            <a:r>
              <a:rPr lang="fr-FR" sz="1600" dirty="0">
                <a:solidFill>
                  <a:prstClr val="black"/>
                </a:solidFill>
              </a:rPr>
              <a:t>la Commission considère que TRIPLIXAM n’a pas de place dans la stratégie thérapeutique de l’hypertension artérielle.</a:t>
            </a:r>
            <a:endParaRPr lang="fr-FR" sz="1600" b="1" dirty="0">
              <a:solidFill>
                <a:prstClr val="black"/>
              </a:solidFill>
            </a:endParaRPr>
          </a:p>
        </p:txBody>
      </p:sp>
      <p:sp>
        <p:nvSpPr>
          <p:cNvPr id="2" name="Rectangle 1">
            <a:extLst>
              <a:ext uri="{FF2B5EF4-FFF2-40B4-BE49-F238E27FC236}">
                <a16:creationId xmlns:a16="http://schemas.microsoft.com/office/drawing/2014/main" id="{E04B74F8-FA2E-4DC1-BE1E-CB95FB0A35DD}"/>
              </a:ext>
            </a:extLst>
          </p:cNvPr>
          <p:cNvSpPr/>
          <p:nvPr/>
        </p:nvSpPr>
        <p:spPr>
          <a:xfrm>
            <a:off x="1585476" y="903679"/>
            <a:ext cx="7425202" cy="368049"/>
          </a:xfrm>
          <a:prstGeom prst="rect">
            <a:avLst/>
          </a:prstGeom>
        </p:spPr>
        <p:txBody>
          <a:bodyPr wrap="square">
            <a:spAutoFit/>
          </a:bodyPr>
          <a:lstStyle/>
          <a:p>
            <a:pPr>
              <a:lnSpc>
                <a:spcPct val="120000"/>
              </a:lnSpc>
            </a:pPr>
            <a:r>
              <a:rPr lang="fr-FR" sz="1600" u="sng" dirty="0">
                <a:solidFill>
                  <a:prstClr val="black"/>
                </a:solidFill>
              </a:rPr>
              <a:t>Classe ATC </a:t>
            </a:r>
            <a:r>
              <a:rPr lang="fr-FR" sz="1600" dirty="0">
                <a:solidFill>
                  <a:srgbClr val="000000"/>
                </a:solidFill>
                <a:effectLst>
                  <a:outerShdw blurRad="38100" dist="38100" dir="2700000" algn="tl">
                    <a:srgbClr val="000000">
                      <a:alpha val="43137"/>
                    </a:srgbClr>
                  </a:outerShdw>
                </a:effectLst>
              </a:rPr>
              <a:t>:</a:t>
            </a:r>
            <a:r>
              <a:rPr lang="fr-FR" sz="1600" dirty="0">
                <a:solidFill>
                  <a:prstClr val="black"/>
                </a:solidFill>
              </a:rPr>
              <a:t>C09BX01, Inhibiteurs de l’enzyme de conversion (IEC) autres associations)</a:t>
            </a:r>
          </a:p>
        </p:txBody>
      </p:sp>
      <p:sp>
        <p:nvSpPr>
          <p:cNvPr id="3" name="Rectangle 2">
            <a:extLst>
              <a:ext uri="{FF2B5EF4-FFF2-40B4-BE49-F238E27FC236}">
                <a16:creationId xmlns:a16="http://schemas.microsoft.com/office/drawing/2014/main" id="{5DD97191-5BB1-4566-A961-2BE6BF455422}"/>
              </a:ext>
            </a:extLst>
          </p:cNvPr>
          <p:cNvSpPr/>
          <p:nvPr/>
        </p:nvSpPr>
        <p:spPr>
          <a:xfrm>
            <a:off x="666893" y="1530763"/>
            <a:ext cx="9769235" cy="584775"/>
          </a:xfrm>
          <a:prstGeom prst="rect">
            <a:avLst/>
          </a:prstGeom>
          <a:noFill/>
          <a:ln w="19050">
            <a:solidFill>
              <a:srgbClr val="FF00FF"/>
            </a:solidFill>
          </a:ln>
        </p:spPr>
        <p:txBody>
          <a:bodyPr wrap="square" rtlCol="0">
            <a:spAutoFit/>
          </a:bodyPr>
          <a:lstStyle/>
          <a:p>
            <a:pPr algn="just"/>
            <a:r>
              <a:rPr lang="fr-FR" sz="1600" dirty="0"/>
              <a:t>Traitement de l’hypertension artérielle essentielle, en substitution, chez les patients déjà contrôlés avec l’association à dose fixe </a:t>
            </a:r>
            <a:r>
              <a:rPr lang="fr-FR" sz="1600" dirty="0" err="1"/>
              <a:t>périndopril</a:t>
            </a:r>
            <a:r>
              <a:rPr lang="fr-FR" sz="1600" dirty="0"/>
              <a:t>/</a:t>
            </a:r>
            <a:r>
              <a:rPr lang="fr-FR" sz="1600" dirty="0" err="1"/>
              <a:t>indapamide</a:t>
            </a:r>
            <a:r>
              <a:rPr lang="fr-FR" sz="1600" dirty="0"/>
              <a:t> et l’amlodipine, pris simultanément aux mêmes posologies</a:t>
            </a:r>
          </a:p>
        </p:txBody>
      </p:sp>
      <p:sp>
        <p:nvSpPr>
          <p:cNvPr id="40" name="ZoneTexte 39">
            <a:extLst>
              <a:ext uri="{FF2B5EF4-FFF2-40B4-BE49-F238E27FC236}">
                <a16:creationId xmlns:a16="http://schemas.microsoft.com/office/drawing/2014/main" id="{59A4D9F9-DB54-46E5-83C0-C52CF5739B4F}"/>
              </a:ext>
            </a:extLst>
          </p:cNvPr>
          <p:cNvSpPr txBox="1"/>
          <p:nvPr/>
        </p:nvSpPr>
        <p:spPr bwMode="auto">
          <a:xfrm>
            <a:off x="704218" y="2682382"/>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1" name="Image 40">
            <a:extLst>
              <a:ext uri="{FF2B5EF4-FFF2-40B4-BE49-F238E27FC236}">
                <a16:creationId xmlns:a16="http://schemas.microsoft.com/office/drawing/2014/main" id="{8AFEE8A2-7B5E-4357-9DAD-34624CB15601}"/>
              </a:ext>
            </a:extLst>
          </p:cNvPr>
          <p:cNvPicPr>
            <a:picLocks noChangeAspect="1"/>
          </p:cNvPicPr>
          <p:nvPr/>
        </p:nvPicPr>
        <p:blipFill>
          <a:blip r:embed="rId4"/>
          <a:stretch>
            <a:fillRect/>
          </a:stretch>
        </p:blipFill>
        <p:spPr bwMode="auto">
          <a:xfrm>
            <a:off x="131461" y="2550449"/>
            <a:ext cx="572757" cy="646275"/>
          </a:xfrm>
          <a:prstGeom prst="rect">
            <a:avLst/>
          </a:prstGeom>
        </p:spPr>
      </p:pic>
      <p:pic>
        <p:nvPicPr>
          <p:cNvPr id="42" name="Image 41">
            <a:hlinkClick r:id="rId5" action="ppaction://hlinksldjump"/>
            <a:extLst>
              <a:ext uri="{FF2B5EF4-FFF2-40B4-BE49-F238E27FC236}">
                <a16:creationId xmlns:a16="http://schemas.microsoft.com/office/drawing/2014/main" id="{C77C108B-F780-4D68-82B7-C787B27FFCCC}"/>
              </a:ext>
            </a:extLst>
          </p:cNvPr>
          <p:cNvPicPr>
            <a:picLocks noChangeAspect="1"/>
          </p:cNvPicPr>
          <p:nvPr/>
        </p:nvPicPr>
        <p:blipFill>
          <a:blip r:embed="rId6"/>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434987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76152"/>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ea typeface="Tahoma" panose="020B0604030504040204" pitchFamily="34" charset="0"/>
                <a:cs typeface="Tahoma" panose="020B0604030504040204" pitchFamily="34" charset="0"/>
              </a:rPr>
              <a:t>OLMESARTAN et associations (+HTZ, +IC)</a:t>
            </a:r>
          </a:p>
          <a:p>
            <a:pPr>
              <a:defRPr/>
            </a:pPr>
            <a:r>
              <a:rPr lang="fr-FR" b="1" dirty="0" err="1">
                <a:solidFill>
                  <a:schemeClr val="bg1"/>
                </a:solidFill>
                <a:ea typeface="Tahoma" panose="020B0604030504040204" pitchFamily="34" charset="0"/>
                <a:cs typeface="Tahoma" panose="020B0604030504040204" pitchFamily="34" charset="0"/>
              </a:rPr>
              <a:t>Alteis</a:t>
            </a:r>
            <a:r>
              <a:rPr lang="fr-FR" b="1" dirty="0">
                <a:solidFill>
                  <a:schemeClr val="bg1"/>
                </a:solidFill>
                <a:ea typeface="Tahoma" panose="020B0604030504040204" pitchFamily="34" charset="0"/>
                <a:cs typeface="Tahoma" panose="020B0604030504040204" pitchFamily="34" charset="0"/>
              </a:rPr>
              <a:t>®, </a:t>
            </a:r>
            <a:r>
              <a:rPr lang="fr-FR" b="1" dirty="0" err="1">
                <a:solidFill>
                  <a:schemeClr val="bg1"/>
                </a:solidFill>
                <a:ea typeface="Tahoma" panose="020B0604030504040204" pitchFamily="34" charset="0"/>
                <a:cs typeface="Tahoma" panose="020B0604030504040204" pitchFamily="34" charset="0"/>
              </a:rPr>
              <a:t>AlteisDuo</a:t>
            </a:r>
            <a:r>
              <a:rPr lang="fr-FR" b="1" dirty="0">
                <a:solidFill>
                  <a:schemeClr val="bg1"/>
                </a:solidFill>
                <a:ea typeface="Tahoma" panose="020B0604030504040204" pitchFamily="34" charset="0"/>
                <a:cs typeface="Tahoma" panose="020B0604030504040204" pitchFamily="34" charset="0"/>
              </a:rPr>
              <a:t>®, </a:t>
            </a:r>
            <a:r>
              <a:rPr lang="fr-FR" b="1" dirty="0" err="1">
                <a:solidFill>
                  <a:schemeClr val="bg1"/>
                </a:solidFill>
                <a:ea typeface="Tahoma" panose="020B0604030504040204" pitchFamily="34" charset="0"/>
                <a:cs typeface="Tahoma" panose="020B0604030504040204" pitchFamily="34" charset="0"/>
              </a:rPr>
              <a:t>Axeler</a:t>
            </a:r>
            <a:r>
              <a:rPr lang="fr-FR" b="1" dirty="0">
                <a:solidFill>
                  <a:schemeClr val="bg1"/>
                </a:solidFill>
                <a:ea typeface="Tahoma" panose="020B0604030504040204" pitchFamily="34" charset="0"/>
                <a:cs typeface="Tahoma" panose="020B0604030504040204" pitchFamily="34" charset="0"/>
              </a:rPr>
              <a:t>®, </a:t>
            </a:r>
            <a:r>
              <a:rPr lang="fr-FR" b="1" dirty="0" err="1">
                <a:solidFill>
                  <a:schemeClr val="bg1"/>
                </a:solidFill>
                <a:ea typeface="Tahoma" panose="020B0604030504040204" pitchFamily="34" charset="0"/>
                <a:cs typeface="Tahoma" panose="020B0604030504040204" pitchFamily="34" charset="0"/>
              </a:rPr>
              <a:t>Coolmetec</a:t>
            </a:r>
            <a:r>
              <a:rPr lang="fr-FR" b="1" dirty="0">
                <a:solidFill>
                  <a:schemeClr val="bg1"/>
                </a:solidFill>
                <a:ea typeface="Tahoma" panose="020B0604030504040204" pitchFamily="34" charset="0"/>
                <a:cs typeface="Tahoma" panose="020B0604030504040204" pitchFamily="34" charset="0"/>
              </a:rPr>
              <a:t>®, </a:t>
            </a:r>
            <a:r>
              <a:rPr lang="fr-FR" b="1" dirty="0" err="1">
                <a:solidFill>
                  <a:schemeClr val="bg1"/>
                </a:solidFill>
                <a:ea typeface="Tahoma" panose="020B0604030504040204" pitchFamily="34" charset="0"/>
                <a:cs typeface="Tahoma" panose="020B0604030504040204" pitchFamily="34" charset="0"/>
              </a:rPr>
              <a:t>Olmetec</a:t>
            </a:r>
            <a:r>
              <a:rPr lang="fr-FR" b="1" dirty="0">
                <a:solidFill>
                  <a:schemeClr val="bg1"/>
                </a:solidFill>
                <a:ea typeface="Tahoma" panose="020B0604030504040204" pitchFamily="34" charset="0"/>
                <a:cs typeface="Tahoma" panose="020B0604030504040204" pitchFamily="34" charset="0"/>
              </a:rPr>
              <a:t>®, </a:t>
            </a:r>
            <a:r>
              <a:rPr lang="fr-FR" b="1" dirty="0" err="1">
                <a:solidFill>
                  <a:schemeClr val="bg1"/>
                </a:solidFill>
                <a:ea typeface="Tahoma" panose="020B0604030504040204" pitchFamily="34" charset="0"/>
                <a:cs typeface="Tahoma" panose="020B0604030504040204" pitchFamily="34" charset="0"/>
              </a:rPr>
              <a:t>Sevicar</a:t>
            </a:r>
            <a:r>
              <a:rPr lang="fr-FR" b="1" dirty="0">
                <a:solidFill>
                  <a:schemeClr val="bg1"/>
                </a:solidFill>
                <a:ea typeface="Tahoma" panose="020B0604030504040204" pitchFamily="34" charset="0"/>
                <a:cs typeface="Tahoma" panose="020B0604030504040204" pitchFamily="34" charset="0"/>
              </a:rPr>
              <a:t>® (tous dosages)</a:t>
            </a:r>
            <a:endParaRPr b="1" dirty="0">
              <a:solidFill>
                <a:schemeClr val="bg1"/>
              </a:solidFill>
            </a:endParaRP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92</a:t>
            </a:fld>
            <a:endParaRPr lang="fr-FR" dirty="0"/>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372761" y="913868"/>
            <a:ext cx="10141748" cy="663515"/>
          </a:xfrm>
          <a:prstGeom prst="rect">
            <a:avLst/>
          </a:prstGeom>
          <a:noFill/>
        </p:spPr>
        <p:txBody>
          <a:bodyPr wrap="square" lIns="91440" tIns="45720" rIns="91440" bIns="45720" rtlCol="0" anchor="t">
            <a:spAutoFit/>
          </a:bodyPr>
          <a:lstStyle/>
          <a:p>
            <a:pPr>
              <a:lnSpc>
                <a:spcPct val="120000"/>
              </a:lnSpc>
            </a:pPr>
            <a:r>
              <a:rPr lang="fr-FR" sz="1600" u="sng"/>
              <a:t>Classe ATC </a:t>
            </a:r>
            <a:r>
              <a:rPr lang="fr-FR" sz="1600">
                <a:solidFill>
                  <a:srgbClr val="000000"/>
                </a:solidFill>
                <a:effectLst>
                  <a:outerShdw blurRad="38100" dist="38100" dir="2700000" algn="tl">
                    <a:srgbClr val="000000">
                      <a:alpha val="43137"/>
                    </a:srgbClr>
                  </a:outerShdw>
                </a:effectLst>
              </a:rPr>
              <a:t>: </a:t>
            </a:r>
            <a:r>
              <a:rPr lang="fr-FR" sz="1600"/>
              <a:t>médicaments agissant sur le système rénine-angiotensine,  antagoniste angiotensine II (ARA2 ou sartan): C09CA (olmesartan non associé); C09DA (olmesartan + diurétique); C09DB (olmesartan + inhibiteur calcique)</a:t>
            </a:r>
            <a:endParaRPr lang="fr-FR" sz="1600" dirty="0"/>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Rectangle 1"/>
          <p:cNvSpPr/>
          <p:nvPr/>
        </p:nvSpPr>
        <p:spPr>
          <a:xfrm>
            <a:off x="620211" y="2538482"/>
            <a:ext cx="10429242" cy="1815882"/>
          </a:xfrm>
          <a:prstGeom prst="rect">
            <a:avLst/>
          </a:prstGeom>
        </p:spPr>
        <p:txBody>
          <a:bodyPr wrap="square">
            <a:spAutoFit/>
          </a:bodyPr>
          <a:lstStyle/>
          <a:p>
            <a:pPr algn="just"/>
            <a:r>
              <a:rPr lang="fr-FR" sz="1600" u="sng" dirty="0">
                <a:hlinkClick r:id="rId3"/>
              </a:rPr>
              <a:t>Avis CT HAS 18/01/2023</a:t>
            </a:r>
            <a:endParaRPr lang="fr-FR" sz="1600" b="1" dirty="0"/>
          </a:p>
          <a:p>
            <a:pPr algn="just"/>
            <a:r>
              <a:rPr lang="fr-FR" sz="1600" dirty="0"/>
              <a:t>Compte-tenu : </a:t>
            </a:r>
          </a:p>
          <a:p>
            <a:pPr algn="just"/>
            <a:r>
              <a:rPr lang="fr-FR" sz="1600" dirty="0"/>
              <a:t>‒ de la seule démonstration de son efficacité sur la réduction des chiffres tensionnels; </a:t>
            </a:r>
          </a:p>
          <a:p>
            <a:pPr algn="just"/>
            <a:r>
              <a:rPr lang="fr-FR" sz="1600" dirty="0"/>
              <a:t>‒ de l’absence de démonstration d’efficacité en termes de morbi-mortalité cardiovasculaire; </a:t>
            </a:r>
          </a:p>
          <a:p>
            <a:pPr algn="just"/>
            <a:r>
              <a:rPr lang="fr-FR" sz="1600" dirty="0"/>
              <a:t>‒ du risque d’entéropathies très rares mais graves qui semble plus fréquent avec l’</a:t>
            </a:r>
            <a:r>
              <a:rPr lang="fr-FR" sz="1600" dirty="0" err="1"/>
              <a:t>olmésartan</a:t>
            </a:r>
            <a:r>
              <a:rPr lang="fr-FR" sz="1600" dirty="0"/>
              <a:t> qu’avec les autres sartans, la prescription d’</a:t>
            </a:r>
            <a:r>
              <a:rPr lang="fr-FR" sz="1600" dirty="0" err="1"/>
              <a:t>olmésartan</a:t>
            </a:r>
            <a:r>
              <a:rPr lang="fr-FR" sz="1600" dirty="0"/>
              <a:t> en lieu et place d’un autre sartan pourrait constituer une perte de chance pour les patients. </a:t>
            </a:r>
          </a:p>
          <a:p>
            <a:pPr algn="just"/>
            <a:endParaRPr lang="fr-FR" sz="1600" dirty="0"/>
          </a:p>
        </p:txBody>
      </p:sp>
      <p:sp>
        <p:nvSpPr>
          <p:cNvPr id="34" name="ZoneTexte 33">
            <a:extLst>
              <a:ext uri="{FF2B5EF4-FFF2-40B4-BE49-F238E27FC236}">
                <a16:creationId xmlns:a16="http://schemas.microsoft.com/office/drawing/2014/main" id="{3E6E4ACE-85EF-4099-AEF3-B8A7BDB6213A}"/>
              </a:ext>
            </a:extLst>
          </p:cNvPr>
          <p:cNvSpPr txBox="1"/>
          <p:nvPr/>
        </p:nvSpPr>
        <p:spPr bwMode="auto">
          <a:xfrm>
            <a:off x="608634" y="2188978"/>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35" name="Image 34">
            <a:extLst>
              <a:ext uri="{FF2B5EF4-FFF2-40B4-BE49-F238E27FC236}">
                <a16:creationId xmlns:a16="http://schemas.microsoft.com/office/drawing/2014/main" id="{A5969027-8574-48CC-A345-39D27BF39C29}"/>
              </a:ext>
            </a:extLst>
          </p:cNvPr>
          <p:cNvPicPr>
            <a:picLocks noChangeAspect="1"/>
          </p:cNvPicPr>
          <p:nvPr/>
        </p:nvPicPr>
        <p:blipFill>
          <a:blip r:embed="rId4"/>
          <a:stretch>
            <a:fillRect/>
          </a:stretch>
        </p:blipFill>
        <p:spPr bwMode="auto">
          <a:xfrm>
            <a:off x="86383" y="2057045"/>
            <a:ext cx="572757" cy="646275"/>
          </a:xfrm>
          <a:prstGeom prst="rect">
            <a:avLst/>
          </a:prstGeom>
        </p:spPr>
      </p:pic>
      <p:pic>
        <p:nvPicPr>
          <p:cNvPr id="38" name="Image 37">
            <a:extLst>
              <a:ext uri="{FF2B5EF4-FFF2-40B4-BE49-F238E27FC236}">
                <a16:creationId xmlns:a16="http://schemas.microsoft.com/office/drawing/2014/main" id="{78CCE921-132A-421D-887D-177CB1945CF3}"/>
              </a:ext>
            </a:extLst>
          </p:cNvPr>
          <p:cNvPicPr>
            <a:picLocks noChangeAspect="1"/>
          </p:cNvPicPr>
          <p:nvPr/>
        </p:nvPicPr>
        <p:blipFill>
          <a:blip r:embed="rId5"/>
          <a:stretch>
            <a:fillRect/>
          </a:stretch>
        </p:blipFill>
        <p:spPr bwMode="auto">
          <a:xfrm>
            <a:off x="156737" y="5116965"/>
            <a:ext cx="432047" cy="684362"/>
          </a:xfrm>
          <a:prstGeom prst="rect">
            <a:avLst/>
          </a:prstGeom>
        </p:spPr>
      </p:pic>
      <p:sp>
        <p:nvSpPr>
          <p:cNvPr id="39" name="ZoneTexte 38">
            <a:extLst>
              <a:ext uri="{FF2B5EF4-FFF2-40B4-BE49-F238E27FC236}">
                <a16:creationId xmlns:a16="http://schemas.microsoft.com/office/drawing/2014/main" id="{84881691-3375-4CB8-8477-1729363B16DD}"/>
              </a:ext>
            </a:extLst>
          </p:cNvPr>
          <p:cNvSpPr txBox="1"/>
          <p:nvPr/>
        </p:nvSpPr>
        <p:spPr bwMode="auto">
          <a:xfrm>
            <a:off x="694136" y="5445109"/>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40" name="ZoneTexte 39">
            <a:extLst>
              <a:ext uri="{FF2B5EF4-FFF2-40B4-BE49-F238E27FC236}">
                <a16:creationId xmlns:a16="http://schemas.microsoft.com/office/drawing/2014/main" id="{EB5D5D20-08F4-4BFF-A11A-76DC61F90D3E}"/>
              </a:ext>
            </a:extLst>
          </p:cNvPr>
          <p:cNvSpPr txBox="1"/>
          <p:nvPr/>
        </p:nvSpPr>
        <p:spPr bwMode="auto">
          <a:xfrm>
            <a:off x="694136" y="6182490"/>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1" name="Image 40">
            <a:extLst>
              <a:ext uri="{FF2B5EF4-FFF2-40B4-BE49-F238E27FC236}">
                <a16:creationId xmlns:a16="http://schemas.microsoft.com/office/drawing/2014/main" id="{9C4DCEA8-7523-4A75-95C3-AF61CD955672}"/>
              </a:ext>
            </a:extLst>
          </p:cNvPr>
          <p:cNvPicPr>
            <a:picLocks noChangeAspect="1"/>
          </p:cNvPicPr>
          <p:nvPr/>
        </p:nvPicPr>
        <p:blipFill>
          <a:blip r:embed="rId6"/>
          <a:stretch>
            <a:fillRect/>
          </a:stretch>
        </p:blipFill>
        <p:spPr bwMode="auto">
          <a:xfrm>
            <a:off x="10825" y="6120096"/>
            <a:ext cx="696641" cy="406838"/>
          </a:xfrm>
          <a:prstGeom prst="rect">
            <a:avLst/>
          </a:prstGeom>
        </p:spPr>
      </p:pic>
      <p:sp>
        <p:nvSpPr>
          <p:cNvPr id="3" name="Rectangle 2">
            <a:extLst>
              <a:ext uri="{FF2B5EF4-FFF2-40B4-BE49-F238E27FC236}">
                <a16:creationId xmlns:a16="http://schemas.microsoft.com/office/drawing/2014/main" id="{C135E253-AA73-45A2-AB19-9794DBCAD777}"/>
              </a:ext>
            </a:extLst>
          </p:cNvPr>
          <p:cNvSpPr/>
          <p:nvPr/>
        </p:nvSpPr>
        <p:spPr>
          <a:xfrm>
            <a:off x="2071721" y="6179973"/>
            <a:ext cx="10279617" cy="663515"/>
          </a:xfrm>
          <a:prstGeom prst="rect">
            <a:avLst/>
          </a:prstGeom>
        </p:spPr>
        <p:txBody>
          <a:bodyPr wrap="square">
            <a:spAutoFit/>
          </a:bodyPr>
          <a:lstStyle/>
          <a:p>
            <a:pPr>
              <a:lnSpc>
                <a:spcPct val="120000"/>
              </a:lnSpc>
            </a:pPr>
            <a:r>
              <a:rPr lang="fr-FR" sz="1600" dirty="0">
                <a:hlinkClick r:id="rId7"/>
              </a:rPr>
              <a:t>« Prise en charge de l’hypertension artérielle de l’adulte », HAS, octobre 2016</a:t>
            </a:r>
            <a:endParaRPr lang="fr-FR" sz="1600" dirty="0"/>
          </a:p>
          <a:p>
            <a:pPr>
              <a:lnSpc>
                <a:spcPct val="120000"/>
              </a:lnSpc>
            </a:pPr>
            <a:r>
              <a:rPr lang="fr-FR" sz="1600" dirty="0">
                <a:hlinkClick r:id="rId8"/>
              </a:rPr>
              <a:t>« Hypertension artérielle : maintien injustifié de l'</a:t>
            </a:r>
            <a:r>
              <a:rPr lang="fr-FR" sz="1600" dirty="0" err="1">
                <a:hlinkClick r:id="rId8"/>
              </a:rPr>
              <a:t>olmésartan</a:t>
            </a:r>
            <a:r>
              <a:rPr lang="fr-FR" sz="1600" dirty="0">
                <a:hlinkClick r:id="rId8"/>
              </a:rPr>
              <a:t> sur le marché », Prescrire, juillet 2022</a:t>
            </a:r>
            <a:endParaRPr lang="fr-FR" sz="1600" dirty="0"/>
          </a:p>
        </p:txBody>
      </p:sp>
      <p:sp>
        <p:nvSpPr>
          <p:cNvPr id="33" name="Rectangle 32">
            <a:extLst>
              <a:ext uri="{FF2B5EF4-FFF2-40B4-BE49-F238E27FC236}">
                <a16:creationId xmlns:a16="http://schemas.microsoft.com/office/drawing/2014/main" id="{D177B88D-F66B-4BCA-A2A4-E6154174864C}"/>
              </a:ext>
            </a:extLst>
          </p:cNvPr>
          <p:cNvSpPr/>
          <p:nvPr/>
        </p:nvSpPr>
        <p:spPr>
          <a:xfrm>
            <a:off x="687371" y="5752047"/>
            <a:ext cx="9898186" cy="368049"/>
          </a:xfrm>
          <a:prstGeom prst="rect">
            <a:avLst/>
          </a:prstGeom>
        </p:spPr>
        <p:txBody>
          <a:bodyPr wrap="square">
            <a:spAutoFit/>
          </a:bodyPr>
          <a:lstStyle/>
          <a:p>
            <a:pPr>
              <a:lnSpc>
                <a:spcPct val="120000"/>
              </a:lnSpc>
            </a:pPr>
            <a:r>
              <a:rPr lang="fr-FR" sz="1600" dirty="0" err="1"/>
              <a:t>Candesartan</a:t>
            </a:r>
            <a:r>
              <a:rPr lang="fr-FR" sz="1600" dirty="0"/>
              <a:t>, </a:t>
            </a:r>
            <a:r>
              <a:rPr lang="fr-FR" sz="1600" dirty="0" err="1"/>
              <a:t>irbesartan</a:t>
            </a:r>
            <a:r>
              <a:rPr lang="fr-FR" sz="1600" dirty="0"/>
              <a:t>, losartan, </a:t>
            </a:r>
            <a:r>
              <a:rPr lang="fr-FR" sz="1600" dirty="0" err="1"/>
              <a:t>telmisartan</a:t>
            </a:r>
            <a:r>
              <a:rPr lang="fr-FR" sz="1600" dirty="0"/>
              <a:t>, </a:t>
            </a:r>
            <a:r>
              <a:rPr lang="fr-FR" sz="1600" dirty="0" err="1"/>
              <a:t>valsartan</a:t>
            </a:r>
            <a:r>
              <a:rPr lang="fr-FR" sz="1600" dirty="0"/>
              <a:t> non associé et/ou associations.</a:t>
            </a:r>
          </a:p>
        </p:txBody>
      </p:sp>
      <p:sp>
        <p:nvSpPr>
          <p:cNvPr id="42" name="Rectangle 41">
            <a:extLst>
              <a:ext uri="{FF2B5EF4-FFF2-40B4-BE49-F238E27FC236}">
                <a16:creationId xmlns:a16="http://schemas.microsoft.com/office/drawing/2014/main" id="{44B33538-F359-455B-A4C2-0D38069A8071}"/>
              </a:ext>
            </a:extLst>
          </p:cNvPr>
          <p:cNvSpPr/>
          <p:nvPr/>
        </p:nvSpPr>
        <p:spPr>
          <a:xfrm>
            <a:off x="434703" y="1679304"/>
            <a:ext cx="3047629" cy="338554"/>
          </a:xfrm>
          <a:prstGeom prst="rect">
            <a:avLst/>
          </a:prstGeom>
          <a:noFill/>
          <a:ln w="19050">
            <a:solidFill>
              <a:srgbClr val="FF00FF"/>
            </a:solidFill>
          </a:ln>
        </p:spPr>
        <p:txBody>
          <a:bodyPr wrap="square" rtlCol="0">
            <a:spAutoFit/>
          </a:bodyPr>
          <a:lstStyle/>
          <a:p>
            <a:pPr algn="just"/>
            <a:r>
              <a:rPr lang="fr-FR" sz="1600" dirty="0"/>
              <a:t>Hypertension artérielle essentielle</a:t>
            </a:r>
          </a:p>
        </p:txBody>
      </p:sp>
      <p:sp>
        <p:nvSpPr>
          <p:cNvPr id="43" name="ZoneTexte 42">
            <a:extLst>
              <a:ext uri="{FF2B5EF4-FFF2-40B4-BE49-F238E27FC236}">
                <a16:creationId xmlns:a16="http://schemas.microsoft.com/office/drawing/2014/main" id="{58235B96-5C6F-4168-8D86-177D5AC946F0}"/>
              </a:ext>
            </a:extLst>
          </p:cNvPr>
          <p:cNvSpPr txBox="1"/>
          <p:nvPr/>
        </p:nvSpPr>
        <p:spPr bwMode="auto">
          <a:xfrm>
            <a:off x="687371" y="4208158"/>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a:t>
            </a:r>
            <a:endParaRPr lang="fr-FR" dirty="0">
              <a:solidFill>
                <a:srgbClr val="000099"/>
              </a:solidFill>
            </a:endParaRPr>
          </a:p>
        </p:txBody>
      </p:sp>
      <p:pic>
        <p:nvPicPr>
          <p:cNvPr id="44" name="Graphique 43" descr="Avertissement">
            <a:extLst>
              <a:ext uri="{FF2B5EF4-FFF2-40B4-BE49-F238E27FC236}">
                <a16:creationId xmlns:a16="http://schemas.microsoft.com/office/drawing/2014/main" id="{F20C5C52-3325-4CE5-AB5F-59A80581954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bwMode="auto">
          <a:xfrm>
            <a:off x="118995" y="4059188"/>
            <a:ext cx="510904" cy="510904"/>
          </a:xfrm>
          <a:prstGeom prst="rect">
            <a:avLst/>
          </a:prstGeom>
        </p:spPr>
      </p:pic>
      <p:sp>
        <p:nvSpPr>
          <p:cNvPr id="45" name="Rectangle 44">
            <a:extLst>
              <a:ext uri="{FF2B5EF4-FFF2-40B4-BE49-F238E27FC236}">
                <a16:creationId xmlns:a16="http://schemas.microsoft.com/office/drawing/2014/main" id="{9009BFEE-77F2-4AB3-9DEC-B45A69FA0D6F}"/>
              </a:ext>
            </a:extLst>
          </p:cNvPr>
          <p:cNvSpPr/>
          <p:nvPr/>
        </p:nvSpPr>
        <p:spPr>
          <a:xfrm>
            <a:off x="719552" y="4482576"/>
            <a:ext cx="11288845" cy="663515"/>
          </a:xfrm>
          <a:prstGeom prst="rect">
            <a:avLst/>
          </a:prstGeom>
        </p:spPr>
        <p:txBody>
          <a:bodyPr wrap="square">
            <a:spAutoFit/>
          </a:bodyPr>
          <a:lstStyle/>
          <a:p>
            <a:pPr algn="just">
              <a:lnSpc>
                <a:spcPct val="120000"/>
              </a:lnSpc>
            </a:pPr>
            <a:r>
              <a:rPr lang="fr-FR" sz="1600" i="1" dirty="0"/>
              <a:t>Selon le Comité européen de pharmacovigilance (PRAC), des hépatites auto-immunes ont été rapportées avec l'</a:t>
            </a:r>
            <a:r>
              <a:rPr lang="fr-FR" sz="1600" i="1" dirty="0" err="1"/>
              <a:t>olmésartan</a:t>
            </a:r>
            <a:r>
              <a:rPr lang="fr-FR" sz="1600" i="1" dirty="0"/>
              <a:t>. Elles sont survenues quelques mois à plusieurs années après le début du traitement, et l'évolution a été favorable à l'arrêt du médicament.</a:t>
            </a:r>
          </a:p>
        </p:txBody>
      </p:sp>
      <p:pic>
        <p:nvPicPr>
          <p:cNvPr id="46" name="Image 45">
            <a:hlinkClick r:id="rId11" action="ppaction://hlinksldjump"/>
            <a:extLst>
              <a:ext uri="{FF2B5EF4-FFF2-40B4-BE49-F238E27FC236}">
                <a16:creationId xmlns:a16="http://schemas.microsoft.com/office/drawing/2014/main" id="{85D772C3-6C1F-4595-B4BB-3DABD3B34F07}"/>
              </a:ext>
            </a:extLst>
          </p:cNvPr>
          <p:cNvPicPr>
            <a:picLocks noChangeAspect="1"/>
          </p:cNvPicPr>
          <p:nvPr/>
        </p:nvPicPr>
        <p:blipFill>
          <a:blip r:embed="rId12"/>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72216973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ea typeface="Tahoma" panose="020B0604030504040204" pitchFamily="34" charset="0"/>
                <a:cs typeface="Tahoma" panose="020B0604030504040204" pitchFamily="34" charset="0"/>
              </a:rPr>
              <a:t>ACIDES OMEGA-3</a:t>
            </a:r>
          </a:p>
          <a:p>
            <a:pPr>
              <a:defRPr/>
            </a:pPr>
            <a:r>
              <a:rPr lang="fr-FR" b="1" dirty="0" err="1">
                <a:solidFill>
                  <a:schemeClr val="bg1"/>
                </a:solidFill>
                <a:ea typeface="Tahoma" panose="020B0604030504040204" pitchFamily="34" charset="0"/>
                <a:cs typeface="Tahoma" panose="020B0604030504040204" pitchFamily="34" charset="0"/>
              </a:rPr>
              <a:t>Omacor</a:t>
            </a:r>
            <a:r>
              <a:rPr lang="fr-FR" b="1" dirty="0">
                <a:solidFill>
                  <a:schemeClr val="bg1"/>
                </a:solidFill>
                <a:ea typeface="Tahoma" panose="020B0604030504040204" pitchFamily="34" charset="0"/>
                <a:cs typeface="Tahoma" panose="020B0604030504040204" pitchFamily="34" charset="0"/>
              </a:rPr>
              <a:t> </a:t>
            </a:r>
            <a:r>
              <a:rPr lang="fr-FR" b="1" baseline="30000" dirty="0">
                <a:solidFill>
                  <a:schemeClr val="bg1"/>
                </a:solidFill>
                <a:ea typeface="Tahoma" panose="020B0604030504040204" pitchFamily="34" charset="0"/>
                <a:cs typeface="Tahoma" panose="020B0604030504040204" pitchFamily="34" charset="0"/>
              </a:rPr>
              <a:t>®</a:t>
            </a:r>
            <a:r>
              <a:rPr lang="fr-FR" b="1" dirty="0">
                <a:solidFill>
                  <a:schemeClr val="bg1"/>
                </a:solidFill>
                <a:ea typeface="Tahoma" panose="020B0604030504040204" pitchFamily="34" charset="0"/>
                <a:cs typeface="Tahoma" panose="020B0604030504040204" pitchFamily="34" charset="0"/>
              </a:rPr>
              <a:t>            </a:t>
            </a:r>
            <a:endParaRPr b="1" dirty="0">
              <a:solidFill>
                <a:schemeClr val="bg1"/>
              </a:solidFill>
            </a:endParaRP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93</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Rectangle 1"/>
          <p:cNvSpPr/>
          <p:nvPr/>
        </p:nvSpPr>
        <p:spPr>
          <a:xfrm>
            <a:off x="551384" y="2701385"/>
            <a:ext cx="11506740" cy="830997"/>
          </a:xfrm>
          <a:prstGeom prst="rect">
            <a:avLst/>
          </a:prstGeom>
        </p:spPr>
        <p:txBody>
          <a:bodyPr wrap="square">
            <a:spAutoFit/>
          </a:bodyPr>
          <a:lstStyle/>
          <a:p>
            <a:pPr algn="just"/>
            <a:r>
              <a:rPr lang="fr-FR" sz="1600" u="sng" dirty="0">
                <a:hlinkClick r:id="rId3"/>
              </a:rPr>
              <a:t>Avis CT HAS 01/10/2014</a:t>
            </a:r>
            <a:endParaRPr lang="fr-FR" sz="1600" u="sng" dirty="0"/>
          </a:p>
          <a:p>
            <a:pPr algn="just"/>
            <a:r>
              <a:rPr lang="fr-FR" sz="1600" dirty="0"/>
              <a:t>Pas de mise en évidence de l’efficacité des oméga-3 en prévention secondaire, sur l’ensemble des critères primaires et secondaires, et sur l’ensemble des sous-groupes prédéfinis, chez des patients traités selon les recommandations actuelles (prise en charge optimale).</a:t>
            </a:r>
          </a:p>
        </p:txBody>
      </p:sp>
      <p:sp>
        <p:nvSpPr>
          <p:cNvPr id="3" name="Rectangle 2">
            <a:extLst>
              <a:ext uri="{FF2B5EF4-FFF2-40B4-BE49-F238E27FC236}">
                <a16:creationId xmlns:a16="http://schemas.microsoft.com/office/drawing/2014/main" id="{C67BB63A-3597-40E6-96A0-89F0D90EF343}"/>
              </a:ext>
            </a:extLst>
          </p:cNvPr>
          <p:cNvSpPr/>
          <p:nvPr/>
        </p:nvSpPr>
        <p:spPr>
          <a:xfrm>
            <a:off x="3500613" y="825205"/>
            <a:ext cx="4705134" cy="368049"/>
          </a:xfrm>
          <a:prstGeom prst="rect">
            <a:avLst/>
          </a:prstGeom>
        </p:spPr>
        <p:txBody>
          <a:bodyPr wrap="none">
            <a:spAutoFit/>
          </a:bodyPr>
          <a:lstStyle/>
          <a:p>
            <a:pPr>
              <a:lnSpc>
                <a:spcPct val="120000"/>
              </a:lnSpc>
            </a:pP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C10AX, autres agents modifiant les lipides</a:t>
            </a:r>
          </a:p>
        </p:txBody>
      </p:sp>
      <p:sp>
        <p:nvSpPr>
          <p:cNvPr id="38" name="Rectangle 37">
            <a:extLst>
              <a:ext uri="{FF2B5EF4-FFF2-40B4-BE49-F238E27FC236}">
                <a16:creationId xmlns:a16="http://schemas.microsoft.com/office/drawing/2014/main" id="{7440A9F7-CFDB-458A-8E2C-E86F8FAEAC3E}"/>
              </a:ext>
            </a:extLst>
          </p:cNvPr>
          <p:cNvSpPr/>
          <p:nvPr/>
        </p:nvSpPr>
        <p:spPr>
          <a:xfrm>
            <a:off x="572757" y="1336983"/>
            <a:ext cx="9933465" cy="830997"/>
          </a:xfrm>
          <a:prstGeom prst="rect">
            <a:avLst/>
          </a:prstGeom>
          <a:noFill/>
          <a:ln w="19050">
            <a:solidFill>
              <a:srgbClr val="FF00FF"/>
            </a:solidFill>
          </a:ln>
        </p:spPr>
        <p:txBody>
          <a:bodyPr wrap="square" rtlCol="0">
            <a:spAutoFit/>
          </a:bodyPr>
          <a:lstStyle/>
          <a:p>
            <a:pPr algn="just"/>
            <a:r>
              <a:rPr lang="fr-FR" sz="1600" dirty="0"/>
              <a:t>Traitement adjuvant en prévention secondaire de l’infarctus du myocarde, en association aux traitements de référence (incluant les statines, les antiagrégants plaquettaires, les bêtabloquants et les inhibiteurs de l’enzyme de conversion de l’angiotensine) </a:t>
            </a:r>
          </a:p>
        </p:txBody>
      </p:sp>
      <p:sp>
        <p:nvSpPr>
          <p:cNvPr id="39" name="Rectangle 38">
            <a:extLst>
              <a:ext uri="{FF2B5EF4-FFF2-40B4-BE49-F238E27FC236}">
                <a16:creationId xmlns:a16="http://schemas.microsoft.com/office/drawing/2014/main" id="{5CC65667-1DA6-4B6C-A874-B38FBDED684F}"/>
              </a:ext>
            </a:extLst>
          </p:cNvPr>
          <p:cNvSpPr/>
          <p:nvPr/>
        </p:nvSpPr>
        <p:spPr>
          <a:xfrm>
            <a:off x="598901" y="5949490"/>
            <a:ext cx="10616189" cy="958980"/>
          </a:xfrm>
          <a:prstGeom prst="rect">
            <a:avLst/>
          </a:prstGeom>
        </p:spPr>
        <p:txBody>
          <a:bodyPr wrap="square">
            <a:spAutoFit/>
          </a:bodyPr>
          <a:lstStyle/>
          <a:p>
            <a:pPr algn="just">
              <a:lnSpc>
                <a:spcPct val="120000"/>
              </a:lnSpc>
            </a:pPr>
            <a:r>
              <a:rPr lang="fr-FR" sz="1600" dirty="0"/>
              <a:t>- Les besoins thérapeutiques sont théoriquement couverts par l’utilisation des traitements de références (statines, antiagrégants plaquettaires, bêtabloquants, IEC ou sartans) qui ont démontré un bénéfice en termes de morbi-mortalité;</a:t>
            </a:r>
          </a:p>
          <a:p>
            <a:pPr algn="just">
              <a:lnSpc>
                <a:spcPct val="120000"/>
              </a:lnSpc>
            </a:pPr>
            <a:r>
              <a:rPr lang="fr-FR" sz="1600" dirty="0"/>
              <a:t>- Alternative non médicamenteuse : régime alimentaire diversifié de type méditerranéen à privilégier.</a:t>
            </a:r>
          </a:p>
        </p:txBody>
      </p:sp>
      <p:sp>
        <p:nvSpPr>
          <p:cNvPr id="40" name="ZoneTexte 39">
            <a:extLst>
              <a:ext uri="{FF2B5EF4-FFF2-40B4-BE49-F238E27FC236}">
                <a16:creationId xmlns:a16="http://schemas.microsoft.com/office/drawing/2014/main" id="{494A9B1B-9A2D-43A4-80E4-C654A4246BB7}"/>
              </a:ext>
            </a:extLst>
          </p:cNvPr>
          <p:cNvSpPr txBox="1"/>
          <p:nvPr/>
        </p:nvSpPr>
        <p:spPr bwMode="auto">
          <a:xfrm>
            <a:off x="551384" y="2388503"/>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1" name="Image 40">
            <a:extLst>
              <a:ext uri="{FF2B5EF4-FFF2-40B4-BE49-F238E27FC236}">
                <a16:creationId xmlns:a16="http://schemas.microsoft.com/office/drawing/2014/main" id="{B364FB7F-D98C-4BE3-A655-C16BCED70C4A}"/>
              </a:ext>
            </a:extLst>
          </p:cNvPr>
          <p:cNvPicPr>
            <a:picLocks noChangeAspect="1"/>
          </p:cNvPicPr>
          <p:nvPr/>
        </p:nvPicPr>
        <p:blipFill>
          <a:blip r:embed="rId4"/>
          <a:stretch>
            <a:fillRect/>
          </a:stretch>
        </p:blipFill>
        <p:spPr bwMode="auto">
          <a:xfrm>
            <a:off x="0" y="2224260"/>
            <a:ext cx="572757" cy="646275"/>
          </a:xfrm>
          <a:prstGeom prst="rect">
            <a:avLst/>
          </a:prstGeom>
        </p:spPr>
      </p:pic>
      <p:pic>
        <p:nvPicPr>
          <p:cNvPr id="42" name="Image 41">
            <a:extLst>
              <a:ext uri="{FF2B5EF4-FFF2-40B4-BE49-F238E27FC236}">
                <a16:creationId xmlns:a16="http://schemas.microsoft.com/office/drawing/2014/main" id="{F3DC2E4A-1942-486D-AABA-F4033ABC3A31}"/>
              </a:ext>
            </a:extLst>
          </p:cNvPr>
          <p:cNvPicPr>
            <a:picLocks noChangeAspect="1"/>
          </p:cNvPicPr>
          <p:nvPr/>
        </p:nvPicPr>
        <p:blipFill>
          <a:blip r:embed="rId5"/>
          <a:stretch>
            <a:fillRect/>
          </a:stretch>
        </p:blipFill>
        <p:spPr bwMode="auto">
          <a:xfrm>
            <a:off x="150652" y="5504154"/>
            <a:ext cx="432047" cy="684362"/>
          </a:xfrm>
          <a:prstGeom prst="rect">
            <a:avLst/>
          </a:prstGeom>
        </p:spPr>
      </p:pic>
      <p:sp>
        <p:nvSpPr>
          <p:cNvPr id="43" name="ZoneTexte 42">
            <a:extLst>
              <a:ext uri="{FF2B5EF4-FFF2-40B4-BE49-F238E27FC236}">
                <a16:creationId xmlns:a16="http://schemas.microsoft.com/office/drawing/2014/main" id="{22BE990C-8B20-4A94-AF8A-04A62050A117}"/>
              </a:ext>
            </a:extLst>
          </p:cNvPr>
          <p:cNvSpPr txBox="1"/>
          <p:nvPr/>
        </p:nvSpPr>
        <p:spPr bwMode="auto">
          <a:xfrm>
            <a:off x="653295" y="5646487"/>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44" name="ZoneTexte 43">
            <a:extLst>
              <a:ext uri="{FF2B5EF4-FFF2-40B4-BE49-F238E27FC236}">
                <a16:creationId xmlns:a16="http://schemas.microsoft.com/office/drawing/2014/main" id="{B58FD89D-F535-4F9A-8D01-C01455A5E3FF}"/>
              </a:ext>
            </a:extLst>
          </p:cNvPr>
          <p:cNvSpPr txBox="1"/>
          <p:nvPr/>
        </p:nvSpPr>
        <p:spPr bwMode="auto">
          <a:xfrm>
            <a:off x="653295" y="3679119"/>
            <a:ext cx="5544616" cy="370294"/>
          </a:xfrm>
          <a:prstGeom prst="rect">
            <a:avLst/>
          </a:prstGeom>
          <a:noFill/>
        </p:spPr>
        <p:txBody>
          <a:bodyPr wrap="square" rtlCol="0">
            <a:spAutoFit/>
          </a:bodyPr>
          <a:lstStyle/>
          <a:p>
            <a:pPr>
              <a:spcAft>
                <a:spcPts val="1200"/>
              </a:spcAft>
              <a:defRPr/>
            </a:pPr>
            <a:r>
              <a:rPr lang="fr-FR" b="1" dirty="0">
                <a:solidFill>
                  <a:srgbClr val="000099"/>
                </a:solidFill>
              </a:rPr>
              <a:t>Effets indésirables</a:t>
            </a:r>
            <a:endParaRPr lang="fr-FR" dirty="0">
              <a:solidFill>
                <a:srgbClr val="000099"/>
              </a:solidFill>
            </a:endParaRPr>
          </a:p>
        </p:txBody>
      </p:sp>
      <p:pic>
        <p:nvPicPr>
          <p:cNvPr id="45" name="Graphique 44" descr="Avertissement">
            <a:extLst>
              <a:ext uri="{FF2B5EF4-FFF2-40B4-BE49-F238E27FC236}">
                <a16:creationId xmlns:a16="http://schemas.microsoft.com/office/drawing/2014/main" id="{6A2189D4-C34C-41E5-864C-E677A43EEC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bwMode="auto">
          <a:xfrm>
            <a:off x="84919" y="3530149"/>
            <a:ext cx="510904" cy="510904"/>
          </a:xfrm>
          <a:prstGeom prst="rect">
            <a:avLst/>
          </a:prstGeom>
        </p:spPr>
      </p:pic>
      <p:sp>
        <p:nvSpPr>
          <p:cNvPr id="46" name="Rectangle 45">
            <a:extLst>
              <a:ext uri="{FF2B5EF4-FFF2-40B4-BE49-F238E27FC236}">
                <a16:creationId xmlns:a16="http://schemas.microsoft.com/office/drawing/2014/main" id="{159386C1-6BEA-47D2-8164-F60D7BE697ED}"/>
              </a:ext>
            </a:extLst>
          </p:cNvPr>
          <p:cNvSpPr/>
          <p:nvPr/>
        </p:nvSpPr>
        <p:spPr>
          <a:xfrm>
            <a:off x="595824" y="3943455"/>
            <a:ext cx="11284502" cy="1569660"/>
          </a:xfrm>
          <a:prstGeom prst="rect">
            <a:avLst/>
          </a:prstGeom>
        </p:spPr>
        <p:txBody>
          <a:bodyPr wrap="square">
            <a:spAutoFit/>
          </a:bodyPr>
          <a:lstStyle/>
          <a:p>
            <a:pPr algn="just">
              <a:lnSpc>
                <a:spcPct val="120000"/>
              </a:lnSpc>
            </a:pPr>
            <a:r>
              <a:rPr lang="fr-FR" sz="1600" i="1" dirty="0"/>
              <a:t>- Une supplémentation en acides gras oméga-3 polyinsaturés expose à une augmentation du risque de fibrillation auriculaire (rythme cardiaque irrégulier, avec risque d'accident vasculaire cérébral ou d'embolie) ou de flutter auriculaire (rythme cardiaque très rapide), de façon statistiquement significative;</a:t>
            </a:r>
          </a:p>
          <a:p>
            <a:pPr algn="just">
              <a:lnSpc>
                <a:spcPct val="120000"/>
              </a:lnSpc>
            </a:pPr>
            <a:r>
              <a:rPr lang="fr-FR" sz="1600" i="1" dirty="0"/>
              <a:t>- Une supplémentation en acides gras oméga-3 polyinsaturés expose notamment à des troubles digestifs, </a:t>
            </a:r>
            <a:r>
              <a:rPr lang="fr-FR" sz="1600" i="1" dirty="0" smtClean="0"/>
              <a:t>de </a:t>
            </a:r>
            <a:r>
              <a:rPr lang="fr-FR" sz="1600" i="1" dirty="0"/>
              <a:t>l'acné, de l'eczéma, des augmentations des transaminases hépatiques ainsi qu'à des saignements.</a:t>
            </a:r>
          </a:p>
        </p:txBody>
      </p:sp>
      <p:sp>
        <p:nvSpPr>
          <p:cNvPr id="47" name="Rectangle 46">
            <a:extLst>
              <a:ext uri="{FF2B5EF4-FFF2-40B4-BE49-F238E27FC236}">
                <a16:creationId xmlns:a16="http://schemas.microsoft.com/office/drawing/2014/main" id="{BD8BA9B8-8F93-452B-AD31-7E3EE147F267}"/>
              </a:ext>
            </a:extLst>
          </p:cNvPr>
          <p:cNvSpPr/>
          <p:nvPr/>
        </p:nvSpPr>
        <p:spPr>
          <a:xfrm>
            <a:off x="2462403" y="3675970"/>
            <a:ext cx="8752687" cy="387798"/>
          </a:xfrm>
          <a:prstGeom prst="rect">
            <a:avLst/>
          </a:prstGeom>
        </p:spPr>
        <p:txBody>
          <a:bodyPr wrap="square">
            <a:spAutoFit/>
          </a:bodyPr>
          <a:lstStyle/>
          <a:p>
            <a:pPr>
              <a:lnSpc>
                <a:spcPct val="120000"/>
              </a:lnSpc>
            </a:pPr>
            <a:r>
              <a:rPr lang="fr-FR" sz="1600" dirty="0">
                <a:hlinkClick r:id="rId8"/>
              </a:rPr>
              <a:t>« Oméga-3 : fibrillations et flutters </a:t>
            </a:r>
            <a:r>
              <a:rPr lang="fr-FR" sz="1600" dirty="0" smtClean="0">
                <a:hlinkClick r:id="rId8"/>
              </a:rPr>
              <a:t>auriculaires »</a:t>
            </a:r>
            <a:r>
              <a:rPr lang="fr-FR" sz="1600" dirty="0">
                <a:hlinkClick r:id="rId8"/>
              </a:rPr>
              <a:t> , Prescrire, août 2022</a:t>
            </a:r>
            <a:endParaRPr lang="fr-FR" sz="1600" dirty="0"/>
          </a:p>
        </p:txBody>
      </p:sp>
      <p:pic>
        <p:nvPicPr>
          <p:cNvPr id="48" name="Image 47">
            <a:hlinkClick r:id="rId9" action="ppaction://hlinksldjump"/>
            <a:extLst>
              <a:ext uri="{FF2B5EF4-FFF2-40B4-BE49-F238E27FC236}">
                <a16:creationId xmlns:a16="http://schemas.microsoft.com/office/drawing/2014/main" id="{B10CFAE8-45E2-44C0-8C3C-516A2E7B52E5}"/>
              </a:ext>
            </a:extLst>
          </p:cNvPr>
          <p:cNvPicPr>
            <a:picLocks noChangeAspect="1"/>
          </p:cNvPicPr>
          <p:nvPr/>
        </p:nvPicPr>
        <p:blipFill>
          <a:blip r:embed="rId10"/>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83086659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2035725"/>
            <a:ext cx="12192000" cy="181365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t>Dermatologie</a:t>
            </a:r>
            <a:endParaRPr sz="2400" b="1" dirty="0">
              <a:solidFill>
                <a:schemeClr val="bg1"/>
              </a:solidFill>
            </a:endParaRPr>
          </a:p>
        </p:txBody>
      </p:sp>
      <p:sp>
        <p:nvSpPr>
          <p:cNvPr id="5" name="Rectangle 8"/>
          <p:cNvSpPr/>
          <p:nvPr/>
        </p:nvSpPr>
        <p:spPr bwMode="auto">
          <a:xfrm>
            <a:off x="0" y="3906199"/>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94</a:t>
            </a:fld>
            <a:endParaRPr lang="fr-FR"/>
          </a:p>
        </p:txBody>
      </p:sp>
      <p:pic>
        <p:nvPicPr>
          <p:cNvPr id="37" name="Image 36"/>
          <p:cNvPicPr>
            <a:picLocks noChangeAspect="1"/>
          </p:cNvPicPr>
          <p:nvPr/>
        </p:nvPicPr>
        <p:blipFill>
          <a:blip r:embed="rId2"/>
          <a:stretch/>
        </p:blipFill>
        <p:spPr bwMode="auto">
          <a:xfrm>
            <a:off x="3660731" y="163269"/>
            <a:ext cx="1614488" cy="1229363"/>
          </a:xfrm>
          <a:prstGeom prst="rect">
            <a:avLst/>
          </a:prstGeom>
        </p:spPr>
      </p:pic>
      <p:pic>
        <p:nvPicPr>
          <p:cNvPr id="2" name="Image 1">
            <a:extLst>
              <a:ext uri="{FF2B5EF4-FFF2-40B4-BE49-F238E27FC236}">
                <a16:creationId xmlns:a16="http://schemas.microsoft.com/office/drawing/2014/main" id="{185F1A6C-405D-43AF-B1AA-A03923B7253E}"/>
              </a:ext>
            </a:extLst>
          </p:cNvPr>
          <p:cNvPicPr>
            <a:picLocks noChangeAspect="1"/>
          </p:cNvPicPr>
          <p:nvPr/>
        </p:nvPicPr>
        <p:blipFill>
          <a:blip r:embed="rId3"/>
          <a:stretch>
            <a:fillRect/>
          </a:stretch>
        </p:blipFill>
        <p:spPr>
          <a:xfrm>
            <a:off x="5615709" y="394182"/>
            <a:ext cx="2633700" cy="609653"/>
          </a:xfrm>
          <a:prstGeom prst="rect">
            <a:avLst/>
          </a:prstGeom>
        </p:spPr>
      </p:pic>
      <p:sp>
        <p:nvSpPr>
          <p:cNvPr id="3" name="ZoneTexte 2">
            <a:extLst>
              <a:ext uri="{FF2B5EF4-FFF2-40B4-BE49-F238E27FC236}">
                <a16:creationId xmlns:a16="http://schemas.microsoft.com/office/drawing/2014/main" id="{5872841C-CF69-4496-B089-816380F0641B}"/>
              </a:ext>
            </a:extLst>
          </p:cNvPr>
          <p:cNvSpPr txBox="1"/>
          <p:nvPr/>
        </p:nvSpPr>
        <p:spPr>
          <a:xfrm>
            <a:off x="298174" y="4492469"/>
            <a:ext cx="11904651" cy="646331"/>
          </a:xfrm>
          <a:prstGeom prst="rect">
            <a:avLst/>
          </a:prstGeom>
          <a:noFill/>
        </p:spPr>
        <p:txBody>
          <a:bodyPr wrap="square" numCol="2" rtlCol="0">
            <a:spAutoFit/>
          </a:bodyPr>
          <a:lstStyle/>
          <a:p>
            <a:pPr marL="285750" indent="-285750">
              <a:buFontTx/>
              <a:buChar char="-"/>
            </a:pPr>
            <a:r>
              <a:rPr lang="fr-FR" dirty="0"/>
              <a:t>Emollients et protecteurs</a:t>
            </a:r>
          </a:p>
          <a:p>
            <a:pPr marL="285750" indent="-285750">
              <a:buFontTx/>
              <a:buChar char="-"/>
            </a:pPr>
            <a:r>
              <a:rPr lang="fr-FR" dirty="0"/>
              <a:t>Autres préparations dermatologiques</a:t>
            </a:r>
          </a:p>
          <a:p>
            <a:pPr marL="285750" indent="-285750">
              <a:buFontTx/>
              <a:buChar char="-"/>
            </a:pPr>
            <a:endParaRPr lang="fr-FR" dirty="0"/>
          </a:p>
        </p:txBody>
      </p:sp>
      <p:pic>
        <p:nvPicPr>
          <p:cNvPr id="8" name="Image 7">
            <a:hlinkClick r:id="rId4" action="ppaction://hlinksldjump"/>
            <a:extLst>
              <a:ext uri="{FF2B5EF4-FFF2-40B4-BE49-F238E27FC236}">
                <a16:creationId xmlns:a16="http://schemas.microsoft.com/office/drawing/2014/main" id="{D88C15A6-F7AE-495A-B73B-D03E00E5D3FA}"/>
              </a:ext>
            </a:extLst>
          </p:cNvPr>
          <p:cNvPicPr>
            <a:picLocks noChangeAspect="1"/>
          </p:cNvPicPr>
          <p:nvPr/>
        </p:nvPicPr>
        <p:blipFill>
          <a:blip r:embed="rId5"/>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13828945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ea typeface="Tahoma" panose="020B0604030504040204" pitchFamily="34" charset="0"/>
                <a:cs typeface="Tahoma" panose="020B0604030504040204" pitchFamily="34" charset="0"/>
              </a:rPr>
              <a:t>DICLOFENAC</a:t>
            </a:r>
          </a:p>
          <a:p>
            <a:pPr>
              <a:defRPr/>
            </a:pPr>
            <a:r>
              <a:rPr lang="fr-FR" b="1" dirty="0" err="1">
                <a:solidFill>
                  <a:schemeClr val="bg1"/>
                </a:solidFill>
                <a:ea typeface="Tahoma" panose="020B0604030504040204" pitchFamily="34" charset="0"/>
                <a:cs typeface="Tahoma" panose="020B0604030504040204" pitchFamily="34" charset="0"/>
              </a:rPr>
              <a:t>Solaraze</a:t>
            </a:r>
            <a:r>
              <a:rPr lang="fr-FR" b="1" dirty="0">
                <a:solidFill>
                  <a:schemeClr val="bg1"/>
                </a:solidFill>
                <a:ea typeface="Tahoma" panose="020B0604030504040204" pitchFamily="34" charset="0"/>
                <a:cs typeface="Tahoma" panose="020B0604030504040204" pitchFamily="34" charset="0"/>
              </a:rPr>
              <a:t>® 3% gel</a:t>
            </a:r>
            <a:r>
              <a:rPr lang="fr-FR" b="1" baseline="30000" dirty="0">
                <a:solidFill>
                  <a:schemeClr val="bg1"/>
                </a:solidFill>
                <a:ea typeface="Tahoma" panose="020B0604030504040204" pitchFamily="34" charset="0"/>
                <a:cs typeface="Tahoma" panose="020B0604030504040204" pitchFamily="34" charset="0"/>
              </a:rPr>
              <a:t>®</a:t>
            </a:r>
            <a:r>
              <a:rPr lang="fr-FR" b="1" dirty="0">
                <a:solidFill>
                  <a:schemeClr val="bg1"/>
                </a:solidFill>
                <a:ea typeface="Tahoma" panose="020B0604030504040204" pitchFamily="34" charset="0"/>
                <a:cs typeface="Tahoma" panose="020B0604030504040204" pitchFamily="34" charset="0"/>
              </a:rPr>
              <a:t>             </a:t>
            </a:r>
            <a:endParaRPr b="1" dirty="0">
              <a:solidFill>
                <a:schemeClr val="bg1"/>
              </a:solidFill>
            </a:endParaRP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95</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Rectangle 1"/>
          <p:cNvSpPr/>
          <p:nvPr/>
        </p:nvSpPr>
        <p:spPr>
          <a:xfrm>
            <a:off x="478699" y="4021338"/>
            <a:ext cx="11144634" cy="1549911"/>
          </a:xfrm>
          <a:prstGeom prst="rect">
            <a:avLst/>
          </a:prstGeom>
        </p:spPr>
        <p:txBody>
          <a:bodyPr wrap="square">
            <a:spAutoFit/>
          </a:bodyPr>
          <a:lstStyle/>
          <a:p>
            <a:pPr marL="285750" indent="-285750" algn="just">
              <a:lnSpc>
                <a:spcPct val="120000"/>
              </a:lnSpc>
              <a:buFontTx/>
              <a:buChar char="-"/>
            </a:pPr>
            <a:r>
              <a:rPr lang="fr-FR" sz="1600" dirty="0"/>
              <a:t>Lésions de kératose actinique peu nombreuses : cryothérapie ; </a:t>
            </a:r>
          </a:p>
          <a:p>
            <a:pPr marL="285750" indent="-285750" algn="just">
              <a:lnSpc>
                <a:spcPct val="120000"/>
              </a:lnSpc>
              <a:buFontTx/>
              <a:buChar char="-"/>
            </a:pPr>
            <a:r>
              <a:rPr lang="fr-FR" sz="1600" dirty="0"/>
              <a:t>Kératoses multiples : 5 FU crème ou dermabrasion;</a:t>
            </a:r>
          </a:p>
          <a:p>
            <a:pPr marL="285750" indent="-285750" algn="just">
              <a:lnSpc>
                <a:spcPct val="120000"/>
              </a:lnSpc>
              <a:buFontTx/>
              <a:buChar char="-"/>
            </a:pPr>
            <a:r>
              <a:rPr lang="fr-FR" sz="1600" dirty="0"/>
              <a:t>Lésions de grande taille : chirurgie;</a:t>
            </a:r>
          </a:p>
          <a:p>
            <a:pPr marL="285750" indent="-285750" algn="just">
              <a:lnSpc>
                <a:spcPct val="120000"/>
              </a:lnSpc>
              <a:buFontTx/>
              <a:buChar char="-"/>
            </a:pPr>
            <a:r>
              <a:rPr lang="fr-FR" sz="1600" dirty="0"/>
              <a:t>Autres options thérapeutiques : </a:t>
            </a:r>
            <a:r>
              <a:rPr lang="fr-FR" sz="1600" dirty="0" err="1"/>
              <a:t>Imiquimod</a:t>
            </a:r>
            <a:r>
              <a:rPr lang="fr-FR" sz="1600" dirty="0"/>
              <a:t> crème, vaporisation des lésions par laser CO2, curetage-électrocoagulation, photothérapie dynamique.</a:t>
            </a:r>
          </a:p>
        </p:txBody>
      </p:sp>
      <p:sp>
        <p:nvSpPr>
          <p:cNvPr id="3" name="Rectangle 2">
            <a:extLst>
              <a:ext uri="{FF2B5EF4-FFF2-40B4-BE49-F238E27FC236}">
                <a16:creationId xmlns:a16="http://schemas.microsoft.com/office/drawing/2014/main" id="{74DB8A0D-26AC-43D8-B241-C50CB010E312}"/>
              </a:ext>
            </a:extLst>
          </p:cNvPr>
          <p:cNvSpPr/>
          <p:nvPr/>
        </p:nvSpPr>
        <p:spPr>
          <a:xfrm>
            <a:off x="3345565" y="802346"/>
            <a:ext cx="5253361" cy="368049"/>
          </a:xfrm>
          <a:prstGeom prst="rect">
            <a:avLst/>
          </a:prstGeom>
        </p:spPr>
        <p:txBody>
          <a:bodyPr wrap="none">
            <a:spAutoFit/>
          </a:bodyPr>
          <a:lstStyle/>
          <a:p>
            <a:pPr algn="just">
              <a:lnSpc>
                <a:spcPct val="120000"/>
              </a:lnSpc>
            </a:pP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t>D11AX18, autres médicaments dermatologiques</a:t>
            </a:r>
          </a:p>
        </p:txBody>
      </p:sp>
      <p:sp>
        <p:nvSpPr>
          <p:cNvPr id="38" name="Rectangle 37">
            <a:extLst>
              <a:ext uri="{FF2B5EF4-FFF2-40B4-BE49-F238E27FC236}">
                <a16:creationId xmlns:a16="http://schemas.microsoft.com/office/drawing/2014/main" id="{5D743411-2103-4361-91CA-A977F211A997}"/>
              </a:ext>
            </a:extLst>
          </p:cNvPr>
          <p:cNvSpPr/>
          <p:nvPr/>
        </p:nvSpPr>
        <p:spPr>
          <a:xfrm>
            <a:off x="653765" y="1343241"/>
            <a:ext cx="3603872" cy="368049"/>
          </a:xfrm>
          <a:prstGeom prst="rect">
            <a:avLst/>
          </a:prstGeom>
          <a:noFill/>
          <a:ln w="19050">
            <a:solidFill>
              <a:srgbClr val="FF00FF"/>
            </a:solidFill>
          </a:ln>
        </p:spPr>
        <p:txBody>
          <a:bodyPr wrap="square" rtlCol="0">
            <a:spAutoFit/>
          </a:bodyPr>
          <a:lstStyle/>
          <a:p>
            <a:pPr algn="just"/>
            <a:r>
              <a:rPr lang="fr-FR" sz="1600" dirty="0"/>
              <a:t>Traitement local des kératoses actiniques</a:t>
            </a:r>
          </a:p>
        </p:txBody>
      </p:sp>
      <p:sp>
        <p:nvSpPr>
          <p:cNvPr id="39" name="Rectangle 38">
            <a:extLst>
              <a:ext uri="{FF2B5EF4-FFF2-40B4-BE49-F238E27FC236}">
                <a16:creationId xmlns:a16="http://schemas.microsoft.com/office/drawing/2014/main" id="{EB86489C-6E14-4B03-B25D-F2CFA0C4164A}"/>
              </a:ext>
            </a:extLst>
          </p:cNvPr>
          <p:cNvSpPr/>
          <p:nvPr/>
        </p:nvSpPr>
        <p:spPr>
          <a:xfrm>
            <a:off x="565008" y="2358587"/>
            <a:ext cx="11098387" cy="1077218"/>
          </a:xfrm>
          <a:prstGeom prst="rect">
            <a:avLst/>
          </a:prstGeom>
        </p:spPr>
        <p:txBody>
          <a:bodyPr wrap="square">
            <a:spAutoFit/>
          </a:bodyPr>
          <a:lstStyle/>
          <a:p>
            <a:pPr algn="just"/>
            <a:r>
              <a:rPr lang="fr-FR" sz="1600" u="sng" dirty="0">
                <a:hlinkClick r:id="rId3"/>
              </a:rPr>
              <a:t>Avis CT HAS 16/12/2009</a:t>
            </a:r>
            <a:r>
              <a:rPr lang="fr-FR" sz="1600" dirty="0"/>
              <a:t>  </a:t>
            </a:r>
          </a:p>
          <a:p>
            <a:pPr algn="just"/>
            <a:r>
              <a:rPr lang="fr-FR" sz="1600" dirty="0"/>
              <a:t>Les études n’ont pas établi clairement son efficacité et sa tolérance par rapport aux autres traitements disponibles, en particulier le 5-FU, ni en association à la cryothérapie, ni dans des situations ou populations particulières.</a:t>
            </a:r>
          </a:p>
          <a:p>
            <a:pPr algn="just"/>
            <a:r>
              <a:rPr lang="fr-FR" sz="1600" dirty="0"/>
              <a:t>Aucun bénéfice en termes de durée de traitement n’est apporté par cette spécialité par rapport au 5-FU.</a:t>
            </a:r>
          </a:p>
        </p:txBody>
      </p:sp>
      <p:sp>
        <p:nvSpPr>
          <p:cNvPr id="40" name="Rectangle 39">
            <a:extLst>
              <a:ext uri="{FF2B5EF4-FFF2-40B4-BE49-F238E27FC236}">
                <a16:creationId xmlns:a16="http://schemas.microsoft.com/office/drawing/2014/main" id="{7DC0D6AF-C52D-490D-9CC0-3E06A293CE7E}"/>
              </a:ext>
            </a:extLst>
          </p:cNvPr>
          <p:cNvSpPr/>
          <p:nvPr/>
        </p:nvSpPr>
        <p:spPr>
          <a:xfrm>
            <a:off x="2138577" y="5763845"/>
            <a:ext cx="8901437" cy="368049"/>
          </a:xfrm>
          <a:prstGeom prst="rect">
            <a:avLst/>
          </a:prstGeom>
        </p:spPr>
        <p:txBody>
          <a:bodyPr wrap="square">
            <a:spAutoFit/>
          </a:bodyPr>
          <a:lstStyle/>
          <a:p>
            <a:pPr algn="just">
              <a:lnSpc>
                <a:spcPct val="120000"/>
              </a:lnSpc>
            </a:pPr>
            <a:r>
              <a:rPr lang="fr-FR" sz="1600" dirty="0">
                <a:hlinkClick r:id="rId4"/>
              </a:rPr>
              <a:t>Recommandations kératoses actiniques, Société Française de Dermatologie</a:t>
            </a:r>
            <a:endParaRPr lang="fr-FR" sz="1600" dirty="0"/>
          </a:p>
        </p:txBody>
      </p:sp>
      <p:sp>
        <p:nvSpPr>
          <p:cNvPr id="41" name="ZoneTexte 40">
            <a:extLst>
              <a:ext uri="{FF2B5EF4-FFF2-40B4-BE49-F238E27FC236}">
                <a16:creationId xmlns:a16="http://schemas.microsoft.com/office/drawing/2014/main" id="{7F6E355F-65F0-42D2-BD1B-51703FC3255F}"/>
              </a:ext>
            </a:extLst>
          </p:cNvPr>
          <p:cNvSpPr txBox="1"/>
          <p:nvPr/>
        </p:nvSpPr>
        <p:spPr bwMode="auto">
          <a:xfrm>
            <a:off x="567384" y="2003351"/>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2" name="Image 41">
            <a:extLst>
              <a:ext uri="{FF2B5EF4-FFF2-40B4-BE49-F238E27FC236}">
                <a16:creationId xmlns:a16="http://schemas.microsoft.com/office/drawing/2014/main" id="{630D92CD-DB63-4588-9CE4-8AFDCA7494EF}"/>
              </a:ext>
            </a:extLst>
          </p:cNvPr>
          <p:cNvPicPr>
            <a:picLocks noChangeAspect="1"/>
          </p:cNvPicPr>
          <p:nvPr/>
        </p:nvPicPr>
        <p:blipFill>
          <a:blip r:embed="rId5"/>
          <a:stretch>
            <a:fillRect/>
          </a:stretch>
        </p:blipFill>
        <p:spPr bwMode="auto">
          <a:xfrm>
            <a:off x="45133" y="1871418"/>
            <a:ext cx="572757" cy="646275"/>
          </a:xfrm>
          <a:prstGeom prst="rect">
            <a:avLst/>
          </a:prstGeom>
        </p:spPr>
      </p:pic>
      <p:pic>
        <p:nvPicPr>
          <p:cNvPr id="43" name="Image 42">
            <a:extLst>
              <a:ext uri="{FF2B5EF4-FFF2-40B4-BE49-F238E27FC236}">
                <a16:creationId xmlns:a16="http://schemas.microsoft.com/office/drawing/2014/main" id="{2EBC4751-35B9-4134-B202-5F853B4C31B8}"/>
              </a:ext>
            </a:extLst>
          </p:cNvPr>
          <p:cNvPicPr>
            <a:picLocks noChangeAspect="1"/>
          </p:cNvPicPr>
          <p:nvPr/>
        </p:nvPicPr>
        <p:blipFill>
          <a:blip r:embed="rId6"/>
          <a:stretch>
            <a:fillRect/>
          </a:stretch>
        </p:blipFill>
        <p:spPr bwMode="auto">
          <a:xfrm>
            <a:off x="132961" y="3363704"/>
            <a:ext cx="432047" cy="684362"/>
          </a:xfrm>
          <a:prstGeom prst="rect">
            <a:avLst/>
          </a:prstGeom>
        </p:spPr>
      </p:pic>
      <p:sp>
        <p:nvSpPr>
          <p:cNvPr id="44" name="ZoneTexte 43">
            <a:extLst>
              <a:ext uri="{FF2B5EF4-FFF2-40B4-BE49-F238E27FC236}">
                <a16:creationId xmlns:a16="http://schemas.microsoft.com/office/drawing/2014/main" id="{45C764DC-902D-440D-927F-E04619E3D76C}"/>
              </a:ext>
            </a:extLst>
          </p:cNvPr>
          <p:cNvSpPr txBox="1"/>
          <p:nvPr/>
        </p:nvSpPr>
        <p:spPr bwMode="auto">
          <a:xfrm>
            <a:off x="548224" y="3665120"/>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45" name="ZoneTexte 44">
            <a:extLst>
              <a:ext uri="{FF2B5EF4-FFF2-40B4-BE49-F238E27FC236}">
                <a16:creationId xmlns:a16="http://schemas.microsoft.com/office/drawing/2014/main" id="{F4BED78F-702F-48CA-A53E-B21FC5D7AD43}"/>
              </a:ext>
            </a:extLst>
          </p:cNvPr>
          <p:cNvSpPr txBox="1"/>
          <p:nvPr/>
        </p:nvSpPr>
        <p:spPr bwMode="auto">
          <a:xfrm>
            <a:off x="728444" y="5787450"/>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6" name="Image 45">
            <a:extLst>
              <a:ext uri="{FF2B5EF4-FFF2-40B4-BE49-F238E27FC236}">
                <a16:creationId xmlns:a16="http://schemas.microsoft.com/office/drawing/2014/main" id="{C40D779C-3C2B-48B5-9CFE-0B1DDD12BF84}"/>
              </a:ext>
            </a:extLst>
          </p:cNvPr>
          <p:cNvPicPr>
            <a:picLocks noChangeAspect="1"/>
          </p:cNvPicPr>
          <p:nvPr/>
        </p:nvPicPr>
        <p:blipFill>
          <a:blip r:embed="rId7"/>
          <a:stretch>
            <a:fillRect/>
          </a:stretch>
        </p:blipFill>
        <p:spPr bwMode="auto">
          <a:xfrm>
            <a:off x="45133" y="5725056"/>
            <a:ext cx="696641" cy="406838"/>
          </a:xfrm>
          <a:prstGeom prst="rect">
            <a:avLst/>
          </a:prstGeom>
        </p:spPr>
      </p:pic>
      <p:pic>
        <p:nvPicPr>
          <p:cNvPr id="47" name="Image 46">
            <a:hlinkClick r:id="rId8" action="ppaction://hlinksldjump"/>
            <a:extLst>
              <a:ext uri="{FF2B5EF4-FFF2-40B4-BE49-F238E27FC236}">
                <a16:creationId xmlns:a16="http://schemas.microsoft.com/office/drawing/2014/main" id="{94256D80-4AD9-4D97-B154-876E6FEBB0D8}"/>
              </a:ext>
            </a:extLst>
          </p:cNvPr>
          <p:cNvPicPr>
            <a:picLocks noChangeAspect="1"/>
          </p:cNvPicPr>
          <p:nvPr/>
        </p:nvPicPr>
        <p:blipFill>
          <a:blip r:embed="rId9"/>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26433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ea typeface="Tahoma" panose="020B0604030504040204" pitchFamily="34" charset="0"/>
                <a:cs typeface="Tahoma" panose="020B0604030504040204" pitchFamily="34" charset="0"/>
              </a:rPr>
              <a:t>TRIETHANOLAMINE</a:t>
            </a:r>
          </a:p>
          <a:p>
            <a:pPr>
              <a:defRPr/>
            </a:pPr>
            <a:r>
              <a:rPr lang="fr-FR" b="1" dirty="0">
                <a:solidFill>
                  <a:schemeClr val="bg1"/>
                </a:solidFill>
                <a:ea typeface="Tahoma" panose="020B0604030504040204" pitchFamily="34" charset="0"/>
                <a:cs typeface="Tahoma" panose="020B0604030504040204" pitchFamily="34" charset="0"/>
              </a:rPr>
              <a:t>Biafine</a:t>
            </a:r>
            <a:r>
              <a:rPr lang="fr-FR" b="1" baseline="30000" dirty="0">
                <a:solidFill>
                  <a:schemeClr val="bg1"/>
                </a:solidFill>
                <a:ea typeface="Tahoma" panose="020B0604030504040204" pitchFamily="34" charset="0"/>
                <a:cs typeface="Tahoma" panose="020B0604030504040204" pitchFamily="34" charset="0"/>
              </a:rPr>
              <a:t>®</a:t>
            </a:r>
            <a:r>
              <a:rPr lang="fr-FR" b="1" dirty="0">
                <a:solidFill>
                  <a:schemeClr val="bg1"/>
                </a:solidFill>
                <a:ea typeface="Tahoma" panose="020B0604030504040204" pitchFamily="34" charset="0"/>
                <a:cs typeface="Tahoma" panose="020B0604030504040204" pitchFamily="34" charset="0"/>
              </a:rPr>
              <a:t>, </a:t>
            </a:r>
            <a:r>
              <a:rPr lang="fr-FR" b="1" dirty="0" err="1">
                <a:solidFill>
                  <a:schemeClr val="bg1"/>
                </a:solidFill>
                <a:ea typeface="Tahoma" panose="020B0604030504040204" pitchFamily="34" charset="0"/>
                <a:cs typeface="Tahoma" panose="020B0604030504040204" pitchFamily="34" charset="0"/>
              </a:rPr>
              <a:t>Lamiderm</a:t>
            </a:r>
            <a:r>
              <a:rPr lang="fr-FR" b="1" baseline="30000" dirty="0">
                <a:solidFill>
                  <a:schemeClr val="bg1"/>
                </a:solidFill>
                <a:ea typeface="Tahoma" panose="020B0604030504040204" pitchFamily="34" charset="0"/>
                <a:cs typeface="Tahoma" panose="020B0604030504040204" pitchFamily="34" charset="0"/>
              </a:rPr>
              <a:t> ®</a:t>
            </a:r>
            <a:endParaRPr b="1" baseline="30000" dirty="0">
              <a:solidFill>
                <a:schemeClr val="bg1"/>
              </a:solidFill>
            </a:endParaRP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96</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602833" y="2615095"/>
            <a:ext cx="11347293" cy="1077218"/>
          </a:xfrm>
          <a:prstGeom prst="rect">
            <a:avLst/>
          </a:prstGeom>
        </p:spPr>
        <p:txBody>
          <a:bodyPr wrap="square">
            <a:spAutoFit/>
          </a:bodyPr>
          <a:lstStyle>
            <a:defPPr>
              <a:defRPr lang="fr-FR"/>
            </a:defPPr>
            <a:lvl1pPr algn="just">
              <a:defRPr sz="1600" u="sng"/>
            </a:lvl1pPr>
          </a:lstStyle>
          <a:p>
            <a:r>
              <a:rPr lang="fr-FR" dirty="0">
                <a:hlinkClick r:id="rId3"/>
              </a:rPr>
              <a:t>Avis CT HAS 5791 du 26/11/2008 </a:t>
            </a:r>
            <a:r>
              <a:rPr lang="fr-FR" dirty="0"/>
              <a:t>et </a:t>
            </a:r>
            <a:r>
              <a:rPr lang="fr-FR" dirty="0">
                <a:hlinkClick r:id="rId4"/>
              </a:rPr>
              <a:t>CT HAS 032241 du 05/10/2005 </a:t>
            </a:r>
            <a:endParaRPr lang="fr-FR" dirty="0"/>
          </a:p>
          <a:p>
            <a:r>
              <a:rPr lang="fr-FR" u="none" dirty="0"/>
              <a:t>L'HAS ne dispose d’aucune donnée d’efficacité. Les affections concernées par ces spécialités ne présentent pas de caractère habituel de gravité. Ces spécialités entrent dans le cadre d’un traitement symptomatique. En l’absence de données d’efficacité, le rapport efficacité/effets indésirables de ces spécialités est mal établi. Ces spécialités sont des médicaments d’appoint.</a:t>
            </a:r>
          </a:p>
        </p:txBody>
      </p:sp>
      <p:pic>
        <p:nvPicPr>
          <p:cNvPr id="38" name="Image 37"/>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40000" y1="12658" x2="40000" y2="12658"/>
                        <a14:foregroundMark x1="28750" y1="13924" x2="28750" y2="13924"/>
                        <a14:foregroundMark x1="25000" y1="13924" x2="25000" y2="13924"/>
                      </a14:backgroundRemoval>
                    </a14:imgEffect>
                  </a14:imgLayer>
                </a14:imgProps>
              </a:ext>
            </a:extLst>
          </a:blip>
          <a:stretch>
            <a:fillRect/>
          </a:stretch>
        </p:blipFill>
        <p:spPr>
          <a:xfrm>
            <a:off x="11024849" y="3592978"/>
            <a:ext cx="721383" cy="712365"/>
          </a:xfrm>
          <a:prstGeom prst="rect">
            <a:avLst/>
          </a:prstGeom>
        </p:spPr>
      </p:pic>
      <p:sp>
        <p:nvSpPr>
          <p:cNvPr id="3" name="Rectangle 2">
            <a:extLst>
              <a:ext uri="{FF2B5EF4-FFF2-40B4-BE49-F238E27FC236}">
                <a16:creationId xmlns:a16="http://schemas.microsoft.com/office/drawing/2014/main" id="{21627C04-F498-45CC-8BB9-026425934B97}"/>
              </a:ext>
            </a:extLst>
          </p:cNvPr>
          <p:cNvSpPr/>
          <p:nvPr/>
        </p:nvSpPr>
        <p:spPr>
          <a:xfrm>
            <a:off x="3357073" y="871302"/>
            <a:ext cx="4799712" cy="338554"/>
          </a:xfrm>
          <a:prstGeom prst="rect">
            <a:avLst/>
          </a:prstGeom>
        </p:spPr>
        <p:txBody>
          <a:bodyPr wrap="non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ea typeface="Tahoma" panose="020B0604030504040204" pitchFamily="34" charset="0"/>
                <a:cs typeface="Tahoma" panose="020B0604030504040204" pitchFamily="34" charset="0"/>
              </a:rPr>
              <a:t>D02AX01, </a:t>
            </a:r>
            <a:r>
              <a:rPr lang="fr-FR" sz="1600" dirty="0"/>
              <a:t>Autres émollients et protecteurs</a:t>
            </a:r>
          </a:p>
        </p:txBody>
      </p:sp>
      <p:sp>
        <p:nvSpPr>
          <p:cNvPr id="39" name="Rectangle 38">
            <a:extLst>
              <a:ext uri="{FF2B5EF4-FFF2-40B4-BE49-F238E27FC236}">
                <a16:creationId xmlns:a16="http://schemas.microsoft.com/office/drawing/2014/main" id="{9F95990F-87BF-4E89-BAAF-DDD33399601E}"/>
              </a:ext>
            </a:extLst>
          </p:cNvPr>
          <p:cNvSpPr/>
          <p:nvPr/>
        </p:nvSpPr>
        <p:spPr>
          <a:xfrm>
            <a:off x="410834" y="1355734"/>
            <a:ext cx="9409900" cy="646331"/>
          </a:xfrm>
          <a:prstGeom prst="rect">
            <a:avLst/>
          </a:prstGeom>
          <a:noFill/>
          <a:ln w="19050">
            <a:solidFill>
              <a:srgbClr val="FF00FF"/>
            </a:solidFill>
          </a:ln>
        </p:spPr>
        <p:txBody>
          <a:bodyPr wrap="square" rtlCol="0">
            <a:spAutoFit/>
          </a:bodyPr>
          <a:lstStyle/>
          <a:p>
            <a:pPr algn="just"/>
            <a:r>
              <a:rPr lang="fr-FR" sz="1600" dirty="0"/>
              <a:t>- Erythèmes secondaires à des traitements de radiothérapie </a:t>
            </a:r>
          </a:p>
          <a:p>
            <a:pPr algn="just"/>
            <a:r>
              <a:rPr lang="fr-FR" sz="1600" dirty="0"/>
              <a:t>- Brûlures du premier et second degré et toute plaie cutanée non infectée</a:t>
            </a:r>
          </a:p>
        </p:txBody>
      </p:sp>
      <p:sp>
        <p:nvSpPr>
          <p:cNvPr id="40" name="ZoneTexte 39">
            <a:extLst>
              <a:ext uri="{FF2B5EF4-FFF2-40B4-BE49-F238E27FC236}">
                <a16:creationId xmlns:a16="http://schemas.microsoft.com/office/drawing/2014/main" id="{567B8312-BC4F-4266-94D1-D8193C0BCB23}"/>
              </a:ext>
            </a:extLst>
          </p:cNvPr>
          <p:cNvSpPr txBox="1"/>
          <p:nvPr/>
        </p:nvSpPr>
        <p:spPr bwMode="auto">
          <a:xfrm>
            <a:off x="584765" y="2270059"/>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1" name="Image 40">
            <a:extLst>
              <a:ext uri="{FF2B5EF4-FFF2-40B4-BE49-F238E27FC236}">
                <a16:creationId xmlns:a16="http://schemas.microsoft.com/office/drawing/2014/main" id="{D70A8115-AA36-4E0B-88EA-285B26970EEF}"/>
              </a:ext>
            </a:extLst>
          </p:cNvPr>
          <p:cNvPicPr>
            <a:picLocks noChangeAspect="1"/>
          </p:cNvPicPr>
          <p:nvPr/>
        </p:nvPicPr>
        <p:blipFill>
          <a:blip r:embed="rId7"/>
          <a:stretch>
            <a:fillRect/>
          </a:stretch>
        </p:blipFill>
        <p:spPr bwMode="auto">
          <a:xfrm>
            <a:off x="62514" y="2138126"/>
            <a:ext cx="572757" cy="646275"/>
          </a:xfrm>
          <a:prstGeom prst="rect">
            <a:avLst/>
          </a:prstGeom>
        </p:spPr>
      </p:pic>
      <p:pic>
        <p:nvPicPr>
          <p:cNvPr id="42" name="Image 41">
            <a:extLst>
              <a:ext uri="{FF2B5EF4-FFF2-40B4-BE49-F238E27FC236}">
                <a16:creationId xmlns:a16="http://schemas.microsoft.com/office/drawing/2014/main" id="{B1EF5A60-D951-4D2F-9649-A49B44DD0759}"/>
              </a:ext>
            </a:extLst>
          </p:cNvPr>
          <p:cNvPicPr>
            <a:picLocks noChangeAspect="1"/>
          </p:cNvPicPr>
          <p:nvPr/>
        </p:nvPicPr>
        <p:blipFill>
          <a:blip r:embed="rId8"/>
          <a:stretch>
            <a:fillRect/>
          </a:stretch>
        </p:blipFill>
        <p:spPr bwMode="auto">
          <a:xfrm>
            <a:off x="132868" y="3581643"/>
            <a:ext cx="432047" cy="684362"/>
          </a:xfrm>
          <a:prstGeom prst="rect">
            <a:avLst/>
          </a:prstGeom>
        </p:spPr>
      </p:pic>
      <p:sp>
        <p:nvSpPr>
          <p:cNvPr id="43" name="ZoneTexte 42">
            <a:extLst>
              <a:ext uri="{FF2B5EF4-FFF2-40B4-BE49-F238E27FC236}">
                <a16:creationId xmlns:a16="http://schemas.microsoft.com/office/drawing/2014/main" id="{D9841B15-DECF-43C9-814F-001C0C616A24}"/>
              </a:ext>
            </a:extLst>
          </p:cNvPr>
          <p:cNvSpPr txBox="1"/>
          <p:nvPr/>
        </p:nvSpPr>
        <p:spPr bwMode="auto">
          <a:xfrm>
            <a:off x="565605" y="3931828"/>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44" name="ZoneTexte 43">
            <a:extLst>
              <a:ext uri="{FF2B5EF4-FFF2-40B4-BE49-F238E27FC236}">
                <a16:creationId xmlns:a16="http://schemas.microsoft.com/office/drawing/2014/main" id="{6BAC97A9-98CC-439C-AC83-69A60A567581}"/>
              </a:ext>
            </a:extLst>
          </p:cNvPr>
          <p:cNvSpPr txBox="1"/>
          <p:nvPr/>
        </p:nvSpPr>
        <p:spPr bwMode="auto">
          <a:xfrm>
            <a:off x="745825" y="6054158"/>
            <a:ext cx="3406237" cy="369332"/>
          </a:xfrm>
          <a:prstGeom prst="rect">
            <a:avLst/>
          </a:prstGeom>
          <a:noFill/>
        </p:spPr>
        <p:txBody>
          <a:bodyPr wrap="square" rtlCol="0">
            <a:spAutoFit/>
          </a:bodyPr>
          <a:lstStyle/>
          <a:p>
            <a:r>
              <a:rPr lang="fr-FR" b="1" dirty="0">
                <a:solidFill>
                  <a:srgbClr val="000099"/>
                </a:solidFill>
              </a:rPr>
              <a:t>Source utile : </a:t>
            </a:r>
          </a:p>
        </p:txBody>
      </p:sp>
      <p:pic>
        <p:nvPicPr>
          <p:cNvPr id="45" name="Image 44">
            <a:extLst>
              <a:ext uri="{FF2B5EF4-FFF2-40B4-BE49-F238E27FC236}">
                <a16:creationId xmlns:a16="http://schemas.microsoft.com/office/drawing/2014/main" id="{32099D42-AB97-43CA-A9FA-5DE96AD852F7}"/>
              </a:ext>
            </a:extLst>
          </p:cNvPr>
          <p:cNvPicPr>
            <a:picLocks noChangeAspect="1"/>
          </p:cNvPicPr>
          <p:nvPr/>
        </p:nvPicPr>
        <p:blipFill>
          <a:blip r:embed="rId9"/>
          <a:stretch>
            <a:fillRect/>
          </a:stretch>
        </p:blipFill>
        <p:spPr bwMode="auto">
          <a:xfrm>
            <a:off x="62514" y="5991764"/>
            <a:ext cx="696641" cy="406838"/>
          </a:xfrm>
          <a:prstGeom prst="rect">
            <a:avLst/>
          </a:prstGeom>
        </p:spPr>
      </p:pic>
      <p:sp>
        <p:nvSpPr>
          <p:cNvPr id="46" name="Rectangle 45">
            <a:extLst>
              <a:ext uri="{FF2B5EF4-FFF2-40B4-BE49-F238E27FC236}">
                <a16:creationId xmlns:a16="http://schemas.microsoft.com/office/drawing/2014/main" id="{3D03DD6A-06C4-4CCE-A292-AB983BB313F5}"/>
              </a:ext>
            </a:extLst>
          </p:cNvPr>
          <p:cNvSpPr/>
          <p:nvPr/>
        </p:nvSpPr>
        <p:spPr>
          <a:xfrm>
            <a:off x="2119995" y="6052573"/>
            <a:ext cx="4875053" cy="338554"/>
          </a:xfrm>
          <a:prstGeom prst="rect">
            <a:avLst/>
          </a:prstGeom>
        </p:spPr>
        <p:txBody>
          <a:bodyPr wrap="none">
            <a:spAutoFit/>
          </a:bodyPr>
          <a:lstStyle/>
          <a:p>
            <a:pPr lvl="0" algn="just" rtl="0"/>
            <a:r>
              <a:rPr lang="fr-FR" sz="1600" dirty="0">
                <a:hlinkClick r:id="rId10"/>
              </a:rPr>
              <a:t>Toxicité cutanée radio induite, AFSOS, décembre 2014</a:t>
            </a:r>
            <a:endParaRPr lang="fr-FR" sz="1600" kern="1200" dirty="0">
              <a:solidFill>
                <a:prstClr val="black"/>
              </a:solidFill>
            </a:endParaRPr>
          </a:p>
        </p:txBody>
      </p:sp>
      <p:sp>
        <p:nvSpPr>
          <p:cNvPr id="47" name="Rectangle 46">
            <a:extLst>
              <a:ext uri="{FF2B5EF4-FFF2-40B4-BE49-F238E27FC236}">
                <a16:creationId xmlns:a16="http://schemas.microsoft.com/office/drawing/2014/main" id="{A7D64965-2AFB-4E94-A463-65ACAA59140F}"/>
              </a:ext>
            </a:extLst>
          </p:cNvPr>
          <p:cNvSpPr/>
          <p:nvPr/>
        </p:nvSpPr>
        <p:spPr>
          <a:xfrm>
            <a:off x="410834" y="4318813"/>
            <a:ext cx="11232337" cy="1077218"/>
          </a:xfrm>
          <a:prstGeom prst="rect">
            <a:avLst/>
          </a:prstGeom>
        </p:spPr>
        <p:txBody>
          <a:bodyPr wrap="square">
            <a:spAutoFit/>
          </a:bodyPr>
          <a:lstStyle/>
          <a:p>
            <a:pPr lvl="0" algn="just" rtl="0"/>
            <a:r>
              <a:rPr lang="fr-FR" sz="1600" kern="1200" dirty="0">
                <a:solidFill>
                  <a:prstClr val="black"/>
                </a:solidFill>
              </a:rPr>
              <a:t>Il n’existe pas d’autre moyen thérapeutique pris en charge par l’assurance maladie pour la prévention ou le </a:t>
            </a:r>
            <a:r>
              <a:rPr lang="fr-FR" sz="1600" kern="1200" dirty="0" smtClean="0">
                <a:solidFill>
                  <a:prstClr val="black"/>
                </a:solidFill>
              </a:rPr>
              <a:t>traitement </a:t>
            </a:r>
            <a:r>
              <a:rPr lang="fr-FR" sz="1600" kern="1200" dirty="0">
                <a:solidFill>
                  <a:prstClr val="black"/>
                </a:solidFill>
              </a:rPr>
              <a:t>de l’érythème secondaire à un traitement radiothérapique. </a:t>
            </a:r>
          </a:p>
          <a:p>
            <a:pPr lvl="0" algn="just" rtl="0"/>
            <a:r>
              <a:rPr lang="fr-FR" sz="1600" kern="1200" dirty="0">
                <a:solidFill>
                  <a:prstClr val="black"/>
                </a:solidFill>
              </a:rPr>
              <a:t>De même que les autres émollients, la spécialité Biafine® est utilisée dans la prise en charge des effets indésirables de la radiothérapie.</a:t>
            </a:r>
          </a:p>
        </p:txBody>
      </p:sp>
      <p:pic>
        <p:nvPicPr>
          <p:cNvPr id="48" name="Image 47">
            <a:hlinkClick r:id="rId11" action="ppaction://hlinksldjump"/>
            <a:extLst>
              <a:ext uri="{FF2B5EF4-FFF2-40B4-BE49-F238E27FC236}">
                <a16:creationId xmlns:a16="http://schemas.microsoft.com/office/drawing/2014/main" id="{0276BFA4-A46D-46F9-8C51-EB7F82A99B75}"/>
              </a:ext>
            </a:extLst>
          </p:cNvPr>
          <p:cNvPicPr>
            <a:picLocks noChangeAspect="1"/>
          </p:cNvPicPr>
          <p:nvPr/>
        </p:nvPicPr>
        <p:blipFill>
          <a:blip r:embed="rId12"/>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40851816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10825" y="2035725"/>
            <a:ext cx="12192000" cy="181365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2400" dirty="0"/>
              <a:t>Systèmes génito-urinaire et hormones sexuelles</a:t>
            </a:r>
            <a:endParaRPr sz="2400" b="1" dirty="0">
              <a:solidFill>
                <a:schemeClr val="bg1"/>
              </a:solidFill>
            </a:endParaRPr>
          </a:p>
        </p:txBody>
      </p:sp>
      <p:sp>
        <p:nvSpPr>
          <p:cNvPr id="5" name="Rectangle 8"/>
          <p:cNvSpPr/>
          <p:nvPr/>
        </p:nvSpPr>
        <p:spPr bwMode="auto">
          <a:xfrm>
            <a:off x="0" y="3906199"/>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97</a:t>
            </a:fld>
            <a:endParaRPr lang="fr-FR"/>
          </a:p>
        </p:txBody>
      </p:sp>
      <p:pic>
        <p:nvPicPr>
          <p:cNvPr id="37" name="Image 36"/>
          <p:cNvPicPr>
            <a:picLocks noChangeAspect="1"/>
          </p:cNvPicPr>
          <p:nvPr/>
        </p:nvPicPr>
        <p:blipFill>
          <a:blip r:embed="rId2"/>
          <a:stretch/>
        </p:blipFill>
        <p:spPr bwMode="auto">
          <a:xfrm>
            <a:off x="3660731" y="163269"/>
            <a:ext cx="1614488" cy="1229363"/>
          </a:xfrm>
          <a:prstGeom prst="rect">
            <a:avLst/>
          </a:prstGeom>
        </p:spPr>
      </p:pic>
      <p:pic>
        <p:nvPicPr>
          <p:cNvPr id="2" name="Image 1">
            <a:extLst>
              <a:ext uri="{FF2B5EF4-FFF2-40B4-BE49-F238E27FC236}">
                <a16:creationId xmlns:a16="http://schemas.microsoft.com/office/drawing/2014/main" id="{185F1A6C-405D-43AF-B1AA-A03923B7253E}"/>
              </a:ext>
            </a:extLst>
          </p:cNvPr>
          <p:cNvPicPr>
            <a:picLocks noChangeAspect="1"/>
          </p:cNvPicPr>
          <p:nvPr/>
        </p:nvPicPr>
        <p:blipFill>
          <a:blip r:embed="rId3"/>
          <a:stretch>
            <a:fillRect/>
          </a:stretch>
        </p:blipFill>
        <p:spPr>
          <a:xfrm>
            <a:off x="5615709" y="394182"/>
            <a:ext cx="2633700" cy="609653"/>
          </a:xfrm>
          <a:prstGeom prst="rect">
            <a:avLst/>
          </a:prstGeom>
        </p:spPr>
      </p:pic>
      <p:sp>
        <p:nvSpPr>
          <p:cNvPr id="3" name="ZoneTexte 2">
            <a:extLst>
              <a:ext uri="{FF2B5EF4-FFF2-40B4-BE49-F238E27FC236}">
                <a16:creationId xmlns:a16="http://schemas.microsoft.com/office/drawing/2014/main" id="{5872841C-CF69-4496-B089-816380F0641B}"/>
              </a:ext>
            </a:extLst>
          </p:cNvPr>
          <p:cNvSpPr txBox="1"/>
          <p:nvPr/>
        </p:nvSpPr>
        <p:spPr>
          <a:xfrm>
            <a:off x="298174" y="4492469"/>
            <a:ext cx="11904651" cy="923330"/>
          </a:xfrm>
          <a:prstGeom prst="rect">
            <a:avLst/>
          </a:prstGeom>
          <a:noFill/>
        </p:spPr>
        <p:txBody>
          <a:bodyPr wrap="square" numCol="2" rtlCol="0">
            <a:spAutoFit/>
          </a:bodyPr>
          <a:lstStyle/>
          <a:p>
            <a:pPr marL="285750" indent="-285750">
              <a:buFontTx/>
              <a:buChar char="-"/>
            </a:pPr>
            <a:r>
              <a:rPr lang="fr-FR" dirty="0"/>
              <a:t>Contraceptifs hormonaux à usage systémique</a:t>
            </a:r>
          </a:p>
          <a:p>
            <a:pPr marL="285750" indent="-285750">
              <a:buFontTx/>
              <a:buChar char="-"/>
            </a:pPr>
            <a:r>
              <a:rPr lang="fr-FR" dirty="0"/>
              <a:t>Progestatifs et estrogènes en association</a:t>
            </a:r>
          </a:p>
          <a:p>
            <a:pPr marL="285750" indent="-285750">
              <a:buFontTx/>
              <a:buChar char="-"/>
            </a:pPr>
            <a:r>
              <a:rPr lang="fr-FR" dirty="0"/>
              <a:t>Autres médicaments gynécologiques</a:t>
            </a:r>
          </a:p>
          <a:p>
            <a:pPr marL="285750" indent="-285750">
              <a:buFontTx/>
              <a:buChar char="-"/>
            </a:pPr>
            <a:r>
              <a:rPr lang="fr-FR" dirty="0"/>
              <a:t>Antispasmodiques urinaires</a:t>
            </a:r>
          </a:p>
          <a:p>
            <a:pPr marL="285750" indent="-285750">
              <a:buFontTx/>
              <a:buChar char="-"/>
            </a:pPr>
            <a:endParaRPr lang="fr-FR" dirty="0"/>
          </a:p>
          <a:p>
            <a:pPr marL="285750" indent="-285750">
              <a:buFontTx/>
              <a:buChar char="-"/>
            </a:pPr>
            <a:endParaRPr lang="fr-FR" dirty="0"/>
          </a:p>
        </p:txBody>
      </p:sp>
      <p:pic>
        <p:nvPicPr>
          <p:cNvPr id="8" name="Image 7">
            <a:hlinkClick r:id="rId4" action="ppaction://hlinksldjump"/>
            <a:extLst>
              <a:ext uri="{FF2B5EF4-FFF2-40B4-BE49-F238E27FC236}">
                <a16:creationId xmlns:a16="http://schemas.microsoft.com/office/drawing/2014/main" id="{8B7291D4-3599-46B9-8DB6-E8114FEEC098}"/>
              </a:ext>
            </a:extLst>
          </p:cNvPr>
          <p:cNvPicPr>
            <a:picLocks noChangeAspect="1"/>
          </p:cNvPicPr>
          <p:nvPr/>
        </p:nvPicPr>
        <p:blipFill>
          <a:blip r:embed="rId5"/>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32797725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solidFill>
                  <a:schemeClr val="bg1"/>
                </a:solidFill>
                <a:ea typeface="Tahoma" panose="020B0604030504040204" pitchFamily="34" charset="0"/>
                <a:cs typeface="Tahoma" panose="020B0604030504040204" pitchFamily="34" charset="0"/>
              </a:rPr>
              <a:t>Beta-ALANINE</a:t>
            </a:r>
          </a:p>
          <a:p>
            <a:pPr>
              <a:defRPr/>
            </a:pPr>
            <a:r>
              <a:rPr lang="fr-FR" b="1" dirty="0" err="1" smtClean="0">
                <a:solidFill>
                  <a:schemeClr val="bg1"/>
                </a:solidFill>
                <a:ea typeface="Tahoma" panose="020B0604030504040204" pitchFamily="34" charset="0"/>
                <a:cs typeface="Tahoma" panose="020B0604030504040204" pitchFamily="34" charset="0"/>
              </a:rPr>
              <a:t>Abufène</a:t>
            </a:r>
            <a:r>
              <a:rPr lang="fr-FR" b="1" dirty="0">
                <a:solidFill>
                  <a:schemeClr val="bg1"/>
                </a:solidFill>
                <a:ea typeface="Tahoma" panose="020B0604030504040204" pitchFamily="34" charset="0"/>
                <a:cs typeface="Tahoma" panose="020B0604030504040204" pitchFamily="34" charset="0"/>
              </a:rPr>
              <a:t>® 400 mg</a:t>
            </a:r>
            <a:endParaRPr b="1" baseline="30000" dirty="0">
              <a:solidFill>
                <a:schemeClr val="bg1"/>
              </a:solidFill>
            </a:endParaRP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98</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sp>
        <p:nvSpPr>
          <p:cNvPr id="36" name="ZoneTexte 109"/>
          <p:cNvSpPr/>
          <p:nvPr/>
        </p:nvSpPr>
        <p:spPr bwMode="auto">
          <a:xfrm>
            <a:off x="227203" y="983281"/>
            <a:ext cx="10141748" cy="461665"/>
          </a:xfrm>
          <a:prstGeom prst="rect">
            <a:avLst/>
          </a:prstGeom>
          <a:noFill/>
        </p:spPr>
        <p:txBody>
          <a:bodyPr wrap="square" lIns="91440" tIns="45720" rIns="91440" bIns="45720" rtlCol="0" anchor="t">
            <a:spAutoFit/>
          </a:bodyPr>
          <a:lstStyle/>
          <a:p>
            <a:pPr>
              <a:defRPr/>
            </a:pPr>
            <a:r>
              <a:rPr lang="fr-FR" sz="2400" b="1">
                <a:solidFill>
                  <a:srgbClr val="034DA2"/>
                </a:solidFill>
              </a:rPr>
              <a:t> </a:t>
            </a:r>
            <a:endParaRPr/>
          </a:p>
        </p:txBody>
      </p: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565605" y="2563151"/>
            <a:ext cx="11109641" cy="1619354"/>
          </a:xfrm>
          <a:prstGeom prst="rect">
            <a:avLst/>
          </a:prstGeom>
          <a:noFill/>
        </p:spPr>
        <p:txBody>
          <a:bodyPr wrap="square" rtlCol="0">
            <a:spAutoFit/>
          </a:bodyPr>
          <a:lstStyle/>
          <a:p>
            <a:pPr lvl="0" rtl="0">
              <a:lnSpc>
                <a:spcPct val="90000"/>
              </a:lnSpc>
              <a:spcBef>
                <a:spcPts val="1000"/>
              </a:spcBef>
            </a:pPr>
            <a:r>
              <a:rPr lang="fr-FR" sz="1600" u="sng" dirty="0">
                <a:hlinkClick r:id="rId3"/>
              </a:rPr>
              <a:t>Avis CT HAS 06/04/2011</a:t>
            </a:r>
            <a:r>
              <a:rPr lang="fr-FR" sz="1600" dirty="0">
                <a:hlinkClick r:id="rId3"/>
              </a:rPr>
              <a:t> </a:t>
            </a:r>
            <a:endParaRPr lang="fr-FR" sz="1600" dirty="0"/>
          </a:p>
          <a:p>
            <a:pPr lvl="0" rtl="0">
              <a:lnSpc>
                <a:spcPct val="90000"/>
              </a:lnSpc>
              <a:spcBef>
                <a:spcPts val="1000"/>
              </a:spcBef>
            </a:pPr>
            <a:r>
              <a:rPr lang="fr-FR" sz="1600" kern="1200" dirty="0">
                <a:solidFill>
                  <a:prstClr val="black"/>
                </a:solidFill>
              </a:rPr>
              <a:t>Aucune nouvelle donnée n’a été fournie permettant de préciser l’efficacité </a:t>
            </a:r>
            <a:r>
              <a:rPr lang="fr-FR" sz="1600" kern="1200" dirty="0" smtClean="0">
                <a:solidFill>
                  <a:prstClr val="black"/>
                </a:solidFill>
              </a:rPr>
              <a:t>d’</a:t>
            </a:r>
            <a:r>
              <a:rPr lang="fr-FR" sz="1600" kern="1200" dirty="0" err="1" smtClean="0">
                <a:solidFill>
                  <a:prstClr val="black"/>
                </a:solidFill>
              </a:rPr>
              <a:t>Abufène</a:t>
            </a:r>
            <a:r>
              <a:rPr lang="fr-FR" sz="1600" kern="1200" dirty="0">
                <a:solidFill>
                  <a:prstClr val="black"/>
                </a:solidFill>
              </a:rPr>
              <a:t>® par rapport à l’effet d’un placebo (1).</a:t>
            </a:r>
          </a:p>
          <a:p>
            <a:pPr lvl="0" rtl="0">
              <a:lnSpc>
                <a:spcPct val="90000"/>
              </a:lnSpc>
              <a:spcBef>
                <a:spcPts val="1000"/>
              </a:spcBef>
            </a:pPr>
            <a:r>
              <a:rPr lang="fr-FR" sz="1600" kern="1200" dirty="0">
                <a:solidFill>
                  <a:prstClr val="black"/>
                </a:solidFill>
              </a:rPr>
              <a:t>Rapport efficacité/effets indésirables faible. </a:t>
            </a:r>
            <a:r>
              <a:rPr lang="fr-FR" sz="1600" kern="1200" dirty="0" err="1" smtClean="0">
                <a:solidFill>
                  <a:prstClr val="black"/>
                </a:solidFill>
              </a:rPr>
              <a:t>Abufène</a:t>
            </a:r>
            <a:r>
              <a:rPr lang="fr-FR" sz="1600" kern="1200" dirty="0">
                <a:solidFill>
                  <a:prstClr val="black"/>
                </a:solidFill>
              </a:rPr>
              <a:t>® n’a pas de place dans la stratégie thérapeutique du traitement des bouffées de chaleur de la ménopause.</a:t>
            </a:r>
          </a:p>
          <a:p>
            <a:pPr algn="just"/>
            <a:endParaRPr lang="fr-FR" sz="1600" dirty="0"/>
          </a:p>
          <a:p>
            <a:pPr algn="just">
              <a:lnSpc>
                <a:spcPct val="120000"/>
              </a:lnSpc>
            </a:pPr>
            <a:endParaRPr lang="fr-FR" sz="800" dirty="0"/>
          </a:p>
        </p:txBody>
      </p:sp>
      <p:sp>
        <p:nvSpPr>
          <p:cNvPr id="3" name="Rectangle 2">
            <a:extLst>
              <a:ext uri="{FF2B5EF4-FFF2-40B4-BE49-F238E27FC236}">
                <a16:creationId xmlns:a16="http://schemas.microsoft.com/office/drawing/2014/main" id="{633D941F-A904-422E-8C60-1A82E9F78BC3}"/>
              </a:ext>
            </a:extLst>
          </p:cNvPr>
          <p:cNvSpPr/>
          <p:nvPr/>
        </p:nvSpPr>
        <p:spPr>
          <a:xfrm>
            <a:off x="1215762" y="904253"/>
            <a:ext cx="9760475" cy="338554"/>
          </a:xfrm>
          <a:prstGeom prst="rect">
            <a:avLst/>
          </a:prstGeom>
        </p:spPr>
        <p:txBody>
          <a:bodyPr wrap="square">
            <a:spAutoFit/>
          </a:bodyPr>
          <a:lstStyle/>
          <a:p>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dirty="0">
                <a:ea typeface="Tahoma" panose="020B0604030504040204" pitchFamily="34" charset="0"/>
                <a:cs typeface="Tahoma" panose="020B0604030504040204" pitchFamily="34" charset="0"/>
              </a:rPr>
              <a:t>G02CX, système génito-urinaire et hormones sexuelles – autres médicaments gynécologiques</a:t>
            </a:r>
          </a:p>
        </p:txBody>
      </p:sp>
      <p:sp>
        <p:nvSpPr>
          <p:cNvPr id="38" name="Rectangle 37">
            <a:extLst>
              <a:ext uri="{FF2B5EF4-FFF2-40B4-BE49-F238E27FC236}">
                <a16:creationId xmlns:a16="http://schemas.microsoft.com/office/drawing/2014/main" id="{C7C8EF93-A84E-44A7-8574-C894268B0EEC}"/>
              </a:ext>
            </a:extLst>
          </p:cNvPr>
          <p:cNvSpPr/>
          <p:nvPr/>
        </p:nvSpPr>
        <p:spPr>
          <a:xfrm>
            <a:off x="227203" y="1558990"/>
            <a:ext cx="6872897" cy="338554"/>
          </a:xfrm>
          <a:prstGeom prst="rect">
            <a:avLst/>
          </a:prstGeom>
          <a:noFill/>
          <a:ln w="19050">
            <a:solidFill>
              <a:srgbClr val="FF00FF"/>
            </a:solidFill>
          </a:ln>
        </p:spPr>
        <p:txBody>
          <a:bodyPr wrap="square" rtlCol="0">
            <a:spAutoFit/>
          </a:bodyPr>
          <a:lstStyle/>
          <a:p>
            <a:pPr algn="just"/>
            <a:r>
              <a:rPr lang="fr-FR" sz="1600" dirty="0"/>
              <a:t>Bouffées de chaleur de la ménopause (acide aminé, inhibiteur non hormonal) </a:t>
            </a:r>
          </a:p>
        </p:txBody>
      </p:sp>
      <p:sp>
        <p:nvSpPr>
          <p:cNvPr id="39" name="Rectangle 38">
            <a:extLst>
              <a:ext uri="{FF2B5EF4-FFF2-40B4-BE49-F238E27FC236}">
                <a16:creationId xmlns:a16="http://schemas.microsoft.com/office/drawing/2014/main" id="{D46A2EAF-72D8-459C-B97F-62748FC8B78A}"/>
              </a:ext>
            </a:extLst>
          </p:cNvPr>
          <p:cNvSpPr/>
          <p:nvPr/>
        </p:nvSpPr>
        <p:spPr>
          <a:xfrm>
            <a:off x="584764" y="4304732"/>
            <a:ext cx="11465457" cy="885371"/>
          </a:xfrm>
          <a:prstGeom prst="rect">
            <a:avLst/>
          </a:prstGeom>
        </p:spPr>
        <p:txBody>
          <a:bodyPr wrap="square">
            <a:spAutoFit/>
          </a:bodyPr>
          <a:lstStyle/>
          <a:p>
            <a:pPr marL="342900" lvl="0" indent="-342900" rtl="0">
              <a:lnSpc>
                <a:spcPct val="90000"/>
              </a:lnSpc>
              <a:spcBef>
                <a:spcPts val="1000"/>
              </a:spcBef>
              <a:buFontTx/>
              <a:buChar char="-"/>
            </a:pPr>
            <a:r>
              <a:rPr lang="fr-FR" sz="1600" kern="1200" dirty="0">
                <a:solidFill>
                  <a:prstClr val="black"/>
                </a:solidFill>
              </a:rPr>
              <a:t>Traitements hormonaux substitutifs: </a:t>
            </a:r>
            <a:r>
              <a:rPr lang="fr-FR" sz="1600" kern="1200" dirty="0" smtClean="0">
                <a:solidFill>
                  <a:prstClr val="black"/>
                </a:solidFill>
              </a:rPr>
              <a:t>indiqués </a:t>
            </a:r>
            <a:r>
              <a:rPr lang="fr-FR" sz="1600" kern="1200" dirty="0">
                <a:solidFill>
                  <a:prstClr val="black"/>
                </a:solidFill>
              </a:rPr>
              <a:t>chez la femme ménopausée présentant des troubles fonctionnels liés à la ménopause et altérant sa qualité de vie (</a:t>
            </a:r>
            <a:r>
              <a:rPr lang="fr-FR" sz="1600" dirty="0"/>
              <a:t>à la dose la plus faible et pendant la durée la plus courte possible, recommandations ANSM);</a:t>
            </a:r>
          </a:p>
          <a:p>
            <a:pPr marL="342900" lvl="0" indent="-342900" rtl="0">
              <a:lnSpc>
                <a:spcPct val="90000"/>
              </a:lnSpc>
              <a:spcBef>
                <a:spcPts val="1000"/>
              </a:spcBef>
              <a:buFontTx/>
              <a:buChar char="-"/>
            </a:pPr>
            <a:r>
              <a:rPr lang="fr-FR" sz="1600" kern="1200" dirty="0">
                <a:solidFill>
                  <a:prstClr val="black"/>
                </a:solidFill>
              </a:rPr>
              <a:t>Conseils hygiéno-diététiques.</a:t>
            </a:r>
          </a:p>
        </p:txBody>
      </p:sp>
      <p:sp>
        <p:nvSpPr>
          <p:cNvPr id="40" name="Rectangle 39">
            <a:extLst>
              <a:ext uri="{FF2B5EF4-FFF2-40B4-BE49-F238E27FC236}">
                <a16:creationId xmlns:a16="http://schemas.microsoft.com/office/drawing/2014/main" id="{4FD690EA-AFEB-4AA5-B3AA-2F81C83147FB}"/>
              </a:ext>
            </a:extLst>
          </p:cNvPr>
          <p:cNvSpPr/>
          <p:nvPr/>
        </p:nvSpPr>
        <p:spPr>
          <a:xfrm>
            <a:off x="2084465" y="5756644"/>
            <a:ext cx="10045021" cy="368049"/>
          </a:xfrm>
          <a:prstGeom prst="rect">
            <a:avLst/>
          </a:prstGeom>
        </p:spPr>
        <p:txBody>
          <a:bodyPr wrap="square">
            <a:spAutoFit/>
          </a:bodyPr>
          <a:lstStyle/>
          <a:p>
            <a:pPr algn="just">
              <a:lnSpc>
                <a:spcPct val="120000"/>
              </a:lnSpc>
            </a:pPr>
            <a:r>
              <a:rPr lang="fr-FR" sz="1600" dirty="0"/>
              <a:t>(1) </a:t>
            </a:r>
            <a:r>
              <a:rPr lang="fr-FR" sz="1600" dirty="0">
                <a:hlinkClick r:id="rId4"/>
              </a:rPr>
              <a:t>Médicaments à "service médical rendu" insuffisant : à retirer du marché</a:t>
            </a:r>
            <a:r>
              <a:rPr lang="fr-FR" sz="1600" dirty="0"/>
              <a:t>, Prescrire, avril 2012 </a:t>
            </a:r>
          </a:p>
        </p:txBody>
      </p:sp>
      <p:sp>
        <p:nvSpPr>
          <p:cNvPr id="41" name="ZoneTexte 40">
            <a:extLst>
              <a:ext uri="{FF2B5EF4-FFF2-40B4-BE49-F238E27FC236}">
                <a16:creationId xmlns:a16="http://schemas.microsoft.com/office/drawing/2014/main" id="{B71C1365-71B9-453B-A3BE-1B3D498E1E0E}"/>
              </a:ext>
            </a:extLst>
          </p:cNvPr>
          <p:cNvSpPr txBox="1"/>
          <p:nvPr/>
        </p:nvSpPr>
        <p:spPr bwMode="auto">
          <a:xfrm>
            <a:off x="584765" y="2180684"/>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2" name="Image 41">
            <a:extLst>
              <a:ext uri="{FF2B5EF4-FFF2-40B4-BE49-F238E27FC236}">
                <a16:creationId xmlns:a16="http://schemas.microsoft.com/office/drawing/2014/main" id="{306D7AE4-FE5C-40FB-8B6D-923C9EA62D58}"/>
              </a:ext>
            </a:extLst>
          </p:cNvPr>
          <p:cNvPicPr>
            <a:picLocks noChangeAspect="1"/>
          </p:cNvPicPr>
          <p:nvPr/>
        </p:nvPicPr>
        <p:blipFill>
          <a:blip r:embed="rId5"/>
          <a:stretch>
            <a:fillRect/>
          </a:stretch>
        </p:blipFill>
        <p:spPr bwMode="auto">
          <a:xfrm>
            <a:off x="62514" y="2048751"/>
            <a:ext cx="572757" cy="646275"/>
          </a:xfrm>
          <a:prstGeom prst="rect">
            <a:avLst/>
          </a:prstGeom>
        </p:spPr>
      </p:pic>
      <p:pic>
        <p:nvPicPr>
          <p:cNvPr id="43" name="Image 42">
            <a:extLst>
              <a:ext uri="{FF2B5EF4-FFF2-40B4-BE49-F238E27FC236}">
                <a16:creationId xmlns:a16="http://schemas.microsoft.com/office/drawing/2014/main" id="{395214C4-DD8D-4D50-A925-314D7C9EBAF2}"/>
              </a:ext>
            </a:extLst>
          </p:cNvPr>
          <p:cNvPicPr>
            <a:picLocks noChangeAspect="1"/>
          </p:cNvPicPr>
          <p:nvPr/>
        </p:nvPicPr>
        <p:blipFill>
          <a:blip r:embed="rId6"/>
          <a:stretch>
            <a:fillRect/>
          </a:stretch>
        </p:blipFill>
        <p:spPr bwMode="auto">
          <a:xfrm>
            <a:off x="83206" y="3603684"/>
            <a:ext cx="432047" cy="684362"/>
          </a:xfrm>
          <a:prstGeom prst="rect">
            <a:avLst/>
          </a:prstGeom>
        </p:spPr>
      </p:pic>
      <p:sp>
        <p:nvSpPr>
          <p:cNvPr id="44" name="ZoneTexte 43">
            <a:extLst>
              <a:ext uri="{FF2B5EF4-FFF2-40B4-BE49-F238E27FC236}">
                <a16:creationId xmlns:a16="http://schemas.microsoft.com/office/drawing/2014/main" id="{E13ED8C1-C1EA-4124-A5CD-7BDBB157D6D2}"/>
              </a:ext>
            </a:extLst>
          </p:cNvPr>
          <p:cNvSpPr txBox="1"/>
          <p:nvPr/>
        </p:nvSpPr>
        <p:spPr bwMode="auto">
          <a:xfrm>
            <a:off x="565605" y="3931828"/>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45" name="ZoneTexte 44">
            <a:extLst>
              <a:ext uri="{FF2B5EF4-FFF2-40B4-BE49-F238E27FC236}">
                <a16:creationId xmlns:a16="http://schemas.microsoft.com/office/drawing/2014/main" id="{6C69006E-51C0-4CAC-A3A6-F2686A5B4BBA}"/>
              </a:ext>
            </a:extLst>
          </p:cNvPr>
          <p:cNvSpPr txBox="1"/>
          <p:nvPr/>
        </p:nvSpPr>
        <p:spPr bwMode="auto">
          <a:xfrm>
            <a:off x="745826" y="5772275"/>
            <a:ext cx="1686824" cy="369332"/>
          </a:xfrm>
          <a:prstGeom prst="rect">
            <a:avLst/>
          </a:prstGeom>
          <a:noFill/>
        </p:spPr>
        <p:txBody>
          <a:bodyPr wrap="square" rtlCol="0">
            <a:spAutoFit/>
          </a:bodyPr>
          <a:lstStyle/>
          <a:p>
            <a:r>
              <a:rPr lang="fr-FR" b="1" dirty="0">
                <a:solidFill>
                  <a:srgbClr val="000099"/>
                </a:solidFill>
              </a:rPr>
              <a:t>Source utile : </a:t>
            </a:r>
          </a:p>
        </p:txBody>
      </p:sp>
      <p:pic>
        <p:nvPicPr>
          <p:cNvPr id="46" name="Image 45">
            <a:extLst>
              <a:ext uri="{FF2B5EF4-FFF2-40B4-BE49-F238E27FC236}">
                <a16:creationId xmlns:a16="http://schemas.microsoft.com/office/drawing/2014/main" id="{43CB5775-F8C8-4E7C-A387-E8FA218F3711}"/>
              </a:ext>
            </a:extLst>
          </p:cNvPr>
          <p:cNvPicPr>
            <a:picLocks noChangeAspect="1"/>
          </p:cNvPicPr>
          <p:nvPr/>
        </p:nvPicPr>
        <p:blipFill>
          <a:blip r:embed="rId7"/>
          <a:stretch>
            <a:fillRect/>
          </a:stretch>
        </p:blipFill>
        <p:spPr bwMode="auto">
          <a:xfrm>
            <a:off x="62514" y="5709881"/>
            <a:ext cx="696641" cy="406838"/>
          </a:xfrm>
          <a:prstGeom prst="rect">
            <a:avLst/>
          </a:prstGeom>
        </p:spPr>
      </p:pic>
      <p:pic>
        <p:nvPicPr>
          <p:cNvPr id="47" name="Image 46">
            <a:hlinkClick r:id="rId8" action="ppaction://hlinksldjump"/>
            <a:extLst>
              <a:ext uri="{FF2B5EF4-FFF2-40B4-BE49-F238E27FC236}">
                <a16:creationId xmlns:a16="http://schemas.microsoft.com/office/drawing/2014/main" id="{DA10A1D0-E301-4663-94F2-9AD9E9F9F236}"/>
              </a:ext>
            </a:extLst>
          </p:cNvPr>
          <p:cNvPicPr>
            <a:picLocks noChangeAspect="1"/>
          </p:cNvPicPr>
          <p:nvPr/>
        </p:nvPicPr>
        <p:blipFill>
          <a:blip r:embed="rId9"/>
          <a:stretch>
            <a:fillRect/>
          </a:stretch>
        </p:blipFill>
        <p:spPr bwMode="auto">
          <a:xfrm>
            <a:off x="11480049" y="6083686"/>
            <a:ext cx="628651" cy="774314"/>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6"/>
          <p:cNvSpPr/>
          <p:nvPr/>
        </p:nvSpPr>
        <p:spPr bwMode="auto">
          <a:xfrm>
            <a:off x="0" y="66715"/>
            <a:ext cx="12192000" cy="669371"/>
          </a:xfrm>
          <a:prstGeom prst="rect">
            <a:avLst/>
          </a:prstGeom>
          <a:solidFill>
            <a:srgbClr val="034D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fr-FR" dirty="0">
                <a:ea typeface="Tahoma" panose="020B0604030504040204" pitchFamily="34" charset="0"/>
                <a:cs typeface="Tahoma" panose="020B0604030504040204" pitchFamily="34" charset="0"/>
              </a:rPr>
              <a:t>DESOGESTREL/ETHINYLESTRADIOL  </a:t>
            </a:r>
          </a:p>
          <a:p>
            <a:pPr>
              <a:defRPr/>
            </a:pPr>
            <a:r>
              <a:rPr lang="fr-FR" b="1" dirty="0" err="1">
                <a:ea typeface="Tahoma" panose="020B0604030504040204" pitchFamily="34" charset="0"/>
                <a:cs typeface="Tahoma" panose="020B0604030504040204" pitchFamily="34" charset="0"/>
              </a:rPr>
              <a:t>Desobel</a:t>
            </a:r>
            <a:r>
              <a:rPr lang="fr-FR" b="1" baseline="30000" dirty="0">
                <a:ea typeface="Tahoma" panose="020B0604030504040204" pitchFamily="34" charset="0"/>
                <a:cs typeface="Tahoma" panose="020B0604030504040204" pitchFamily="34" charset="0"/>
              </a:rPr>
              <a:t>®</a:t>
            </a:r>
            <a:r>
              <a:rPr lang="fr-FR" b="1" dirty="0">
                <a:ea typeface="Tahoma" panose="020B0604030504040204" pitchFamily="34" charset="0"/>
                <a:cs typeface="Tahoma" panose="020B0604030504040204" pitchFamily="34" charset="0"/>
              </a:rPr>
              <a:t>, </a:t>
            </a:r>
            <a:r>
              <a:rPr lang="fr-FR" b="1" dirty="0" err="1">
                <a:ea typeface="Tahoma" panose="020B0604030504040204" pitchFamily="34" charset="0"/>
                <a:cs typeface="Tahoma" panose="020B0604030504040204" pitchFamily="34" charset="0"/>
              </a:rPr>
              <a:t>Mercilon</a:t>
            </a:r>
            <a:r>
              <a:rPr lang="fr-FR" b="1" baseline="30000" dirty="0">
                <a:ea typeface="Tahoma" panose="020B0604030504040204" pitchFamily="34" charset="0"/>
                <a:cs typeface="Tahoma" panose="020B0604030504040204" pitchFamily="34" charset="0"/>
              </a:rPr>
              <a:t>®</a:t>
            </a:r>
            <a:r>
              <a:rPr lang="fr-FR" b="1" dirty="0">
                <a:ea typeface="Tahoma" panose="020B0604030504040204" pitchFamily="34" charset="0"/>
                <a:cs typeface="Tahoma" panose="020B0604030504040204" pitchFamily="34" charset="0"/>
              </a:rPr>
              <a:t>, </a:t>
            </a:r>
            <a:r>
              <a:rPr lang="fr-FR" b="1" dirty="0" err="1">
                <a:ea typeface="Tahoma" panose="020B0604030504040204" pitchFamily="34" charset="0"/>
                <a:cs typeface="Tahoma" panose="020B0604030504040204" pitchFamily="34" charset="0"/>
              </a:rPr>
              <a:t>Varnoline</a:t>
            </a:r>
            <a:r>
              <a:rPr lang="fr-FR" b="1" baseline="30000" dirty="0">
                <a:ea typeface="Tahoma" panose="020B0604030504040204" pitchFamily="34" charset="0"/>
                <a:cs typeface="Tahoma" panose="020B0604030504040204" pitchFamily="34" charset="0"/>
              </a:rPr>
              <a:t>®</a:t>
            </a:r>
            <a:r>
              <a:rPr lang="fr-FR" b="1" dirty="0">
                <a:ea typeface="Tahoma" panose="020B0604030504040204" pitchFamily="34" charset="0"/>
                <a:cs typeface="Tahoma" panose="020B0604030504040204" pitchFamily="34" charset="0"/>
              </a:rPr>
              <a:t> et spécialités génériques  </a:t>
            </a:r>
            <a:endParaRPr b="1" dirty="0">
              <a:solidFill>
                <a:schemeClr val="bg1"/>
              </a:solidFill>
            </a:endParaRPr>
          </a:p>
        </p:txBody>
      </p:sp>
      <p:sp>
        <p:nvSpPr>
          <p:cNvPr id="5" name="Rectangle 8"/>
          <p:cNvSpPr/>
          <p:nvPr/>
        </p:nvSpPr>
        <p:spPr bwMode="auto">
          <a:xfrm>
            <a:off x="0" y="802346"/>
            <a:ext cx="12192000" cy="45719"/>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6" name="Espace réservé du numéro de diapositive 4"/>
          <p:cNvSpPr>
            <a:spLocks noGrp="1"/>
          </p:cNvSpPr>
          <p:nvPr>
            <p:ph type="sldNum" sz="quarter" idx="12"/>
          </p:nvPr>
        </p:nvSpPr>
        <p:spPr bwMode="auto"/>
        <p:txBody>
          <a:bodyPr/>
          <a:lstStyle/>
          <a:p>
            <a:pPr>
              <a:defRPr/>
            </a:pPr>
            <a:fld id="{481E727C-BCA8-45F8-BDF0-42383683B189}" type="slidenum">
              <a:rPr lang="fr-FR"/>
              <a:t>99</a:t>
            </a:fld>
            <a:endParaRPr lang="fr-FR"/>
          </a:p>
        </p:txBody>
      </p:sp>
      <p:sp>
        <p:nvSpPr>
          <p:cNvPr id="7" name="Organigramme : Connecteur 56"/>
          <p:cNvSpPr/>
          <p:nvPr/>
        </p:nvSpPr>
        <p:spPr bwMode="auto">
          <a:xfrm>
            <a:off x="11161093" y="177259"/>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8" name="Organigramme : Connecteur 57"/>
          <p:cNvSpPr/>
          <p:nvPr/>
        </p:nvSpPr>
        <p:spPr bwMode="auto">
          <a:xfrm>
            <a:off x="11950127" y="435357"/>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9" name="Organigramme : Connecteur 58"/>
          <p:cNvSpPr/>
          <p:nvPr/>
        </p:nvSpPr>
        <p:spPr bwMode="auto">
          <a:xfrm>
            <a:off x="11394455" y="43997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0" name="Organigramme : Connecteur 59"/>
          <p:cNvSpPr/>
          <p:nvPr/>
        </p:nvSpPr>
        <p:spPr bwMode="auto">
          <a:xfrm>
            <a:off x="11932058" y="9560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11" name="Connecteur droit 60"/>
          <p:cNvCxnSpPr>
            <a:cxnSpLocks/>
          </p:cNvCxnSpPr>
          <p:nvPr/>
        </p:nvCxnSpPr>
        <p:spPr bwMode="auto">
          <a:xfrm flipV="1">
            <a:off x="11340667" y="177259"/>
            <a:ext cx="591391" cy="10660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2" name="Connecteur droit 61"/>
          <p:cNvCxnSpPr>
            <a:cxnSpLocks/>
            <a:stCxn id="9" idx="7"/>
          </p:cNvCxnSpPr>
          <p:nvPr/>
        </p:nvCxnSpPr>
        <p:spPr bwMode="auto">
          <a:xfrm flipV="1">
            <a:off x="11624011" y="283859"/>
            <a:ext cx="397693" cy="189333"/>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3" name="Connecteur droit 62"/>
          <p:cNvCxnSpPr>
            <a:cxnSpLocks/>
            <a:endCxn id="8" idx="2"/>
          </p:cNvCxnSpPr>
          <p:nvPr/>
        </p:nvCxnSpPr>
        <p:spPr bwMode="auto">
          <a:xfrm flipV="1">
            <a:off x="11663395" y="493628"/>
            <a:ext cx="286731" cy="10025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4" name="Connecteur droit 63"/>
          <p:cNvCxnSpPr>
            <a:cxnSpLocks/>
          </p:cNvCxnSpPr>
          <p:nvPr/>
        </p:nvCxnSpPr>
        <p:spPr bwMode="auto">
          <a:xfrm flipV="1">
            <a:off x="11000357" y="29700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5" name="Connecteur droit 64"/>
          <p:cNvCxnSpPr>
            <a:cxnSpLocks/>
            <a:endCxn id="9" idx="3"/>
          </p:cNvCxnSpPr>
          <p:nvPr/>
        </p:nvCxnSpPr>
        <p:spPr bwMode="auto">
          <a:xfrm>
            <a:off x="11036147" y="53409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6" name="Connecteur droit 65"/>
          <p:cNvCxnSpPr>
            <a:cxnSpLocks/>
            <a:endCxn id="7" idx="5"/>
          </p:cNvCxnSpPr>
          <p:nvPr/>
        </p:nvCxnSpPr>
        <p:spPr bwMode="auto">
          <a:xfrm flipH="1" flipV="1">
            <a:off x="11314369" y="337947"/>
            <a:ext cx="121032" cy="12255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7" name="Connecteur droit 66"/>
          <p:cNvCxnSpPr>
            <a:cxnSpLocks/>
          </p:cNvCxnSpPr>
          <p:nvPr/>
        </p:nvCxnSpPr>
        <p:spPr bwMode="auto">
          <a:xfrm flipV="1">
            <a:off x="12017331" y="263894"/>
            <a:ext cx="32891" cy="168664"/>
          </a:xfrm>
          <a:prstGeom prst="line">
            <a:avLst/>
          </a:prstGeom>
          <a:ln/>
        </p:spPr>
        <p:style>
          <a:lnRef idx="1">
            <a:schemeClr val="accent6"/>
          </a:lnRef>
          <a:fillRef idx="0">
            <a:schemeClr val="accent6"/>
          </a:fillRef>
          <a:effectRef idx="0">
            <a:schemeClr val="accent6"/>
          </a:effectRef>
          <a:fontRef idx="minor">
            <a:schemeClr val="tx1"/>
          </a:fontRef>
        </p:style>
      </p:cxnSp>
      <p:sp>
        <p:nvSpPr>
          <p:cNvPr id="18" name="Organigramme : Connecteur 67"/>
          <p:cNvSpPr/>
          <p:nvPr/>
        </p:nvSpPr>
        <p:spPr bwMode="auto">
          <a:xfrm>
            <a:off x="10932912" y="462308"/>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9" name="Organigramme : Connecteur 68"/>
          <p:cNvSpPr/>
          <p:nvPr/>
        </p:nvSpPr>
        <p:spPr bwMode="auto">
          <a:xfrm>
            <a:off x="9797839" y="150588"/>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0" name="Organigramme : Connecteur 69"/>
          <p:cNvSpPr/>
          <p:nvPr/>
        </p:nvSpPr>
        <p:spPr bwMode="auto">
          <a:xfrm>
            <a:off x="9493319" y="413300"/>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1" name="Organigramme : Connecteur 70"/>
          <p:cNvSpPr/>
          <p:nvPr/>
        </p:nvSpPr>
        <p:spPr bwMode="auto">
          <a:xfrm>
            <a:off x="10586873" y="507429"/>
            <a:ext cx="116541" cy="116541"/>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22" name="Organigramme : Connecteur 71"/>
          <p:cNvSpPr/>
          <p:nvPr/>
        </p:nvSpPr>
        <p:spPr bwMode="auto">
          <a:xfrm>
            <a:off x="10031201" y="413300"/>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23" name="Connecteur droit 73"/>
          <p:cNvCxnSpPr>
            <a:cxnSpLocks/>
            <a:endCxn id="24" idx="2"/>
          </p:cNvCxnSpPr>
          <p:nvPr/>
        </p:nvCxnSpPr>
        <p:spPr bwMode="auto">
          <a:xfrm flipV="1">
            <a:off x="9977413" y="163060"/>
            <a:ext cx="865712" cy="94129"/>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5" name="Connecteur droit 74"/>
          <p:cNvCxnSpPr>
            <a:cxnSpLocks/>
            <a:stCxn id="22" idx="7"/>
            <a:endCxn id="24" idx="3"/>
          </p:cNvCxnSpPr>
          <p:nvPr/>
        </p:nvCxnSpPr>
        <p:spPr bwMode="auto">
          <a:xfrm flipV="1">
            <a:off x="10260757" y="229619"/>
            <a:ext cx="608666" cy="21690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6" name="Connecteur droit 75"/>
          <p:cNvCxnSpPr>
            <a:cxnSpLocks/>
            <a:stCxn id="22" idx="6"/>
            <a:endCxn id="21" idx="2"/>
          </p:cNvCxnSpPr>
          <p:nvPr/>
        </p:nvCxnSpPr>
        <p:spPr bwMode="auto">
          <a:xfrm>
            <a:off x="10300142" y="526726"/>
            <a:ext cx="286731" cy="38974"/>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7" name="Connecteur droit 76"/>
          <p:cNvCxnSpPr>
            <a:cxnSpLocks/>
          </p:cNvCxnSpPr>
          <p:nvPr/>
        </p:nvCxnSpPr>
        <p:spPr bwMode="auto">
          <a:xfrm flipV="1">
            <a:off x="9637103" y="270339"/>
            <a:ext cx="214733" cy="16858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8" name="Connecteur droit 77"/>
          <p:cNvCxnSpPr>
            <a:cxnSpLocks/>
            <a:stCxn id="20" idx="6"/>
            <a:endCxn id="22" idx="3"/>
          </p:cNvCxnSpPr>
          <p:nvPr/>
        </p:nvCxnSpPr>
        <p:spPr bwMode="auto">
          <a:xfrm>
            <a:off x="9672893" y="507429"/>
            <a:ext cx="397693" cy="99501"/>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29" name="Connecteur droit 78"/>
          <p:cNvCxnSpPr>
            <a:cxnSpLocks/>
            <a:endCxn id="19" idx="5"/>
          </p:cNvCxnSpPr>
          <p:nvPr/>
        </p:nvCxnSpPr>
        <p:spPr bwMode="auto">
          <a:xfrm flipH="1" flipV="1">
            <a:off x="9951115" y="311277"/>
            <a:ext cx="121032" cy="122552"/>
          </a:xfrm>
          <a:prstGeom prst="line">
            <a:avLst/>
          </a:prstGeom>
          <a:ln/>
        </p:spPr>
        <p:style>
          <a:lnRef idx="1">
            <a:schemeClr val="accent6"/>
          </a:lnRef>
          <a:fillRef idx="0">
            <a:schemeClr val="accent6"/>
          </a:fillRef>
          <a:effectRef idx="0">
            <a:schemeClr val="accent6"/>
          </a:effectRef>
          <a:fontRef idx="minor">
            <a:schemeClr val="tx1"/>
          </a:fontRef>
        </p:style>
      </p:cxnSp>
      <p:sp>
        <p:nvSpPr>
          <p:cNvPr id="24" name="Organigramme : Connecteur 84"/>
          <p:cNvSpPr/>
          <p:nvPr/>
        </p:nvSpPr>
        <p:spPr bwMode="auto">
          <a:xfrm>
            <a:off x="10843125" y="68931"/>
            <a:ext cx="179574" cy="188258"/>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0" name="Connecteur droit 88"/>
          <p:cNvCxnSpPr>
            <a:cxnSpLocks/>
            <a:endCxn id="18" idx="2"/>
          </p:cNvCxnSpPr>
          <p:nvPr/>
        </p:nvCxnSpPr>
        <p:spPr bwMode="auto">
          <a:xfrm flipV="1">
            <a:off x="10703356" y="520579"/>
            <a:ext cx="229556" cy="42532"/>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1" name="Connecteur droit 91"/>
          <p:cNvCxnSpPr>
            <a:cxnSpLocks/>
            <a:stCxn id="21" idx="7"/>
            <a:endCxn id="24" idx="4"/>
          </p:cNvCxnSpPr>
          <p:nvPr/>
        </p:nvCxnSpPr>
        <p:spPr bwMode="auto">
          <a:xfrm flipV="1">
            <a:off x="10686347" y="257189"/>
            <a:ext cx="246565" cy="267307"/>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2" name="Connecteur droit 98"/>
          <p:cNvCxnSpPr>
            <a:cxnSpLocks/>
            <a:stCxn id="7" idx="2"/>
          </p:cNvCxnSpPr>
          <p:nvPr/>
        </p:nvCxnSpPr>
        <p:spPr bwMode="auto">
          <a:xfrm flipH="1" flipV="1">
            <a:off x="10977416" y="221271"/>
            <a:ext cx="183677" cy="50117"/>
          </a:xfrm>
          <a:prstGeom prst="line">
            <a:avLst/>
          </a:prstGeom>
          <a:ln/>
        </p:spPr>
        <p:style>
          <a:lnRef idx="1">
            <a:schemeClr val="accent6"/>
          </a:lnRef>
          <a:fillRef idx="0">
            <a:schemeClr val="accent6"/>
          </a:fillRef>
          <a:effectRef idx="0">
            <a:schemeClr val="accent6"/>
          </a:effectRef>
          <a:fontRef idx="minor">
            <a:schemeClr val="tx1"/>
          </a:fontRef>
        </p:style>
      </p:cxnSp>
      <p:sp>
        <p:nvSpPr>
          <p:cNvPr id="33" name="Organigramme : Connecteur 101"/>
          <p:cNvSpPr/>
          <p:nvPr/>
        </p:nvSpPr>
        <p:spPr bwMode="auto">
          <a:xfrm>
            <a:off x="9121782" y="154067"/>
            <a:ext cx="268941" cy="226852"/>
          </a:xfrm>
          <a:prstGeom prst="flowChartConnector">
            <a:avLst/>
          </a:prstGeom>
          <a:solidFill>
            <a:srgbClr val="CC00FF"/>
          </a:solidFill>
          <a:ln>
            <a:solidFill>
              <a:srgbClr val="CC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cxnSp>
        <p:nvCxnSpPr>
          <p:cNvPr id="34" name="Connecteur droit 102"/>
          <p:cNvCxnSpPr>
            <a:cxnSpLocks/>
            <a:endCxn id="20" idx="1"/>
          </p:cNvCxnSpPr>
          <p:nvPr/>
        </p:nvCxnSpPr>
        <p:spPr bwMode="auto">
          <a:xfrm>
            <a:off x="9359440" y="313910"/>
            <a:ext cx="160177" cy="12696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35" name="Connecteur droit 104"/>
          <p:cNvCxnSpPr>
            <a:cxnSpLocks/>
            <a:endCxn id="19" idx="2"/>
          </p:cNvCxnSpPr>
          <p:nvPr/>
        </p:nvCxnSpPr>
        <p:spPr bwMode="auto">
          <a:xfrm flipV="1">
            <a:off x="9413736" y="244718"/>
            <a:ext cx="384103" cy="16463"/>
          </a:xfrm>
          <a:prstGeom prst="line">
            <a:avLst/>
          </a:prstGeom>
          <a:ln/>
        </p:spPr>
        <p:style>
          <a:lnRef idx="1">
            <a:schemeClr val="accent6"/>
          </a:lnRef>
          <a:fillRef idx="0">
            <a:schemeClr val="accent6"/>
          </a:fillRef>
          <a:effectRef idx="0">
            <a:schemeClr val="accent6"/>
          </a:effectRef>
          <a:fontRef idx="minor">
            <a:schemeClr val="tx1"/>
          </a:fontRef>
        </p:style>
      </p:cxnSp>
      <p:pic>
        <p:nvPicPr>
          <p:cNvPr id="37" name="Image 36"/>
          <p:cNvPicPr>
            <a:picLocks noChangeAspect="1"/>
          </p:cNvPicPr>
          <p:nvPr/>
        </p:nvPicPr>
        <p:blipFill>
          <a:blip r:embed="rId2"/>
          <a:stretch/>
        </p:blipFill>
        <p:spPr bwMode="auto">
          <a:xfrm>
            <a:off x="10506820" y="849149"/>
            <a:ext cx="1614488" cy="1229363"/>
          </a:xfrm>
          <a:prstGeom prst="rect">
            <a:avLst/>
          </a:prstGeom>
        </p:spPr>
      </p:pic>
      <p:sp>
        <p:nvSpPr>
          <p:cNvPr id="2" name="ZoneTexte 1"/>
          <p:cNvSpPr txBox="1"/>
          <p:nvPr/>
        </p:nvSpPr>
        <p:spPr>
          <a:xfrm>
            <a:off x="565008" y="2365157"/>
            <a:ext cx="11546624" cy="1077218"/>
          </a:xfrm>
          <a:prstGeom prst="rect">
            <a:avLst/>
          </a:prstGeom>
          <a:noFill/>
        </p:spPr>
        <p:txBody>
          <a:bodyPr wrap="square" rtlCol="0">
            <a:spAutoFit/>
          </a:bodyPr>
          <a:lstStyle/>
          <a:p>
            <a:pPr algn="just"/>
            <a:r>
              <a:rPr lang="fr-FR" sz="1600" u="sng" dirty="0">
                <a:hlinkClick r:id="rId3"/>
              </a:rPr>
              <a:t>Avis CT HAS 06/02/2013</a:t>
            </a:r>
            <a:r>
              <a:rPr lang="fr-FR" sz="1600" u="sng" dirty="0"/>
              <a:t>, </a:t>
            </a:r>
            <a:r>
              <a:rPr lang="fr-FR" sz="1600" u="sng" dirty="0" smtClean="0"/>
              <a:t>du </a:t>
            </a:r>
            <a:r>
              <a:rPr lang="fr-FR" sz="1600" u="sng" dirty="0">
                <a:hlinkClick r:id="rId4"/>
              </a:rPr>
              <a:t>19/09/2012</a:t>
            </a:r>
            <a:endParaRPr lang="fr-FR" sz="1600" u="sng" dirty="0"/>
          </a:p>
          <a:p>
            <a:pPr algn="just"/>
            <a:r>
              <a:rPr lang="fr-FR" sz="1600" dirty="0"/>
              <a:t>Les nouvelles données disponibles ne permettent plus de positionner les contraceptifs oraux de 3</a:t>
            </a:r>
            <a:r>
              <a:rPr lang="fr-FR" sz="1600" baseline="30000" dirty="0"/>
              <a:t>ème</a:t>
            </a:r>
            <a:r>
              <a:rPr lang="fr-FR" sz="1600" dirty="0"/>
              <a:t> génération en deuxième intention. </a:t>
            </a:r>
          </a:p>
          <a:p>
            <a:pPr algn="just"/>
            <a:r>
              <a:rPr lang="fr-FR" sz="1600" dirty="0"/>
              <a:t>Sur risque d'événements thrombo-emboliques veineux et absence d'avantage démontré en termes de tolérance clinique pour les femmes exposées aux contraceptifs oraux de 3</a:t>
            </a:r>
            <a:r>
              <a:rPr lang="fr-FR" sz="1600" baseline="30000" dirty="0"/>
              <a:t>ème</a:t>
            </a:r>
            <a:r>
              <a:rPr lang="fr-FR" sz="1600" dirty="0"/>
              <a:t> génération par rapport aux contraceptifs oraux de 2</a:t>
            </a:r>
            <a:r>
              <a:rPr lang="fr-FR" sz="1600" baseline="30000" dirty="0"/>
              <a:t>ème </a:t>
            </a:r>
            <a:r>
              <a:rPr lang="fr-FR" sz="1600" dirty="0"/>
              <a:t>ou de 1</a:t>
            </a:r>
            <a:r>
              <a:rPr lang="fr-FR" sz="1600" baseline="30000" dirty="0"/>
              <a:t>ère</a:t>
            </a:r>
            <a:r>
              <a:rPr lang="fr-FR" sz="1600" dirty="0"/>
              <a:t> génération.</a:t>
            </a:r>
          </a:p>
        </p:txBody>
      </p:sp>
      <p:sp>
        <p:nvSpPr>
          <p:cNvPr id="3" name="Rectangle 2">
            <a:extLst>
              <a:ext uri="{FF2B5EF4-FFF2-40B4-BE49-F238E27FC236}">
                <a16:creationId xmlns:a16="http://schemas.microsoft.com/office/drawing/2014/main" id="{4FB5FFC6-D277-4BD3-8C7A-9DF406C5E1A7}"/>
              </a:ext>
            </a:extLst>
          </p:cNvPr>
          <p:cNvSpPr/>
          <p:nvPr/>
        </p:nvSpPr>
        <p:spPr>
          <a:xfrm>
            <a:off x="3007073" y="870863"/>
            <a:ext cx="6096000" cy="338554"/>
          </a:xfrm>
          <a:prstGeom prst="rect">
            <a:avLst/>
          </a:prstGeom>
        </p:spPr>
        <p:txBody>
          <a:bodyPr>
            <a:spAutoFit/>
          </a:bodyPr>
          <a:lstStyle/>
          <a:p>
            <a:pPr algn="ctr"/>
            <a:r>
              <a:rPr lang="fr-FR" sz="1600" u="sng" dirty="0"/>
              <a:t>Classe ATC </a:t>
            </a:r>
            <a:r>
              <a:rPr lang="fr-FR" sz="1600" dirty="0">
                <a:solidFill>
                  <a:srgbClr val="000000"/>
                </a:solidFill>
                <a:effectLst>
                  <a:outerShdw blurRad="38100" dist="38100" dir="2700000" algn="tl">
                    <a:srgbClr val="000000">
                      <a:alpha val="43137"/>
                    </a:srgbClr>
                  </a:outerShdw>
                </a:effectLst>
              </a:rPr>
              <a:t>: </a:t>
            </a:r>
            <a:r>
              <a:rPr lang="fr-FR" sz="1600" kern="1200" dirty="0"/>
              <a:t>G03AA09, </a:t>
            </a:r>
            <a:r>
              <a:rPr lang="fr-FR" sz="1600" dirty="0"/>
              <a:t>progestatifs et estrogènes en association fixe</a:t>
            </a:r>
            <a:endParaRPr lang="fr-FR" sz="1600" dirty="0">
              <a:effectLst>
                <a:outerShdw blurRad="38100" dist="38100" dir="2700000" algn="tl">
                  <a:srgbClr val="000000">
                    <a:alpha val="43137"/>
                  </a:srgbClr>
                </a:outerShdw>
              </a:effectLst>
            </a:endParaRPr>
          </a:p>
        </p:txBody>
      </p:sp>
      <p:sp>
        <p:nvSpPr>
          <p:cNvPr id="38" name="Rectangle 37">
            <a:extLst>
              <a:ext uri="{FF2B5EF4-FFF2-40B4-BE49-F238E27FC236}">
                <a16:creationId xmlns:a16="http://schemas.microsoft.com/office/drawing/2014/main" id="{DFB31459-EBDD-4AE9-BCC5-760BF331B928}"/>
              </a:ext>
            </a:extLst>
          </p:cNvPr>
          <p:cNvSpPr/>
          <p:nvPr/>
        </p:nvSpPr>
        <p:spPr>
          <a:xfrm>
            <a:off x="487678" y="1326435"/>
            <a:ext cx="2791149" cy="338554"/>
          </a:xfrm>
          <a:prstGeom prst="rect">
            <a:avLst/>
          </a:prstGeom>
          <a:noFill/>
          <a:ln w="19050">
            <a:solidFill>
              <a:srgbClr val="FF00FF"/>
            </a:solidFill>
          </a:ln>
        </p:spPr>
        <p:txBody>
          <a:bodyPr wrap="square" rtlCol="0">
            <a:spAutoFit/>
          </a:bodyPr>
          <a:lstStyle/>
          <a:p>
            <a:pPr algn="just"/>
            <a:r>
              <a:rPr lang="fr-FR" sz="1600" dirty="0"/>
              <a:t>Contraception hormonale orale</a:t>
            </a:r>
          </a:p>
        </p:txBody>
      </p:sp>
      <p:sp>
        <p:nvSpPr>
          <p:cNvPr id="39" name="ZoneTexte 38">
            <a:extLst>
              <a:ext uri="{FF2B5EF4-FFF2-40B4-BE49-F238E27FC236}">
                <a16:creationId xmlns:a16="http://schemas.microsoft.com/office/drawing/2014/main" id="{97B7CEBF-6C0C-4E15-857A-6260E9E972C9}"/>
              </a:ext>
            </a:extLst>
          </p:cNvPr>
          <p:cNvSpPr txBox="1"/>
          <p:nvPr/>
        </p:nvSpPr>
        <p:spPr bwMode="auto">
          <a:xfrm>
            <a:off x="567384" y="2003351"/>
            <a:ext cx="5544616" cy="370294"/>
          </a:xfrm>
          <a:prstGeom prst="rect">
            <a:avLst/>
          </a:prstGeom>
          <a:noFill/>
        </p:spPr>
        <p:txBody>
          <a:bodyPr wrap="square" rtlCol="0">
            <a:spAutoFit/>
          </a:bodyPr>
          <a:lstStyle/>
          <a:p>
            <a:pPr>
              <a:spcAft>
                <a:spcPts val="1200"/>
              </a:spcAft>
              <a:defRPr/>
            </a:pPr>
            <a:r>
              <a:rPr lang="fr-FR" b="1" dirty="0">
                <a:solidFill>
                  <a:srgbClr val="000099"/>
                </a:solidFill>
              </a:rPr>
              <a:t>Argumentaire pour une alternative thérapeutique </a:t>
            </a:r>
            <a:r>
              <a:rPr lang="fr-FR" sz="1600" dirty="0">
                <a:solidFill>
                  <a:srgbClr val="000099"/>
                </a:solidFill>
              </a:rPr>
              <a:t>:</a:t>
            </a:r>
          </a:p>
        </p:txBody>
      </p:sp>
      <p:pic>
        <p:nvPicPr>
          <p:cNvPr id="40" name="Image 39">
            <a:extLst>
              <a:ext uri="{FF2B5EF4-FFF2-40B4-BE49-F238E27FC236}">
                <a16:creationId xmlns:a16="http://schemas.microsoft.com/office/drawing/2014/main" id="{B3A93DFE-4ECD-4F13-A1B7-332FF34250B1}"/>
              </a:ext>
            </a:extLst>
          </p:cNvPr>
          <p:cNvPicPr>
            <a:picLocks noChangeAspect="1"/>
          </p:cNvPicPr>
          <p:nvPr/>
        </p:nvPicPr>
        <p:blipFill>
          <a:blip r:embed="rId5"/>
          <a:stretch>
            <a:fillRect/>
          </a:stretch>
        </p:blipFill>
        <p:spPr bwMode="auto">
          <a:xfrm>
            <a:off x="45133" y="1871418"/>
            <a:ext cx="572757" cy="646275"/>
          </a:xfrm>
          <a:prstGeom prst="rect">
            <a:avLst/>
          </a:prstGeom>
        </p:spPr>
      </p:pic>
      <p:pic>
        <p:nvPicPr>
          <p:cNvPr id="41" name="Image 40">
            <a:extLst>
              <a:ext uri="{FF2B5EF4-FFF2-40B4-BE49-F238E27FC236}">
                <a16:creationId xmlns:a16="http://schemas.microsoft.com/office/drawing/2014/main" id="{9349D3ED-F164-44FB-9E02-41A8227E6491}"/>
              </a:ext>
            </a:extLst>
          </p:cNvPr>
          <p:cNvPicPr>
            <a:picLocks noChangeAspect="1"/>
          </p:cNvPicPr>
          <p:nvPr/>
        </p:nvPicPr>
        <p:blipFill>
          <a:blip r:embed="rId6"/>
          <a:stretch>
            <a:fillRect/>
          </a:stretch>
        </p:blipFill>
        <p:spPr bwMode="auto">
          <a:xfrm>
            <a:off x="132961" y="3640147"/>
            <a:ext cx="432047" cy="684362"/>
          </a:xfrm>
          <a:prstGeom prst="rect">
            <a:avLst/>
          </a:prstGeom>
        </p:spPr>
      </p:pic>
      <p:sp>
        <p:nvSpPr>
          <p:cNvPr id="42" name="ZoneTexte 41">
            <a:extLst>
              <a:ext uri="{FF2B5EF4-FFF2-40B4-BE49-F238E27FC236}">
                <a16:creationId xmlns:a16="http://schemas.microsoft.com/office/drawing/2014/main" id="{53D7CD0E-21C9-4128-8928-E9DE7FC63B27}"/>
              </a:ext>
            </a:extLst>
          </p:cNvPr>
          <p:cNvSpPr txBox="1"/>
          <p:nvPr/>
        </p:nvSpPr>
        <p:spPr bwMode="auto">
          <a:xfrm>
            <a:off x="548224" y="3941563"/>
            <a:ext cx="10279617" cy="369332"/>
          </a:xfrm>
          <a:prstGeom prst="rect">
            <a:avLst/>
          </a:prstGeom>
          <a:noFill/>
        </p:spPr>
        <p:txBody>
          <a:bodyPr wrap="square" rtlCol="0">
            <a:spAutoFit/>
          </a:bodyPr>
          <a:lstStyle/>
          <a:p>
            <a:pPr>
              <a:defRPr/>
            </a:pPr>
            <a:r>
              <a:rPr lang="fr-FR" b="1" dirty="0">
                <a:solidFill>
                  <a:srgbClr val="000099"/>
                </a:solidFill>
              </a:rPr>
              <a:t>Alternatives thérapeutiques répertoriées </a:t>
            </a:r>
            <a:r>
              <a:rPr lang="fr-FR" sz="1600" dirty="0">
                <a:solidFill>
                  <a:srgbClr val="000099"/>
                </a:solidFill>
              </a:rPr>
              <a:t>: </a:t>
            </a:r>
          </a:p>
        </p:txBody>
      </p:sp>
      <p:sp>
        <p:nvSpPr>
          <p:cNvPr id="43" name="ZoneTexte 42">
            <a:extLst>
              <a:ext uri="{FF2B5EF4-FFF2-40B4-BE49-F238E27FC236}">
                <a16:creationId xmlns:a16="http://schemas.microsoft.com/office/drawing/2014/main" id="{AC463D9A-D7AD-41DA-A445-8AD849113886}"/>
              </a:ext>
            </a:extLst>
          </p:cNvPr>
          <p:cNvSpPr txBox="1"/>
          <p:nvPr/>
        </p:nvSpPr>
        <p:spPr bwMode="auto">
          <a:xfrm>
            <a:off x="617890" y="5767950"/>
            <a:ext cx="3406237" cy="369332"/>
          </a:xfrm>
          <a:prstGeom prst="rect">
            <a:avLst/>
          </a:prstGeom>
          <a:noFill/>
        </p:spPr>
        <p:txBody>
          <a:bodyPr wrap="square" rtlCol="0">
            <a:spAutoFit/>
          </a:bodyPr>
          <a:lstStyle/>
          <a:p>
            <a:r>
              <a:rPr lang="fr-FR" b="1" dirty="0" smtClean="0">
                <a:solidFill>
                  <a:srgbClr val="000099"/>
                </a:solidFill>
              </a:rPr>
              <a:t>Sources utiles </a:t>
            </a:r>
            <a:r>
              <a:rPr lang="fr-FR" b="1" dirty="0">
                <a:solidFill>
                  <a:srgbClr val="000099"/>
                </a:solidFill>
              </a:rPr>
              <a:t>: </a:t>
            </a:r>
          </a:p>
        </p:txBody>
      </p:sp>
      <p:pic>
        <p:nvPicPr>
          <p:cNvPr id="44" name="Image 43">
            <a:extLst>
              <a:ext uri="{FF2B5EF4-FFF2-40B4-BE49-F238E27FC236}">
                <a16:creationId xmlns:a16="http://schemas.microsoft.com/office/drawing/2014/main" id="{D46C45AC-2F35-4117-9EE8-F0E0F072CD18}"/>
              </a:ext>
            </a:extLst>
          </p:cNvPr>
          <p:cNvPicPr>
            <a:picLocks noChangeAspect="1"/>
          </p:cNvPicPr>
          <p:nvPr/>
        </p:nvPicPr>
        <p:blipFill>
          <a:blip r:embed="rId7"/>
          <a:stretch>
            <a:fillRect/>
          </a:stretch>
        </p:blipFill>
        <p:spPr bwMode="auto">
          <a:xfrm>
            <a:off x="663" y="5730444"/>
            <a:ext cx="696641" cy="406838"/>
          </a:xfrm>
          <a:prstGeom prst="rect">
            <a:avLst/>
          </a:prstGeom>
        </p:spPr>
      </p:pic>
      <p:sp>
        <p:nvSpPr>
          <p:cNvPr id="45" name="ZoneTexte 44">
            <a:extLst>
              <a:ext uri="{FF2B5EF4-FFF2-40B4-BE49-F238E27FC236}">
                <a16:creationId xmlns:a16="http://schemas.microsoft.com/office/drawing/2014/main" id="{6D29E0D6-86B1-4C62-83CF-67B0FD5D1E94}"/>
              </a:ext>
            </a:extLst>
          </p:cNvPr>
          <p:cNvSpPr txBox="1"/>
          <p:nvPr/>
        </p:nvSpPr>
        <p:spPr bwMode="auto">
          <a:xfrm>
            <a:off x="2092196" y="5813847"/>
            <a:ext cx="9341644" cy="885371"/>
          </a:xfrm>
          <a:prstGeom prst="rect">
            <a:avLst/>
          </a:prstGeom>
          <a:noFill/>
        </p:spPr>
        <p:txBody>
          <a:bodyPr wrap="square" rtlCol="0">
            <a:spAutoFit/>
          </a:bodyPr>
          <a:lstStyle/>
          <a:p>
            <a:pPr lvl="0" rtl="0">
              <a:lnSpc>
                <a:spcPct val="90000"/>
              </a:lnSpc>
              <a:spcBef>
                <a:spcPts val="1000"/>
              </a:spcBef>
            </a:pPr>
            <a:r>
              <a:rPr lang="fr-FR" sz="1600" dirty="0">
                <a:hlinkClick r:id="rId8"/>
              </a:rPr>
              <a:t>Pilules contraceptives ou contraceptifs d'urgence commercialisés en France : Classement par niveau de risque thromboembolique veineux, ANSM, juillet 2023</a:t>
            </a:r>
            <a:endParaRPr lang="fr-FR" sz="1600" dirty="0"/>
          </a:p>
          <a:p>
            <a:pPr rtl="0">
              <a:lnSpc>
                <a:spcPct val="90000"/>
              </a:lnSpc>
              <a:spcBef>
                <a:spcPts val="1000"/>
              </a:spcBef>
            </a:pPr>
            <a:r>
              <a:rPr lang="fr-FR" sz="1600" dirty="0">
                <a:hlinkClick r:id="rId9"/>
              </a:rPr>
              <a:t>Contraception - Travaux de la HAS, des outils pour les professionnels, HAS, septembre 2018</a:t>
            </a:r>
            <a:endParaRPr lang="fr-FR" sz="1600" dirty="0"/>
          </a:p>
        </p:txBody>
      </p:sp>
      <p:sp>
        <p:nvSpPr>
          <p:cNvPr id="46" name="Rectangle 45">
            <a:extLst>
              <a:ext uri="{FF2B5EF4-FFF2-40B4-BE49-F238E27FC236}">
                <a16:creationId xmlns:a16="http://schemas.microsoft.com/office/drawing/2014/main" id="{01F75186-6695-4C3C-97D4-84C5EA12B0B0}"/>
              </a:ext>
            </a:extLst>
          </p:cNvPr>
          <p:cNvSpPr/>
          <p:nvPr/>
        </p:nvSpPr>
        <p:spPr>
          <a:xfrm>
            <a:off x="525623" y="4281997"/>
            <a:ext cx="10868832" cy="584775"/>
          </a:xfrm>
          <a:prstGeom prst="rect">
            <a:avLst/>
          </a:prstGeom>
        </p:spPr>
        <p:txBody>
          <a:bodyPr wrap="square">
            <a:spAutoFit/>
          </a:bodyPr>
          <a:lstStyle/>
          <a:p>
            <a:pPr marL="285750" indent="-285750">
              <a:buFontTx/>
              <a:buChar char="-"/>
            </a:pPr>
            <a:r>
              <a:rPr lang="fr-FR" sz="1600" dirty="0" smtClean="0"/>
              <a:t>Contraceptifs </a:t>
            </a:r>
            <a:r>
              <a:rPr lang="fr-FR" sz="1600" dirty="0" err="1"/>
              <a:t>estroprogestatifs</a:t>
            </a:r>
            <a:r>
              <a:rPr lang="fr-FR" sz="1600" dirty="0"/>
              <a:t> de 2</a:t>
            </a:r>
            <a:r>
              <a:rPr lang="fr-FR" sz="1600" baseline="30000" dirty="0"/>
              <a:t>ème</a:t>
            </a:r>
            <a:r>
              <a:rPr lang="fr-FR" sz="1600" dirty="0"/>
              <a:t> génération : lévonorgestrel/</a:t>
            </a:r>
            <a:r>
              <a:rPr lang="fr-FR" sz="1600" dirty="0" err="1"/>
              <a:t>éthinylestradiol</a:t>
            </a:r>
            <a:r>
              <a:rPr lang="fr-FR" sz="1600" dirty="0"/>
              <a:t> ; </a:t>
            </a:r>
          </a:p>
          <a:p>
            <a:pPr marL="285750" indent="-285750">
              <a:buFontTx/>
              <a:buChar char="-"/>
            </a:pPr>
            <a:r>
              <a:rPr lang="fr-FR" sz="1600" dirty="0"/>
              <a:t>Contraceptifs uniquement progestatifs.</a:t>
            </a:r>
          </a:p>
        </p:txBody>
      </p:sp>
      <p:pic>
        <p:nvPicPr>
          <p:cNvPr id="47" name="Image 46">
            <a:hlinkClick r:id="rId10" action="ppaction://hlinksldjump"/>
            <a:extLst>
              <a:ext uri="{FF2B5EF4-FFF2-40B4-BE49-F238E27FC236}">
                <a16:creationId xmlns:a16="http://schemas.microsoft.com/office/drawing/2014/main" id="{AD579CF1-9908-49C6-90D7-3A7C20035F2A}"/>
              </a:ext>
            </a:extLst>
          </p:cNvPr>
          <p:cNvPicPr>
            <a:picLocks noChangeAspect="1"/>
          </p:cNvPicPr>
          <p:nvPr/>
        </p:nvPicPr>
        <p:blipFill>
          <a:blip r:embed="rId11"/>
          <a:stretch>
            <a:fillRect/>
          </a:stretch>
        </p:blipFill>
        <p:spPr bwMode="auto">
          <a:xfrm>
            <a:off x="11480049" y="6083686"/>
            <a:ext cx="628651" cy="774314"/>
          </a:xfrm>
          <a:prstGeom prst="rect">
            <a:avLst/>
          </a:prstGeom>
        </p:spPr>
      </p:pic>
    </p:spTree>
    <p:extLst>
      <p:ext uri="{BB962C8B-B14F-4D97-AF65-F5344CB8AC3E}">
        <p14:creationId xmlns:p14="http://schemas.microsoft.com/office/powerpoint/2010/main" val="2847848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034DA2"/>
        </a:solidFill>
      </a:spPr>
      <a:bodyPr rtlCol="0" anchor="ctr"/>
      <a:lstStyle>
        <a:defPPr algn="ctr">
          <a:defRPr sz="2400" b="1" dirty="0" smtClean="0">
            <a:solidFill>
              <a:schemeClr val="bg1"/>
            </a:solidFill>
            <a:ea typeface="Tahoma" panose="020B0604030504040204" pitchFamily="34" charset="0"/>
            <a:cs typeface="Tahoma" panose="020B060403050404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F7FB356A49394BBBE7AD6F270C9C5D" ma:contentTypeVersion="2" ma:contentTypeDescription="Crée un document." ma:contentTypeScope="" ma:versionID="46672d5985300171bf10f3d66a11215f">
  <xsd:schema xmlns:xsd="http://www.w3.org/2001/XMLSchema" xmlns:xs="http://www.w3.org/2001/XMLSchema" xmlns:p="http://schemas.microsoft.com/office/2006/metadata/properties" xmlns:ns2="c4dd8a3d-e436-42af-bb34-5ebe23ffa26a" targetNamespace="http://schemas.microsoft.com/office/2006/metadata/properties" ma:root="true" ma:fieldsID="21c7d48a0a62368cb715bca7d14bcc28" ns2:_="">
    <xsd:import namespace="c4dd8a3d-e436-42af-bb34-5ebe23ffa26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dd8a3d-e436-42af-bb34-5ebe23ffa2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85C6F7-39B7-4A23-B906-C86445C55150}">
  <ds:schemaRefs>
    <ds:schemaRef ds:uri="http://schemas.microsoft.com/sharepoint/v3/contenttype/forms"/>
  </ds:schemaRefs>
</ds:datastoreItem>
</file>

<file path=customXml/itemProps2.xml><?xml version="1.0" encoding="utf-8"?>
<ds:datastoreItem xmlns:ds="http://schemas.openxmlformats.org/officeDocument/2006/customXml" ds:itemID="{AB4AD0BB-C0CE-4587-AF9E-D49F0EC2D97C}">
  <ds:schemaRefs>
    <ds:schemaRef ds:uri="c4dd8a3d-e436-42af-bb34-5ebe23ffa2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20750</TotalTime>
  <Words>30979</Words>
  <Application>Microsoft Office PowerPoint</Application>
  <PresentationFormat>Grand écran</PresentationFormat>
  <Paragraphs>2894</Paragraphs>
  <Slides>172</Slides>
  <Notes>35</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172</vt:i4>
      </vt:variant>
    </vt:vector>
  </HeadingPairs>
  <TitlesOfParts>
    <vt:vector size="186" baseType="lpstr">
      <vt:lpstr>Arial</vt:lpstr>
      <vt:lpstr>Calibri</vt:lpstr>
      <vt:lpstr>Calibri Light</vt:lpstr>
      <vt:lpstr>Century Gothic</vt:lpstr>
      <vt:lpstr>Courier New</vt:lpstr>
      <vt:lpstr>Konnect</vt:lpstr>
      <vt:lpstr>Konnect Bold</vt:lpstr>
      <vt:lpstr>Konnect Bold Italic</vt:lpstr>
      <vt:lpstr>Open Sans</vt:lpstr>
      <vt:lpstr>Roboto</vt:lpstr>
      <vt:lpstr>Tahoma</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APHP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RESOMEDIT</dc:creator>
  <cp:lastModifiedBy>PETIT, Julien (ARS-HDF)</cp:lastModifiedBy>
  <cp:revision>525</cp:revision>
  <cp:lastPrinted>2023-11-22T11:10:04Z</cp:lastPrinted>
  <dcterms:created xsi:type="dcterms:W3CDTF">2021-06-30T12:39:39Z</dcterms:created>
  <dcterms:modified xsi:type="dcterms:W3CDTF">2024-01-24T08:35:37Z</dcterms:modified>
  <dc:identifier/>
  <dc:language/>
</cp:coreProperties>
</file>