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7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9"/>
  </p:notesMasterIdLst>
  <p:handoutMasterIdLst>
    <p:handoutMasterId r:id="rId20"/>
  </p:handoutMasterIdLst>
  <p:sldIdLst>
    <p:sldId id="322" r:id="rId4"/>
    <p:sldId id="323" r:id="rId5"/>
    <p:sldId id="285" r:id="rId6"/>
    <p:sldId id="320" r:id="rId7"/>
    <p:sldId id="297" r:id="rId8"/>
    <p:sldId id="308" r:id="rId9"/>
    <p:sldId id="309" r:id="rId10"/>
    <p:sldId id="302" r:id="rId11"/>
    <p:sldId id="310" r:id="rId12"/>
    <p:sldId id="316" r:id="rId13"/>
    <p:sldId id="307" r:id="rId14"/>
    <p:sldId id="325" r:id="rId15"/>
    <p:sldId id="312" r:id="rId16"/>
    <p:sldId id="326" r:id="rId17"/>
    <p:sldId id="318" r:id="rId18"/>
  </p:sldIdLst>
  <p:sldSz cx="9756775" cy="7237413"/>
  <p:notesSz cx="7099300" cy="10234613"/>
  <p:defaultTextStyle>
    <a:defPPr>
      <a:defRPr lang="fr-FR"/>
    </a:defPPr>
    <a:lvl1pPr marL="0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5546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1093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56639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42186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27732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13278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98825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84371" algn="l" defTabSz="971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8DBC288A-EC59-4001-B759-172F419FCB39}">
          <p14:sldIdLst>
            <p14:sldId id="322"/>
            <p14:sldId id="323"/>
            <p14:sldId id="285"/>
            <p14:sldId id="320"/>
            <p14:sldId id="297"/>
            <p14:sldId id="308"/>
            <p14:sldId id="309"/>
            <p14:sldId id="302"/>
            <p14:sldId id="310"/>
            <p14:sldId id="316"/>
            <p14:sldId id="307"/>
            <p14:sldId id="325"/>
            <p14:sldId id="312"/>
            <p14:sldId id="326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80">
          <p15:clr>
            <a:srgbClr val="A4A3A4"/>
          </p15:clr>
        </p15:guide>
        <p15:guide id="4" pos="30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C0504D"/>
    <a:srgbClr val="4F81BD"/>
    <a:srgbClr val="4E7FBB"/>
    <a:srgbClr val="BD4E4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07" autoAdjust="0"/>
  </p:normalViewPr>
  <p:slideViewPr>
    <p:cSldViewPr>
      <p:cViewPr varScale="1">
        <p:scale>
          <a:sx n="98" d="100"/>
          <a:sy n="98" d="100"/>
        </p:scale>
        <p:origin x="1788" y="90"/>
      </p:cViewPr>
      <p:guideLst>
        <p:guide orient="horz" pos="2160"/>
        <p:guide pos="2880"/>
        <p:guide orient="horz" pos="2280"/>
        <p:guide pos="30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5862" y="-90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rs059ctla\ARS059union$\DOS-OMEDIT\Commission%20Sp&#233;%20et%20Grp%20Travail\Erreurs%20M&#233;dicamenteuses\D&#233;claration%20Erreurs%20Med\2018\Bilan%20EM%202018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o108011fil002\ARSHDFcommun$\DOS-OMEDIT\Commission%20Sp&#233;%20et%20Grp%20Travail\Erreurs%20M&#233;dicamenteuses\D&#233;claration%20Erreurs%20Med\2023\EM_2023%20travail.xlsm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/>
              <a:t>Statut ES 2018</a:t>
            </a:r>
          </a:p>
        </c:rich>
      </c:tx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t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'Etape du circuit'!$AD$33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'Etape du circuit'!$AC$34:$AC$44</c:f>
              <c:strCache>
                <c:ptCount val="11"/>
                <c:pt idx="0">
                  <c:v>Prescription</c:v>
                </c:pt>
                <c:pt idx="1">
                  <c:v>Administration</c:v>
                </c:pt>
                <c:pt idx="2">
                  <c:v>Délivrance nominative</c:v>
                </c:pt>
                <c:pt idx="3">
                  <c:v>Logistique</c:v>
                </c:pt>
                <c:pt idx="4">
                  <c:v>Délivrance globale ou reglobalisée</c:v>
                </c:pt>
                <c:pt idx="5">
                  <c:v>Préparation des doses par l'unité</c:v>
                </c:pt>
                <c:pt idx="6">
                  <c:v>Transcription</c:v>
                </c:pt>
                <c:pt idx="7">
                  <c:v>Prép galénique, reconstitution</c:v>
                </c:pt>
                <c:pt idx="8">
                  <c:v>Information (patient,équipe)</c:v>
                </c:pt>
                <c:pt idx="9">
                  <c:v>Analyse pharmaceutique</c:v>
                </c:pt>
                <c:pt idx="10">
                  <c:v>Autres</c:v>
                </c:pt>
              </c:strCache>
            </c:strRef>
          </c:cat>
          <c:val>
            <c:numRef>
              <c:f>'Etape du circuit'!$AD$34:$AD$44</c:f>
              <c:numCache>
                <c:formatCode>0.0%</c:formatCode>
                <c:ptCount val="11"/>
                <c:pt idx="0">
                  <c:v>0.44559944559944559</c:v>
                </c:pt>
                <c:pt idx="1">
                  <c:v>0.15800415800415801</c:v>
                </c:pt>
                <c:pt idx="2">
                  <c:v>9.0090090090090086E-2</c:v>
                </c:pt>
                <c:pt idx="3">
                  <c:v>0.19473319473319473</c:v>
                </c:pt>
                <c:pt idx="4">
                  <c:v>2.4948024948024949E-2</c:v>
                </c:pt>
                <c:pt idx="5">
                  <c:v>1.1781011781011781E-2</c:v>
                </c:pt>
                <c:pt idx="6">
                  <c:v>4.1580041580041582E-2</c:v>
                </c:pt>
                <c:pt idx="7">
                  <c:v>2.1483021483021482E-2</c:v>
                </c:pt>
                <c:pt idx="8">
                  <c:v>4.1580041580041582E-3</c:v>
                </c:pt>
                <c:pt idx="9">
                  <c:v>6.93000693000693E-4</c:v>
                </c:pt>
                <c:pt idx="10">
                  <c:v>6.9300069300069298E-3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CB-4616-9100-A47C1D3FE814}"/>
            </c:ext>
          </c:extLst>
        </c:ser>
        <c:ser>
          <c:idx val="1"/>
          <c:order val="1"/>
          <c:tx>
            <c:strRef>
              <c:f>'Etape du circuit'!$AE$33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'Etape du circuit'!$AC$34:$AC$44</c:f>
              <c:strCache>
                <c:ptCount val="11"/>
                <c:pt idx="0">
                  <c:v>Prescription</c:v>
                </c:pt>
                <c:pt idx="1">
                  <c:v>Administration</c:v>
                </c:pt>
                <c:pt idx="2">
                  <c:v>Délivrance nominative</c:v>
                </c:pt>
                <c:pt idx="3">
                  <c:v>Logistique</c:v>
                </c:pt>
                <c:pt idx="4">
                  <c:v>Délivrance globale ou reglobalisée</c:v>
                </c:pt>
                <c:pt idx="5">
                  <c:v>Préparation des doses par l'unité</c:v>
                </c:pt>
                <c:pt idx="6">
                  <c:v>Transcription</c:v>
                </c:pt>
                <c:pt idx="7">
                  <c:v>Prép galénique, reconstitution</c:v>
                </c:pt>
                <c:pt idx="8">
                  <c:v>Information (patient,équipe)</c:v>
                </c:pt>
                <c:pt idx="9">
                  <c:v>Analyse pharmaceutique</c:v>
                </c:pt>
                <c:pt idx="10">
                  <c:v>Autres</c:v>
                </c:pt>
              </c:strCache>
            </c:strRef>
          </c:cat>
          <c:val>
            <c:numRef>
              <c:f>'Etape du circuit'!$AE$34:$AE$44</c:f>
              <c:numCache>
                <c:formatCode>0.0%</c:formatCode>
                <c:ptCount val="11"/>
                <c:pt idx="0">
                  <c:v>0.47855340622371739</c:v>
                </c:pt>
                <c:pt idx="1">
                  <c:v>0.21446593776282591</c:v>
                </c:pt>
                <c:pt idx="2">
                  <c:v>0.12026913372582002</c:v>
                </c:pt>
                <c:pt idx="3">
                  <c:v>9.8402018502943667E-2</c:v>
                </c:pt>
                <c:pt idx="4">
                  <c:v>2.7754415475189236E-2</c:v>
                </c:pt>
                <c:pt idx="5">
                  <c:v>2.1026072329688814E-2</c:v>
                </c:pt>
                <c:pt idx="6">
                  <c:v>2.0185029436501262E-2</c:v>
                </c:pt>
                <c:pt idx="7">
                  <c:v>1.1774600504625737E-2</c:v>
                </c:pt>
                <c:pt idx="8">
                  <c:v>5.0462573591253156E-3</c:v>
                </c:pt>
                <c:pt idx="9">
                  <c:v>2.5231286795626578E-3</c:v>
                </c:pt>
                <c:pt idx="10">
                  <c:v>1.0092514718250631E-2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CB-4616-9100-A47C1D3FE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2043408"/>
        <c:axId val="1882043888"/>
      </c:barChart>
      <c:catAx>
        <c:axId val="188204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82043888"/>
        <c:crosses val="autoZero"/>
        <c:auto val="1"/>
        <c:lblAlgn val="ctr"/>
        <c:lblOffset val="100"/>
        <c:noMultiLvlLbl val="0"/>
      </c:catAx>
      <c:valAx>
        <c:axId val="1882043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8204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'Gravité déclarée'!$V$2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0"/>
          <c:cat>
            <c:strRef>
              <c:f>'Gravité déclarée'!$R$3:$R$7</c:f>
              <c:strCache>
                <c:ptCount val="5"/>
                <c:pt idx="0">
                  <c:v>Erreur mineure (A-B-C)</c:v>
                </c:pt>
                <c:pt idx="1">
                  <c:v>Erreur significative (D)</c:v>
                </c:pt>
                <c:pt idx="2">
                  <c:v>Erreur majeure (E-F)</c:v>
                </c:pt>
                <c:pt idx="3">
                  <c:v>Erreur critique (G)</c:v>
                </c:pt>
                <c:pt idx="4">
                  <c:v>Erreur catastrophique (H-I)</c:v>
                </c:pt>
              </c:strCache>
            </c:strRef>
          </c:cat>
          <c:val>
            <c:numRef>
              <c:f>'Gravité déclarée'!$V$3:$V$7</c:f>
              <c:numCache>
                <c:formatCode>0.0%</c:formatCode>
                <c:ptCount val="5"/>
                <c:pt idx="0">
                  <c:v>0.63139534883720927</c:v>
                </c:pt>
                <c:pt idx="1">
                  <c:v>0.12209302325581395</c:v>
                </c:pt>
                <c:pt idx="2">
                  <c:v>0.23023255813953489</c:v>
                </c:pt>
                <c:pt idx="3">
                  <c:v>6.9767441860465115E-3</c:v>
                </c:pt>
                <c:pt idx="4">
                  <c:v>9.3023255813953487E-3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F2-49E1-A3E4-8E58CA793442}"/>
            </c:ext>
          </c:extLst>
        </c:ser>
        <c:ser>
          <c:idx val="4"/>
          <c:order val="1"/>
          <c:tx>
            <c:strRef>
              <c:f>'Gravité déclarée'!$W$2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BD4E4C"/>
            </a:solidFill>
            <a:ln>
              <a:noFill/>
            </a:ln>
            <a:effectLst/>
          </c:spPr>
          <c:invertIfNegative val="0"/>
          <c:cat>
            <c:strRef>
              <c:f>'Gravité déclarée'!$R$3:$R$7</c:f>
              <c:strCache>
                <c:ptCount val="5"/>
                <c:pt idx="0">
                  <c:v>Erreur mineure (A-B-C)</c:v>
                </c:pt>
                <c:pt idx="1">
                  <c:v>Erreur significative (D)</c:v>
                </c:pt>
                <c:pt idx="2">
                  <c:v>Erreur majeure (E-F)</c:v>
                </c:pt>
                <c:pt idx="3">
                  <c:v>Erreur critique (G)</c:v>
                </c:pt>
                <c:pt idx="4">
                  <c:v>Erreur catastrophique (H-I)</c:v>
                </c:pt>
              </c:strCache>
            </c:strRef>
          </c:cat>
          <c:val>
            <c:numRef>
              <c:f>'Gravité déclarée'!$W$3:$W$7</c:f>
              <c:numCache>
                <c:formatCode>0.0%</c:formatCode>
                <c:ptCount val="5"/>
                <c:pt idx="0">
                  <c:v>0.75409836065573765</c:v>
                </c:pt>
                <c:pt idx="1">
                  <c:v>0.2103825136612022</c:v>
                </c:pt>
                <c:pt idx="2">
                  <c:v>3.0054644808743168E-2</c:v>
                </c:pt>
                <c:pt idx="3">
                  <c:v>2.7322404371584699E-3</c:v>
                </c:pt>
                <c:pt idx="4">
                  <c:v>2.7322404371584699E-3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F2-49E1-A3E4-8E58CA7934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1957776"/>
        <c:axId val="1541986576"/>
      </c:barChart>
      <c:catAx>
        <c:axId val="154195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41986576"/>
        <c:crosses val="autoZero"/>
        <c:auto val="1"/>
        <c:lblAlgn val="ctr"/>
        <c:lblOffset val="100"/>
        <c:noMultiLvlLbl val="0"/>
      </c:catAx>
      <c:valAx>
        <c:axId val="154198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4195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1"/>
          <c:order val="0"/>
          <c:tx>
            <c:strRef>
              <c:f>'Moment de détection'!$Q$3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E7FBB"/>
            </a:solidFill>
            <a:ln>
              <a:noFill/>
            </a:ln>
            <a:effectLst/>
          </c:spPr>
          <c:invertIfNegative val="0"/>
          <c:cat>
            <c:strRef>
              <c:f>'Moment de détection'!$E$4:$E$8</c:f>
              <c:strCache>
                <c:ptCount val="5"/>
                <c:pt idx="0">
                  <c:v>Avant administration</c:v>
                </c:pt>
                <c:pt idx="1">
                  <c:v>Après l'administration </c:v>
                </c:pt>
                <c:pt idx="2">
                  <c:v>Aucune administration</c:v>
                </c:pt>
                <c:pt idx="3">
                  <c:v>Pendant administration</c:v>
                </c:pt>
                <c:pt idx="4">
                  <c:v>Non administré par omission</c:v>
                </c:pt>
              </c:strCache>
            </c:strRef>
          </c:cat>
          <c:val>
            <c:numRef>
              <c:f>'Moment de détection'!$Q$4:$Q$8</c:f>
              <c:numCache>
                <c:formatCode>0.0%</c:formatCode>
                <c:ptCount val="5"/>
                <c:pt idx="0">
                  <c:v>0.5621351125938282</c:v>
                </c:pt>
                <c:pt idx="1">
                  <c:v>0.19599666388657214</c:v>
                </c:pt>
                <c:pt idx="2">
                  <c:v>0.1743119266055046</c:v>
                </c:pt>
                <c:pt idx="3">
                  <c:v>5.3377814845704752E-2</c:v>
                </c:pt>
                <c:pt idx="4">
                  <c:v>1.4178482068390326E-2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EC-4378-9C04-441AD4E1FD5A}"/>
            </c:ext>
          </c:extLst>
        </c:ser>
        <c:ser>
          <c:idx val="13"/>
          <c:order val="1"/>
          <c:tx>
            <c:strRef>
              <c:f>'Moment de détection'!$S$3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0"/>
          <c:cat>
            <c:strRef>
              <c:f>'Moment de détection'!$E$4:$E$8</c:f>
              <c:strCache>
                <c:ptCount val="5"/>
                <c:pt idx="0">
                  <c:v>Avant administration</c:v>
                </c:pt>
                <c:pt idx="1">
                  <c:v>Après l'administration </c:v>
                </c:pt>
                <c:pt idx="2">
                  <c:v>Aucune administration</c:v>
                </c:pt>
                <c:pt idx="3">
                  <c:v>Pendant administration</c:v>
                </c:pt>
                <c:pt idx="4">
                  <c:v>Non administré par omission</c:v>
                </c:pt>
              </c:strCache>
            </c:strRef>
          </c:cat>
          <c:val>
            <c:numRef>
              <c:f>'Moment de détection'!$S$4:$S$8</c:f>
              <c:numCache>
                <c:formatCode>0.0%</c:formatCode>
                <c:ptCount val="5"/>
                <c:pt idx="0">
                  <c:v>0.44035532994923859</c:v>
                </c:pt>
                <c:pt idx="1">
                  <c:v>0.34137055837563451</c:v>
                </c:pt>
                <c:pt idx="2">
                  <c:v>0.11421319796954314</c:v>
                </c:pt>
                <c:pt idx="3">
                  <c:v>6.4720812182741116E-2</c:v>
                </c:pt>
                <c:pt idx="4">
                  <c:v>3.934010152284264E-2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C-4378-9C04-441AD4E1F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46423936"/>
        <c:axId val="1946425376"/>
      </c:barChart>
      <c:catAx>
        <c:axId val="19464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46425376"/>
        <c:crosses val="autoZero"/>
        <c:auto val="1"/>
        <c:lblAlgn val="ctr"/>
        <c:lblOffset val="100"/>
        <c:noMultiLvlLbl val="0"/>
      </c:catAx>
      <c:valAx>
        <c:axId val="194642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4642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1C9-43C6-9EA0-C44E5ADB71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1C9-43C6-9EA0-C44E5ADB71A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1C9-43C6-9EA0-C44E5ADB71A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1C9-43C6-9EA0-C44E5ADB71A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1C9-43C6-9EA0-C44E5ADB71A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1C9-43C6-9EA0-C44E5ADB71A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1C9-43C6-9EA0-C44E5ADB71A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1C9-43C6-9EA0-C44E5ADB71A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1C9-43C6-9EA0-C44E5ADB71A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1C9-43C6-9EA0-C44E5ADB71A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1C9-43C6-9EA0-C44E5ADB71A4}"/>
              </c:ext>
            </c:extLst>
          </c:dPt>
          <c:dLbls>
            <c:dLbl>
              <c:idx val="1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21C9-43C6-9EA0-C44E5ADB71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 EM'!$N$2:$N$12</c:f>
              <c:strCache>
                <c:ptCount val="11"/>
                <c:pt idx="0">
                  <c:v>Médicament (dt forme,étiquetage)</c:v>
                </c:pt>
                <c:pt idx="1">
                  <c:v>Dose (dosage, concentrat°,qtité)</c:v>
                </c:pt>
                <c:pt idx="2">
                  <c:v>Moment ou durée</c:v>
                </c:pt>
                <c:pt idx="3">
                  <c:v>Patient</c:v>
                </c:pt>
                <c:pt idx="4">
                  <c:v>Traçabilité</c:v>
                </c:pt>
                <c:pt idx="5">
                  <c:v>Conservation (T°C,lumière)</c:v>
                </c:pt>
                <c:pt idx="6">
                  <c:v>Rangement</c:v>
                </c:pt>
                <c:pt idx="7">
                  <c:v>Voie</c:v>
                </c:pt>
                <c:pt idx="8">
                  <c:v>Contrôle péremption</c:v>
                </c:pt>
                <c:pt idx="9">
                  <c:v>Suivi thérapeutique(clinique ou bio)</c:v>
                </c:pt>
                <c:pt idx="10">
                  <c:v>Solvant</c:v>
                </c:pt>
              </c:strCache>
            </c:strRef>
          </c:cat>
          <c:val>
            <c:numRef>
              <c:f>'Type EM'!$O$2:$O$12</c:f>
              <c:numCache>
                <c:formatCode>General</c:formatCode>
                <c:ptCount val="11"/>
                <c:pt idx="0">
                  <c:v>162</c:v>
                </c:pt>
                <c:pt idx="1">
                  <c:v>151</c:v>
                </c:pt>
                <c:pt idx="2">
                  <c:v>100</c:v>
                </c:pt>
                <c:pt idx="3">
                  <c:v>90</c:v>
                </c:pt>
                <c:pt idx="4">
                  <c:v>55</c:v>
                </c:pt>
                <c:pt idx="5">
                  <c:v>30</c:v>
                </c:pt>
                <c:pt idx="6">
                  <c:v>20</c:v>
                </c:pt>
                <c:pt idx="7">
                  <c:v>15</c:v>
                </c:pt>
                <c:pt idx="8">
                  <c:v>13</c:v>
                </c:pt>
                <c:pt idx="9">
                  <c:v>4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1C9-43C6-9EA0-C44E5ADB71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'Facteurs favorisants'!$N$22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'Facteurs favorisants'!$L$24:$L$36</c:f>
              <c:strCache>
                <c:ptCount val="13"/>
                <c:pt idx="0">
                  <c:v>organisation défaillante</c:v>
                </c:pt>
                <c:pt idx="1">
                  <c:v>erreur liée à l'informatique, aux interfaces</c:v>
                </c:pt>
                <c:pt idx="2">
                  <c:v>Méconnaissance</c:v>
                </c:pt>
                <c:pt idx="3">
                  <c:v>Charge de travail, stress</c:v>
                </c:pt>
                <c:pt idx="4">
                  <c:v>Confusion (noms similaires)</c:v>
                </c:pt>
                <c:pt idx="5">
                  <c:v>Confusion de présentation</c:v>
                </c:pt>
                <c:pt idx="6">
                  <c:v>prescription écrite illisible</c:v>
                </c:pt>
                <c:pt idx="7">
                  <c:v>Problème de communication</c:v>
                </c:pt>
                <c:pt idx="8">
                  <c:v>Omission</c:v>
                </c:pt>
                <c:pt idx="9">
                  <c:v>Prescription orale et/ou téléphonique</c:v>
                </c:pt>
                <c:pt idx="10">
                  <c:v>Prescripteurs multiples</c:v>
                </c:pt>
                <c:pt idx="11">
                  <c:v>Défaut de rangement</c:v>
                </c:pt>
                <c:pt idx="12">
                  <c:v>Médicament non référencé (hors livret)_x000d_</c:v>
                </c:pt>
              </c:strCache>
              <c:extLst/>
            </c:strRef>
          </c:cat>
          <c:val>
            <c:numRef>
              <c:f>'Facteurs favorisants'!$N$24:$N$36</c:f>
              <c:numCache>
                <c:formatCode>0.0%</c:formatCode>
                <c:ptCount val="13"/>
                <c:pt idx="0">
                  <c:v>0.14495114006514659</c:v>
                </c:pt>
                <c:pt idx="1">
                  <c:v>9.7719869706840393E-2</c:v>
                </c:pt>
                <c:pt idx="2">
                  <c:v>6.026058631921824E-2</c:v>
                </c:pt>
                <c:pt idx="3">
                  <c:v>5.0488599348534204E-2</c:v>
                </c:pt>
                <c:pt idx="4">
                  <c:v>4.5602605863192182E-2</c:v>
                </c:pt>
                <c:pt idx="5">
                  <c:v>4.5602605863192182E-2</c:v>
                </c:pt>
                <c:pt idx="6">
                  <c:v>4.3973941368078175E-2</c:v>
                </c:pt>
                <c:pt idx="7">
                  <c:v>3.9087947882736153E-2</c:v>
                </c:pt>
                <c:pt idx="8">
                  <c:v>3.7459283387622153E-2</c:v>
                </c:pt>
                <c:pt idx="9">
                  <c:v>2.9315960912052116E-2</c:v>
                </c:pt>
                <c:pt idx="10">
                  <c:v>2.6058631921824105E-2</c:v>
                </c:pt>
                <c:pt idx="11">
                  <c:v>2.6058631921824105E-2</c:v>
                </c:pt>
                <c:pt idx="12">
                  <c:v>2.2801302931596091E-2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C74-4F04-9D55-751E172DF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15728719"/>
        <c:axId val="31574983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'Facteurs favorisants'!$M$22</c15:sqref>
                        </c15:formulaRef>
                      </c:ext>
                    </c:extLst>
                    <c:strCache>
                      <c:ptCount val="1"/>
                      <c:pt idx="0">
                        <c:v>Nb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'Facteurs favorisants'!$L$24:$L$36</c15:sqref>
                        </c15:formulaRef>
                      </c:ext>
                    </c:extLst>
                    <c:strCache>
                      <c:ptCount val="13"/>
                      <c:pt idx="0">
                        <c:v>organisation défaillante</c:v>
                      </c:pt>
                      <c:pt idx="1">
                        <c:v>erreur liée à l'informatique, aux interfaces</c:v>
                      </c:pt>
                      <c:pt idx="2">
                        <c:v>Méconnaissance</c:v>
                      </c:pt>
                      <c:pt idx="3">
                        <c:v>Charge de travail, stress</c:v>
                      </c:pt>
                      <c:pt idx="4">
                        <c:v>Confusion (noms similaires)</c:v>
                      </c:pt>
                      <c:pt idx="5">
                        <c:v>Confusion de présentation</c:v>
                      </c:pt>
                      <c:pt idx="6">
                        <c:v>prescription écrite illisible</c:v>
                      </c:pt>
                      <c:pt idx="7">
                        <c:v>Problème de communication</c:v>
                      </c:pt>
                      <c:pt idx="8">
                        <c:v>Omission</c:v>
                      </c:pt>
                      <c:pt idx="9">
                        <c:v>Prescription orale et/ou téléphonique</c:v>
                      </c:pt>
                      <c:pt idx="10">
                        <c:v>Prescripteurs multiples</c:v>
                      </c:pt>
                      <c:pt idx="11">
                        <c:v>Défaut de rangement</c:v>
                      </c:pt>
                      <c:pt idx="12">
                        <c:v>Médicament non référencé (hors livret)_x000d_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'Facteurs favorisants'!$M$24:$M$36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89</c:v>
                      </c:pt>
                      <c:pt idx="1">
                        <c:v>60</c:v>
                      </c:pt>
                      <c:pt idx="2">
                        <c:v>37</c:v>
                      </c:pt>
                      <c:pt idx="3">
                        <c:v>31</c:v>
                      </c:pt>
                      <c:pt idx="4">
                        <c:v>28</c:v>
                      </c:pt>
                      <c:pt idx="5">
                        <c:v>28</c:v>
                      </c:pt>
                      <c:pt idx="6">
                        <c:v>27</c:v>
                      </c:pt>
                      <c:pt idx="7">
                        <c:v>24</c:v>
                      </c:pt>
                      <c:pt idx="8">
                        <c:v>23</c:v>
                      </c:pt>
                      <c:pt idx="9">
                        <c:v>18</c:v>
                      </c:pt>
                      <c:pt idx="10">
                        <c:v>16</c:v>
                      </c:pt>
                      <c:pt idx="11">
                        <c:v>16</c:v>
                      </c:pt>
                      <c:pt idx="12">
                        <c:v>14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C74-4F04-9D55-751E172DF9C0}"/>
                  </c:ext>
                </c:extLst>
              </c15:ser>
            </c15:filteredBarSeries>
          </c:ext>
        </c:extLst>
      </c:barChart>
      <c:catAx>
        <c:axId val="315728719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5749839"/>
        <c:crosses val="autoZero"/>
        <c:auto val="1"/>
        <c:lblAlgn val="ctr"/>
        <c:lblOffset val="100"/>
        <c:noMultiLvlLbl val="0"/>
      </c:catAx>
      <c:valAx>
        <c:axId val="3157498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572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CREX!$M$3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0"/>
          <c:cat>
            <c:numRef>
              <c:f>CREX!$Q$2:$R$2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CREX!$Q$3:$R$3</c:f>
              <c:numCache>
                <c:formatCode>0%</c:formatCode>
                <c:ptCount val="2"/>
                <c:pt idx="0" formatCode="0.0%">
                  <c:v>0.28250510551395508</c:v>
                </c:pt>
                <c:pt idx="1">
                  <c:v>0.14865844815083393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C2-450B-A96C-71BDCA80BA5D}"/>
            </c:ext>
          </c:extLst>
        </c:ser>
        <c:ser>
          <c:idx val="4"/>
          <c:order val="1"/>
          <c:tx>
            <c:strRef>
              <c:f>CREX!$M$4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0"/>
          <c:cat>
            <c:numRef>
              <c:f>CREX!$Q$2:$R$2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CREX!$Q$4:$R$4</c:f>
              <c:numCache>
                <c:formatCode>0%</c:formatCode>
                <c:ptCount val="2"/>
                <c:pt idx="0" formatCode="0.0%">
                  <c:v>0.26412525527569775</c:v>
                </c:pt>
                <c:pt idx="1">
                  <c:v>0.18346627991298042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C2-450B-A96C-71BDCA80BA5D}"/>
            </c:ext>
          </c:extLst>
        </c:ser>
        <c:ser>
          <c:idx val="0"/>
          <c:order val="2"/>
          <c:tx>
            <c:strRef>
              <c:f>CREX!$M$5</c:f>
              <c:strCache>
                <c:ptCount val="1"/>
                <c:pt idx="0">
                  <c:v>Pas d'information </c:v>
                </c:pt>
              </c:strCache>
            </c:strRef>
          </c:tx>
          <c:spPr>
            <a:solidFill>
              <a:srgbClr val="9BBB59"/>
            </a:solidFill>
            <a:ln>
              <a:noFill/>
            </a:ln>
            <a:effectLst/>
          </c:spPr>
          <c:invertIfNegative val="0"/>
          <c:cat>
            <c:numRef>
              <c:f>CREX!$Q$2:$R$2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CREX!$Q$5:$R$5</c:f>
              <c:numCache>
                <c:formatCode>0%</c:formatCode>
                <c:ptCount val="2"/>
                <c:pt idx="0" formatCode="0.0%">
                  <c:v>0.45336963921034718</c:v>
                </c:pt>
                <c:pt idx="1">
                  <c:v>0.66787527193618568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C2-450B-A96C-71BDCA80B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762799"/>
        <c:axId val="315765199"/>
      </c:barChart>
      <c:catAx>
        <c:axId val="315762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5765199"/>
        <c:crosses val="autoZero"/>
        <c:auto val="1"/>
        <c:lblAlgn val="ctr"/>
        <c:lblOffset val="100"/>
        <c:noMultiLvlLbl val="0"/>
      </c:catAx>
      <c:valAx>
        <c:axId val="31576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5762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'CREX si EM atteint le patient'!$K$2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'CREX si EM atteint le patient'!$M$1:$N$1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  <c:extLst/>
            </c:numRef>
          </c:cat>
          <c:val>
            <c:numRef>
              <c:f>'CREX si EM atteint le patient'!$M$2:$N$2</c:f>
              <c:numCache>
                <c:formatCode>0%</c:formatCode>
                <c:ptCount val="2"/>
                <c:pt idx="0" formatCode="0.0%">
                  <c:v>0.60443037974683544</c:v>
                </c:pt>
                <c:pt idx="1">
                  <c:v>0.60576923076923073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CD9C-4C05-A8E6-F2A0C9D3632E}"/>
            </c:ext>
          </c:extLst>
        </c:ser>
        <c:ser>
          <c:idx val="1"/>
          <c:order val="1"/>
          <c:tx>
            <c:strRef>
              <c:f>'CREX si EM atteint le patient'!$K$3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'CREX si EM atteint le patient'!$M$1:$N$1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  <c:extLst/>
            </c:numRef>
          </c:cat>
          <c:val>
            <c:numRef>
              <c:f>'CREX si EM atteint le patient'!$M$3:$N$3</c:f>
              <c:numCache>
                <c:formatCode>0%</c:formatCode>
                <c:ptCount val="2"/>
                <c:pt idx="0" formatCode="0.0%">
                  <c:v>0.18670886075949367</c:v>
                </c:pt>
                <c:pt idx="1">
                  <c:v>0.34134615384615385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D9C-4C05-A8E6-F2A0C9D3632E}"/>
            </c:ext>
          </c:extLst>
        </c:ser>
        <c:ser>
          <c:idx val="2"/>
          <c:order val="2"/>
          <c:tx>
            <c:strRef>
              <c:f>'CREX si EM atteint le patient'!$K$4</c:f>
              <c:strCache>
                <c:ptCount val="1"/>
                <c:pt idx="0">
                  <c:v>Pas d'information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'CREX si EM atteint le patient'!$M$1:$N$1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  <c:extLst/>
            </c:numRef>
          </c:cat>
          <c:val>
            <c:numRef>
              <c:f>'CREX si EM atteint le patient'!$M$4:$N$4</c:f>
              <c:numCache>
                <c:formatCode>0%</c:formatCode>
                <c:ptCount val="2"/>
                <c:pt idx="0" formatCode="0.0%">
                  <c:v>0.20886075949367089</c:v>
                </c:pt>
                <c:pt idx="1">
                  <c:v>5.2884615384615419E-2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D9C-4C05-A8E6-F2A0C9D36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4939024"/>
        <c:axId val="624942864"/>
        <c:extLst/>
      </c:barChart>
      <c:catAx>
        <c:axId val="62493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24942864"/>
        <c:crosses val="autoZero"/>
        <c:auto val="1"/>
        <c:lblAlgn val="ctr"/>
        <c:lblOffset val="100"/>
        <c:noMultiLvlLbl val="0"/>
      </c:catAx>
      <c:valAx>
        <c:axId val="62494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2493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Statut ES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Statut ES 2023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7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3D-4D31-B074-6CB86AB4AA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D3D-4D31-B074-6CB86AB4AA3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D3D-4D31-B074-6CB86AB4AA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ES!$G$4:$G$6</c:f>
              <c:strCache>
                <c:ptCount val="3"/>
                <c:pt idx="0">
                  <c:v>Public</c:v>
                </c:pt>
                <c:pt idx="1">
                  <c:v>ESPIC</c:v>
                </c:pt>
                <c:pt idx="2">
                  <c:v>Privé</c:v>
                </c:pt>
              </c:strCache>
            </c:strRef>
          </c:cat>
          <c:val>
            <c:numRef>
              <c:f>ES!$O$4:$O$6</c:f>
              <c:numCache>
                <c:formatCode>General</c:formatCode>
                <c:ptCount val="3"/>
                <c:pt idx="0">
                  <c:v>13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3D-4D31-B074-6CB86AB4AA3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overlay val="0"/>
      <c:spPr>
        <a:noFill/>
        <a:ln>
          <a:noFill/>
        </a:ln>
        <a:effectLst/>
      </c:spPr>
      <c:txPr>
        <a:bodyPr rot="0" vert="horz"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200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Activité</a:t>
            </a:r>
            <a:r>
              <a:rPr lang="en-US" b="1" dirty="0"/>
              <a:t> ES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4"/>
          <c:order val="0"/>
          <c:tx>
            <c:strRef>
              <c:f>ES!$L$26</c:f>
              <c:strCache>
                <c:ptCount val="1"/>
                <c:pt idx="0">
                  <c:v>Nb ES 2023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BBF-498E-A947-6DFBB600AB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BBF-498E-A947-6DFBB600ABB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BBF-498E-A947-6DFBB600ABB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BBF-498E-A947-6DFBB600ABB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BBF-498E-A947-6DFBB600AB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ES!$G$27:$G$31</c:f>
              <c:strCache>
                <c:ptCount val="5"/>
                <c:pt idx="0">
                  <c:v>MCO</c:v>
                </c:pt>
                <c:pt idx="1">
                  <c:v>SMR</c:v>
                </c:pt>
                <c:pt idx="2">
                  <c:v>PSY</c:v>
                </c:pt>
                <c:pt idx="3">
                  <c:v>Dialyse</c:v>
                </c:pt>
                <c:pt idx="4">
                  <c:v>EHPAD</c:v>
                </c:pt>
              </c:strCache>
              <c:extLst/>
            </c:strRef>
          </c:cat>
          <c:val>
            <c:numRef>
              <c:f>ES!$L$27:$L$31</c:f>
              <c:numCache>
                <c:formatCode>General</c:formatCode>
                <c:ptCount val="5"/>
                <c:pt idx="0">
                  <c:v>14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0BBF-498E-A947-6DFBB600ABB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Statut des 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6"/>
          <c:order val="0"/>
          <c:tx>
            <c:strRef>
              <c:f>ES!$N$3</c:f>
              <c:strCache>
                <c:ptCount val="1"/>
                <c:pt idx="0">
                  <c:v>Nb ES 2022</c:v>
                </c:pt>
              </c:strCache>
            </c:strRef>
          </c:tx>
          <c:spPr>
            <a:solidFill>
              <a:srgbClr val="4E7FBB"/>
            </a:solidFill>
            <a:ln>
              <a:noFill/>
            </a:ln>
            <a:effectLst/>
          </c:spPr>
          <c:invertIfNegative val="0"/>
          <c:cat>
            <c:strRef>
              <c:f>ES!$G$4:$G$6</c:f>
              <c:strCache>
                <c:ptCount val="3"/>
                <c:pt idx="0">
                  <c:v>Public</c:v>
                </c:pt>
                <c:pt idx="1">
                  <c:v>ESPIC</c:v>
                </c:pt>
                <c:pt idx="2">
                  <c:v>Privé</c:v>
                </c:pt>
              </c:strCache>
            </c:strRef>
          </c:cat>
          <c:val>
            <c:numRef>
              <c:f>ES!$N$4:$N$6</c:f>
              <c:numCache>
                <c:formatCode>General</c:formatCode>
                <c:ptCount val="3"/>
                <c:pt idx="0">
                  <c:v>11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EC-4047-ABA4-AC04352F7FB1}"/>
            </c:ext>
          </c:extLst>
        </c:ser>
        <c:ser>
          <c:idx val="7"/>
          <c:order val="1"/>
          <c:tx>
            <c:strRef>
              <c:f>ES!$O$3</c:f>
              <c:strCache>
                <c:ptCount val="1"/>
                <c:pt idx="0">
                  <c:v>Nb ES 2023</c:v>
                </c:pt>
              </c:strCache>
            </c:strRef>
          </c:tx>
          <c:spPr>
            <a:solidFill>
              <a:srgbClr val="BD4E4C"/>
            </a:solidFill>
            <a:ln>
              <a:noFill/>
            </a:ln>
            <a:effectLst/>
          </c:spPr>
          <c:invertIfNegative val="0"/>
          <c:cat>
            <c:strRef>
              <c:f>ES!$G$4:$G$6</c:f>
              <c:strCache>
                <c:ptCount val="3"/>
                <c:pt idx="0">
                  <c:v>Public</c:v>
                </c:pt>
                <c:pt idx="1">
                  <c:v>ESPIC</c:v>
                </c:pt>
                <c:pt idx="2">
                  <c:v>Privé</c:v>
                </c:pt>
              </c:strCache>
            </c:strRef>
          </c:cat>
          <c:val>
            <c:numRef>
              <c:f>ES!$O$4:$O$6</c:f>
              <c:numCache>
                <c:formatCode>General</c:formatCode>
                <c:ptCount val="3"/>
                <c:pt idx="0">
                  <c:v>13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EC-4047-ABA4-AC04352F7F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236131488"/>
        <c:axId val="1236135328"/>
      </c:barChart>
      <c:catAx>
        <c:axId val="123613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36135328"/>
        <c:crosses val="autoZero"/>
        <c:auto val="1"/>
        <c:lblAlgn val="ctr"/>
        <c:lblOffset val="100"/>
        <c:noMultiLvlLbl val="0"/>
      </c:catAx>
      <c:valAx>
        <c:axId val="123613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3613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b="1" dirty="0"/>
              <a:t>Activité des 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ES!$K$26</c:f>
              <c:strCache>
                <c:ptCount val="1"/>
                <c:pt idx="0">
                  <c:v>Nb ES 2022</c:v>
                </c:pt>
              </c:strCache>
            </c:strRef>
          </c:tx>
          <c:spPr>
            <a:solidFill>
              <a:srgbClr val="4E7FBB"/>
            </a:solidFill>
            <a:ln>
              <a:noFill/>
            </a:ln>
            <a:effectLst/>
          </c:spPr>
          <c:invertIfNegative val="0"/>
          <c:cat>
            <c:strRef>
              <c:f>(ES!$G$27:$G$29,ES!$G$31)</c:f>
              <c:strCache>
                <c:ptCount val="4"/>
                <c:pt idx="0">
                  <c:v>MCO</c:v>
                </c:pt>
                <c:pt idx="1">
                  <c:v>SMR</c:v>
                </c:pt>
                <c:pt idx="2">
                  <c:v>PSY</c:v>
                </c:pt>
                <c:pt idx="3">
                  <c:v>EHPAD</c:v>
                </c:pt>
              </c:strCache>
              <c:extLst/>
            </c:strRef>
          </c:cat>
          <c:val>
            <c:numRef>
              <c:f>(ES!$K$27:$K$29,ES!$K$31)</c:f>
              <c:numCache>
                <c:formatCode>General</c:formatCode>
                <c:ptCount val="4"/>
                <c:pt idx="0">
                  <c:v>17</c:v>
                </c:pt>
                <c:pt idx="1">
                  <c:v>6</c:v>
                </c:pt>
                <c:pt idx="2">
                  <c:v>3</c:v>
                </c:pt>
                <c:pt idx="3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E84-419A-830F-9816016B7F27}"/>
            </c:ext>
          </c:extLst>
        </c:ser>
        <c:ser>
          <c:idx val="4"/>
          <c:order val="1"/>
          <c:tx>
            <c:strRef>
              <c:f>ES!$L$26</c:f>
              <c:strCache>
                <c:ptCount val="1"/>
                <c:pt idx="0">
                  <c:v>Nb ES 2023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0"/>
          <c:cat>
            <c:strRef>
              <c:f>(ES!$G$27:$G$29,ES!$G$31)</c:f>
              <c:strCache>
                <c:ptCount val="4"/>
                <c:pt idx="0">
                  <c:v>MCO</c:v>
                </c:pt>
                <c:pt idx="1">
                  <c:v>SMR</c:v>
                </c:pt>
                <c:pt idx="2">
                  <c:v>PSY</c:v>
                </c:pt>
                <c:pt idx="3">
                  <c:v>EHPAD</c:v>
                </c:pt>
              </c:strCache>
              <c:extLst/>
            </c:strRef>
          </c:cat>
          <c:val>
            <c:numRef>
              <c:f>(ES!$L$27:$L$29,ES!$L$31)</c:f>
              <c:numCache>
                <c:formatCode>General</c:formatCode>
                <c:ptCount val="4"/>
                <c:pt idx="0">
                  <c:v>14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E84-419A-830F-9816016B7F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6191968"/>
        <c:axId val="1236192448"/>
      </c:barChart>
      <c:catAx>
        <c:axId val="123619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36192448"/>
        <c:crosses val="autoZero"/>
        <c:auto val="1"/>
        <c:lblAlgn val="ctr"/>
        <c:lblOffset val="100"/>
        <c:noMultiLvlLbl val="0"/>
      </c:catAx>
      <c:valAx>
        <c:axId val="1236192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3619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0"/>
          <c:spPr>
            <a:solidFill>
              <a:srgbClr val="4F81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'Nombre d''EM'!$I$3:$R$3</c:f>
              <c:strCache>
                <c:ptCount val="10"/>
                <c:pt idx="0">
                  <c:v>Nb EM 2014</c:v>
                </c:pt>
                <c:pt idx="1">
                  <c:v>Nb EM 2015</c:v>
                </c:pt>
                <c:pt idx="2">
                  <c:v>Nb EM 2016</c:v>
                </c:pt>
                <c:pt idx="3">
                  <c:v>Nb EM 2017</c:v>
                </c:pt>
                <c:pt idx="4">
                  <c:v>Nb EM 2018</c:v>
                </c:pt>
                <c:pt idx="5">
                  <c:v>Nb EM 2019</c:v>
                </c:pt>
                <c:pt idx="6">
                  <c:v>Nb EM 2020</c:v>
                </c:pt>
                <c:pt idx="7">
                  <c:v>Nb EM 2021</c:v>
                </c:pt>
                <c:pt idx="8">
                  <c:v>Nb EM 2022</c:v>
                </c:pt>
                <c:pt idx="9">
                  <c:v>Nb EM 2023</c:v>
                </c:pt>
              </c:strCache>
            </c:strRef>
          </c:cat>
          <c:val>
            <c:numRef>
              <c:f>'Nombre d''EM'!$I$9:$R$9</c:f>
              <c:numCache>
                <c:formatCode>General</c:formatCode>
                <c:ptCount val="10"/>
                <c:pt idx="0">
                  <c:v>3160</c:v>
                </c:pt>
                <c:pt idx="1">
                  <c:v>2791</c:v>
                </c:pt>
                <c:pt idx="2">
                  <c:v>2531</c:v>
                </c:pt>
                <c:pt idx="3">
                  <c:v>2440</c:v>
                </c:pt>
                <c:pt idx="4">
                  <c:v>2654</c:v>
                </c:pt>
                <c:pt idx="5">
                  <c:v>1884</c:v>
                </c:pt>
                <c:pt idx="6">
                  <c:v>1572</c:v>
                </c:pt>
                <c:pt idx="7">
                  <c:v>1987</c:v>
                </c:pt>
                <c:pt idx="8">
                  <c:v>1469</c:v>
                </c:pt>
                <c:pt idx="9">
                  <c:v>1379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60-4AA8-960B-8E96DDDDF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6151168"/>
        <c:axId val="1236132448"/>
      </c:barChart>
      <c:catAx>
        <c:axId val="123615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36132448"/>
        <c:crosses val="autoZero"/>
        <c:auto val="1"/>
        <c:lblAlgn val="ctr"/>
        <c:lblOffset val="100"/>
        <c:noMultiLvlLbl val="0"/>
      </c:catAx>
      <c:valAx>
        <c:axId val="1236132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36151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'Service qui détecte'!$V$34</c:f>
              <c:strCache>
                <c:ptCount val="1"/>
                <c:pt idx="0">
                  <c:v>Année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'Service qui détecte'!$U$35:$U$45</c:f>
              <c:strCache>
                <c:ptCount val="11"/>
                <c:pt idx="0">
                  <c:v>Pharmacie</c:v>
                </c:pt>
                <c:pt idx="1">
                  <c:v>SSR_EHPAD_USLD(…)</c:v>
                </c:pt>
                <c:pt idx="2">
                  <c:v>Médecine/dialyse</c:v>
                </c:pt>
                <c:pt idx="3">
                  <c:v>Psychiatrie</c:v>
                </c:pt>
                <c:pt idx="4">
                  <c:v>Maternité/Obstétrique/pediatrie</c:v>
                </c:pt>
                <c:pt idx="5">
                  <c:v>Chirurgie (hospit)</c:v>
                </c:pt>
                <c:pt idx="6">
                  <c:v>Autres</c:v>
                </c:pt>
                <c:pt idx="7">
                  <c:v>Gériatrie</c:v>
                </c:pt>
                <c:pt idx="8">
                  <c:v>Réanimation/SI</c:v>
                </c:pt>
                <c:pt idx="9">
                  <c:v>Urgences</c:v>
                </c:pt>
                <c:pt idx="10">
                  <c:v>Bloc/Anesthésie/Réveil</c:v>
                </c:pt>
              </c:strCache>
            </c:strRef>
          </c:cat>
          <c:val>
            <c:numRef>
              <c:f>'Service qui détecte'!$V$35:$V$45</c:f>
              <c:numCache>
                <c:formatCode>0.0%</c:formatCode>
                <c:ptCount val="11"/>
                <c:pt idx="0">
                  <c:v>0.55706727135298562</c:v>
                </c:pt>
                <c:pt idx="1">
                  <c:v>9.9017384731670446E-2</c:v>
                </c:pt>
                <c:pt idx="2">
                  <c:v>9.5238095238095233E-2</c:v>
                </c:pt>
                <c:pt idx="3">
                  <c:v>3.6281179138321996E-2</c:v>
                </c:pt>
                <c:pt idx="4">
                  <c:v>4.383975812547241E-2</c:v>
                </c:pt>
                <c:pt idx="5">
                  <c:v>8.3144368858654574E-2</c:v>
                </c:pt>
                <c:pt idx="6">
                  <c:v>9.0702947845804991E-3</c:v>
                </c:pt>
                <c:pt idx="7">
                  <c:v>1.3605442176870748E-2</c:v>
                </c:pt>
                <c:pt idx="8">
                  <c:v>3.4769463340891912E-2</c:v>
                </c:pt>
                <c:pt idx="9">
                  <c:v>1.5117157974300832E-3</c:v>
                </c:pt>
                <c:pt idx="10">
                  <c:v>2.6455026455026454E-2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99-4627-B766-B5730D3AC2FC}"/>
            </c:ext>
          </c:extLst>
        </c:ser>
        <c:ser>
          <c:idx val="1"/>
          <c:order val="1"/>
          <c:tx>
            <c:strRef>
              <c:f>'Service qui détecte'!$W$34</c:f>
              <c:strCache>
                <c:ptCount val="1"/>
                <c:pt idx="0">
                  <c:v>Année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'Service qui détecte'!$U$35:$U$45</c:f>
              <c:strCache>
                <c:ptCount val="11"/>
                <c:pt idx="0">
                  <c:v>Pharmacie</c:v>
                </c:pt>
                <c:pt idx="1">
                  <c:v>SSR_EHPAD_USLD(…)</c:v>
                </c:pt>
                <c:pt idx="2">
                  <c:v>Médecine/dialyse</c:v>
                </c:pt>
                <c:pt idx="3">
                  <c:v>Psychiatrie</c:v>
                </c:pt>
                <c:pt idx="4">
                  <c:v>Maternité/Obstétrique/pediatrie</c:v>
                </c:pt>
                <c:pt idx="5">
                  <c:v>Chirurgie (hospit)</c:v>
                </c:pt>
                <c:pt idx="6">
                  <c:v>Autres</c:v>
                </c:pt>
                <c:pt idx="7">
                  <c:v>Gériatrie</c:v>
                </c:pt>
                <c:pt idx="8">
                  <c:v>Réanimation/SI</c:v>
                </c:pt>
                <c:pt idx="9">
                  <c:v>Urgences</c:v>
                </c:pt>
                <c:pt idx="10">
                  <c:v>Bloc/Anesthésie/Réveil</c:v>
                </c:pt>
              </c:strCache>
            </c:strRef>
          </c:cat>
          <c:val>
            <c:numRef>
              <c:f>'Service qui détecte'!$W$35:$W$45</c:f>
              <c:numCache>
                <c:formatCode>0.0%</c:formatCode>
                <c:ptCount val="11"/>
                <c:pt idx="0">
                  <c:v>0.660075329566855</c:v>
                </c:pt>
                <c:pt idx="1">
                  <c:v>0.11770244821092278</c:v>
                </c:pt>
                <c:pt idx="2">
                  <c:v>8.6629001883239173E-2</c:v>
                </c:pt>
                <c:pt idx="3">
                  <c:v>4.3314500941619587E-2</c:v>
                </c:pt>
                <c:pt idx="4">
                  <c:v>2.3540489642184557E-2</c:v>
                </c:pt>
                <c:pt idx="5">
                  <c:v>1.60075329566855E-2</c:v>
                </c:pt>
                <c:pt idx="6">
                  <c:v>1.5065913370998116E-2</c:v>
                </c:pt>
                <c:pt idx="7">
                  <c:v>1.4124293785310734E-2</c:v>
                </c:pt>
                <c:pt idx="8">
                  <c:v>1.1299435028248588E-2</c:v>
                </c:pt>
                <c:pt idx="9">
                  <c:v>8.4745762711864406E-3</c:v>
                </c:pt>
                <c:pt idx="10">
                  <c:v>3.766478342749529E-3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99-4627-B766-B5730D3AC2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2821024"/>
        <c:axId val="2132814304"/>
      </c:barChart>
      <c:catAx>
        <c:axId val="213282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32814304"/>
        <c:crosses val="autoZero"/>
        <c:auto val="1"/>
        <c:lblAlgn val="ctr"/>
        <c:lblOffset val="100"/>
        <c:noMultiLvlLbl val="0"/>
      </c:catAx>
      <c:valAx>
        <c:axId val="213281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3282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 déclare'!$R$27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'Qui déclare'!$Q$28:$Q$36</c:f>
              <c:strCache>
                <c:ptCount val="9"/>
                <c:pt idx="0">
                  <c:v>Pharmacien/interne/externe</c:v>
                </c:pt>
                <c:pt idx="1">
                  <c:v>IDE/IBODE</c:v>
                </c:pt>
                <c:pt idx="2">
                  <c:v>Préparateur</c:v>
                </c:pt>
                <c:pt idx="3">
                  <c:v>Cadre</c:v>
                </c:pt>
                <c:pt idx="4">
                  <c:v>Aide-soignant</c:v>
                </c:pt>
                <c:pt idx="5">
                  <c:v>Médecin/interne/externe</c:v>
                </c:pt>
                <c:pt idx="6">
                  <c:v>Sage-femme</c:v>
                </c:pt>
                <c:pt idx="7">
                  <c:v>Agent</c:v>
                </c:pt>
                <c:pt idx="8">
                  <c:v>Autre</c:v>
                </c:pt>
              </c:strCache>
            </c:strRef>
          </c:cat>
          <c:val>
            <c:numRef>
              <c:f>'Qui déclare'!$R$28:$R$36</c:f>
              <c:numCache>
                <c:formatCode>0.0%</c:formatCode>
                <c:ptCount val="9"/>
                <c:pt idx="0">
                  <c:v>0.47662835249042146</c:v>
                </c:pt>
                <c:pt idx="1">
                  <c:v>0.24444444444444444</c:v>
                </c:pt>
                <c:pt idx="2">
                  <c:v>0.20613026819923372</c:v>
                </c:pt>
                <c:pt idx="3">
                  <c:v>4.2145593869731802E-2</c:v>
                </c:pt>
                <c:pt idx="4">
                  <c:v>7.6628352490421452E-3</c:v>
                </c:pt>
                <c:pt idx="5">
                  <c:v>1.8390804597701149E-2</c:v>
                </c:pt>
                <c:pt idx="6">
                  <c:v>1.5325670498084292E-3</c:v>
                </c:pt>
                <c:pt idx="7">
                  <c:v>1.5325670498084292E-3</c:v>
                </c:pt>
                <c:pt idx="8">
                  <c:v>1.5325670498084292E-3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7E-4C4C-83BF-EE55AC329393}"/>
            </c:ext>
          </c:extLst>
        </c:ser>
        <c:ser>
          <c:idx val="1"/>
          <c:order val="1"/>
          <c:tx>
            <c:strRef>
              <c:f>'Qui déclare'!$S$27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'Qui déclare'!$Q$28:$Q$36</c:f>
              <c:strCache>
                <c:ptCount val="9"/>
                <c:pt idx="0">
                  <c:v>Pharmacien/interne/externe</c:v>
                </c:pt>
                <c:pt idx="1">
                  <c:v>IDE/IBODE</c:v>
                </c:pt>
                <c:pt idx="2">
                  <c:v>Préparateur</c:v>
                </c:pt>
                <c:pt idx="3">
                  <c:v>Cadre</c:v>
                </c:pt>
                <c:pt idx="4">
                  <c:v>Aide-soignant</c:v>
                </c:pt>
                <c:pt idx="5">
                  <c:v>Médecin/interne/externe</c:v>
                </c:pt>
                <c:pt idx="6">
                  <c:v>Sage-femme</c:v>
                </c:pt>
                <c:pt idx="7">
                  <c:v>Agent</c:v>
                </c:pt>
                <c:pt idx="8">
                  <c:v>Autre</c:v>
                </c:pt>
              </c:strCache>
            </c:strRef>
          </c:cat>
          <c:val>
            <c:numRef>
              <c:f>'Qui déclare'!$S$28:$S$36</c:f>
              <c:numCache>
                <c:formatCode>0.0%</c:formatCode>
                <c:ptCount val="9"/>
                <c:pt idx="0">
                  <c:v>0.57899305555555558</c:v>
                </c:pt>
                <c:pt idx="1">
                  <c:v>0.2578125</c:v>
                </c:pt>
                <c:pt idx="2">
                  <c:v>7.6388888888888895E-2</c:v>
                </c:pt>
                <c:pt idx="3">
                  <c:v>3.8194444444444448E-2</c:v>
                </c:pt>
                <c:pt idx="4">
                  <c:v>2.6909722222222224E-2</c:v>
                </c:pt>
                <c:pt idx="5">
                  <c:v>1.8229166666666668E-2</c:v>
                </c:pt>
                <c:pt idx="6">
                  <c:v>3.472222222222222E-3</c:v>
                </c:pt>
                <c:pt idx="7" formatCode="0%">
                  <c:v>0</c:v>
                </c:pt>
                <c:pt idx="8" formatCode="0%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7E-4C4C-83BF-EE55AC3293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3113264"/>
        <c:axId val="1053123824"/>
      </c:barChart>
      <c:catAx>
        <c:axId val="105311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53123824"/>
        <c:crosses val="autoZero"/>
        <c:auto val="1"/>
        <c:lblAlgn val="ctr"/>
        <c:lblOffset val="100"/>
        <c:noMultiLvlLbl val="0"/>
      </c:catAx>
      <c:valAx>
        <c:axId val="105312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5311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9AAE0E7-2C90-407A-8047-83E5B4481E5E}" type="datetimeFigureOut">
              <a:rPr lang="fr-FR" smtClean="0"/>
              <a:pPr/>
              <a:t>27/07/2026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fr-FR"/>
              <a:t>Sous commission Erreurs Medicamenteuses -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6EF9FF1-62F0-4D68-B479-C49A8C7F1C6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4562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D59049-8C50-49BE-9A01-87BB4EFACBD6}" type="datetimeFigureOut">
              <a:rPr lang="fr-FR" smtClean="0"/>
              <a:pPr/>
              <a:t>27/07/2026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768350"/>
            <a:ext cx="51720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fr-FR"/>
              <a:t>Sous commission Erreurs Medicamenteuses -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A8C0682-578C-47AA-A20D-B431B7A7C22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7779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5546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1093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6639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42186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27732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13278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98825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84371" algn="l" defTabSz="9710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9365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3694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863E7-E48E-8650-5D21-0D12507CA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C124C1A-2AA0-E41A-7D38-53CF4D061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32A7EDB-09C7-879B-110C-94BAEEB4EF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12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41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=&gt; poursuite de la tendance baissière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9520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7957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012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7192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9611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6496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63613" y="768350"/>
            <a:ext cx="5172075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649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758" y="2248289"/>
            <a:ext cx="8293259" cy="155135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63516" y="4101201"/>
            <a:ext cx="6829743" cy="184956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5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1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2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3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79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61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73662" y="289832"/>
            <a:ext cx="2195274" cy="6175256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87839" y="289832"/>
            <a:ext cx="6423210" cy="6175256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444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758" y="2248304"/>
            <a:ext cx="8293259" cy="155135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63516" y="4101201"/>
            <a:ext cx="6829743" cy="184956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5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1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2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3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946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15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0718" y="4650723"/>
            <a:ext cx="8293259" cy="1437431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70718" y="3067525"/>
            <a:ext cx="8293259" cy="1583184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55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10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566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421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277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132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988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8437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652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87839" y="1688734"/>
            <a:ext cx="4309242" cy="477635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9694" y="1688734"/>
            <a:ext cx="4309242" cy="477635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54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7839" y="1620042"/>
            <a:ext cx="4310937" cy="67515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5546" indent="0">
              <a:buNone/>
              <a:defRPr sz="2100" b="1"/>
            </a:lvl2pPr>
            <a:lvl3pPr marL="971093" indent="0">
              <a:buNone/>
              <a:defRPr sz="1900" b="1"/>
            </a:lvl3pPr>
            <a:lvl4pPr marL="1456639" indent="0">
              <a:buNone/>
              <a:defRPr sz="1700" b="1"/>
            </a:lvl4pPr>
            <a:lvl5pPr marL="1942186" indent="0">
              <a:buNone/>
              <a:defRPr sz="1700" b="1"/>
            </a:lvl5pPr>
            <a:lvl6pPr marL="2427732" indent="0">
              <a:buNone/>
              <a:defRPr sz="1700" b="1"/>
            </a:lvl6pPr>
            <a:lvl7pPr marL="2913278" indent="0">
              <a:buNone/>
              <a:defRPr sz="1700" b="1"/>
            </a:lvl7pPr>
            <a:lvl8pPr marL="3398825" indent="0">
              <a:buNone/>
              <a:defRPr sz="1700" b="1"/>
            </a:lvl8pPr>
            <a:lvl9pPr marL="3884371" indent="0">
              <a:buNone/>
              <a:defRPr sz="1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7839" y="2295198"/>
            <a:ext cx="4310937" cy="416989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956314" y="1620042"/>
            <a:ext cx="4312630" cy="67515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5546" indent="0">
              <a:buNone/>
              <a:defRPr sz="2100" b="1"/>
            </a:lvl2pPr>
            <a:lvl3pPr marL="971093" indent="0">
              <a:buNone/>
              <a:defRPr sz="1900" b="1"/>
            </a:lvl3pPr>
            <a:lvl4pPr marL="1456639" indent="0">
              <a:buNone/>
              <a:defRPr sz="1700" b="1"/>
            </a:lvl4pPr>
            <a:lvl5pPr marL="1942186" indent="0">
              <a:buNone/>
              <a:defRPr sz="1700" b="1"/>
            </a:lvl5pPr>
            <a:lvl6pPr marL="2427732" indent="0">
              <a:buNone/>
              <a:defRPr sz="1700" b="1"/>
            </a:lvl6pPr>
            <a:lvl7pPr marL="2913278" indent="0">
              <a:buNone/>
              <a:defRPr sz="1700" b="1"/>
            </a:lvl7pPr>
            <a:lvl8pPr marL="3398825" indent="0">
              <a:buNone/>
              <a:defRPr sz="1700" b="1"/>
            </a:lvl8pPr>
            <a:lvl9pPr marL="3884371" indent="0">
              <a:buNone/>
              <a:defRPr sz="1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956314" y="2295198"/>
            <a:ext cx="4312630" cy="416989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57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167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903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7841" y="288156"/>
            <a:ext cx="3209912" cy="122633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4628" y="288159"/>
            <a:ext cx="5454308" cy="617693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87841" y="1514498"/>
            <a:ext cx="3209912" cy="4950592"/>
          </a:xfrm>
        </p:spPr>
        <p:txBody>
          <a:bodyPr/>
          <a:lstStyle>
            <a:lvl1pPr marL="0" indent="0">
              <a:buNone/>
              <a:defRPr sz="1500"/>
            </a:lvl1pPr>
            <a:lvl2pPr marL="485546" indent="0">
              <a:buNone/>
              <a:defRPr sz="1300"/>
            </a:lvl2pPr>
            <a:lvl3pPr marL="971093" indent="0">
              <a:buNone/>
              <a:defRPr sz="1100"/>
            </a:lvl3pPr>
            <a:lvl4pPr marL="1456639" indent="0">
              <a:buNone/>
              <a:defRPr sz="1000"/>
            </a:lvl4pPr>
            <a:lvl5pPr marL="1942186" indent="0">
              <a:buNone/>
              <a:defRPr sz="1000"/>
            </a:lvl5pPr>
            <a:lvl6pPr marL="2427732" indent="0">
              <a:buNone/>
              <a:defRPr sz="1000"/>
            </a:lvl6pPr>
            <a:lvl7pPr marL="2913278" indent="0">
              <a:buNone/>
              <a:defRPr sz="1000"/>
            </a:lvl7pPr>
            <a:lvl8pPr marL="3398825" indent="0">
              <a:buNone/>
              <a:defRPr sz="1000"/>
            </a:lvl8pPr>
            <a:lvl9pPr marL="3884371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12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231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12396" y="5066189"/>
            <a:ext cx="5854065" cy="59809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12396" y="646676"/>
            <a:ext cx="5854065" cy="4342448"/>
          </a:xfrm>
        </p:spPr>
        <p:txBody>
          <a:bodyPr/>
          <a:lstStyle>
            <a:lvl1pPr marL="0" indent="0">
              <a:buNone/>
              <a:defRPr sz="3400"/>
            </a:lvl1pPr>
            <a:lvl2pPr marL="485546" indent="0">
              <a:buNone/>
              <a:defRPr sz="3000"/>
            </a:lvl2pPr>
            <a:lvl3pPr marL="971093" indent="0">
              <a:buNone/>
              <a:defRPr sz="2500"/>
            </a:lvl3pPr>
            <a:lvl4pPr marL="1456639" indent="0">
              <a:buNone/>
              <a:defRPr sz="2100"/>
            </a:lvl4pPr>
            <a:lvl5pPr marL="1942186" indent="0">
              <a:buNone/>
              <a:defRPr sz="2100"/>
            </a:lvl5pPr>
            <a:lvl6pPr marL="2427732" indent="0">
              <a:buNone/>
              <a:defRPr sz="2100"/>
            </a:lvl6pPr>
            <a:lvl7pPr marL="2913278" indent="0">
              <a:buNone/>
              <a:defRPr sz="2100"/>
            </a:lvl7pPr>
            <a:lvl8pPr marL="3398825" indent="0">
              <a:buNone/>
              <a:defRPr sz="2100"/>
            </a:lvl8pPr>
            <a:lvl9pPr marL="3884371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12396" y="5664282"/>
            <a:ext cx="5854065" cy="849390"/>
          </a:xfrm>
        </p:spPr>
        <p:txBody>
          <a:bodyPr/>
          <a:lstStyle>
            <a:lvl1pPr marL="0" indent="0">
              <a:buNone/>
              <a:defRPr sz="1500"/>
            </a:lvl1pPr>
            <a:lvl2pPr marL="485546" indent="0">
              <a:buNone/>
              <a:defRPr sz="1300"/>
            </a:lvl2pPr>
            <a:lvl3pPr marL="971093" indent="0">
              <a:buNone/>
              <a:defRPr sz="1100"/>
            </a:lvl3pPr>
            <a:lvl4pPr marL="1456639" indent="0">
              <a:buNone/>
              <a:defRPr sz="1000"/>
            </a:lvl4pPr>
            <a:lvl5pPr marL="1942186" indent="0">
              <a:buNone/>
              <a:defRPr sz="1000"/>
            </a:lvl5pPr>
            <a:lvl6pPr marL="2427732" indent="0">
              <a:buNone/>
              <a:defRPr sz="1000"/>
            </a:lvl6pPr>
            <a:lvl7pPr marL="2913278" indent="0">
              <a:buNone/>
              <a:defRPr sz="1000"/>
            </a:lvl7pPr>
            <a:lvl8pPr marL="3398825" indent="0">
              <a:buNone/>
              <a:defRPr sz="1000"/>
            </a:lvl8pPr>
            <a:lvl9pPr marL="3884371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301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1301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73662" y="289834"/>
            <a:ext cx="2195274" cy="6175256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87839" y="289834"/>
            <a:ext cx="6423210" cy="6175256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6184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1" y="5442509"/>
            <a:ext cx="9820754" cy="179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263719" cy="179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977" y="185789"/>
            <a:ext cx="867824" cy="67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 rot="16200000">
            <a:off x="849525" y="547777"/>
            <a:ext cx="1144335" cy="487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endParaRPr lang="fr-FR" i="1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735276" y="527996"/>
            <a:ext cx="1144335" cy="80464"/>
          </a:xfrm>
          <a:prstGeom prst="rect">
            <a:avLst/>
          </a:prstGeom>
          <a:solidFill>
            <a:srgbClr val="7A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endParaRPr lang="fr-FR" i="1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ctrTitle"/>
          </p:nvPr>
        </p:nvSpPr>
        <p:spPr>
          <a:xfrm>
            <a:off x="1463516" y="-3940"/>
            <a:ext cx="8293259" cy="11482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9425614" y="7000218"/>
            <a:ext cx="331162" cy="190103"/>
          </a:xfrm>
          <a:prstGeom prst="rect">
            <a:avLst/>
          </a:prstGeom>
          <a:solidFill>
            <a:srgbClr val="034EA2"/>
          </a:solidFill>
          <a:ln w="25400" cap="flat" cmpd="sng" algn="ctr">
            <a:noFill/>
            <a:prstDash val="solid"/>
          </a:ln>
          <a:effectLst/>
        </p:spPr>
        <p:txBody>
          <a:bodyPr lIns="97109" tIns="48555" rIns="97109" bIns="48555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fr-FR" sz="1100" b="1" kern="0" dirty="0">
              <a:solidFill>
                <a:prstClr val="white"/>
              </a:solidFill>
            </a:endParaRPr>
          </a:p>
        </p:txBody>
      </p:sp>
      <p:pic>
        <p:nvPicPr>
          <p:cNvPr id="17" name="Picture 2" descr="G:\Omedit\secrétariat\logo_omedit_dd_plein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50" t="34450" r="10114" b="42300"/>
          <a:stretch/>
        </p:blipFill>
        <p:spPr bwMode="auto">
          <a:xfrm>
            <a:off x="9346026" y="6962345"/>
            <a:ext cx="93643" cy="27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72691" y="6981281"/>
            <a:ext cx="437006" cy="227975"/>
          </a:xfrm>
          <a:prstGeom prst="rect">
            <a:avLst/>
          </a:prstGeom>
        </p:spPr>
        <p:txBody>
          <a:bodyPr lIns="97109" tIns="48555" rIns="97109" bIns="48555"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88D86E8-A2CA-4DA9-96C2-D5F56815D255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" y="7000218"/>
            <a:ext cx="9346026" cy="190103"/>
          </a:xfrm>
          <a:prstGeom prst="rect">
            <a:avLst/>
          </a:prstGeom>
          <a:solidFill>
            <a:srgbClr val="7AB800"/>
          </a:solidFill>
          <a:ln w="25400" cap="flat" cmpd="sng" algn="ctr">
            <a:noFill/>
            <a:prstDash val="solid"/>
          </a:ln>
          <a:effectLst/>
        </p:spPr>
        <p:txBody>
          <a:bodyPr lIns="97109" tIns="48555" rIns="97109" bIns="48555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fr-FR" sz="1100" b="1" kern="0" dirty="0">
              <a:solidFill>
                <a:prstClr val="white"/>
              </a:solidFill>
            </a:endParaRPr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0" y="7010339"/>
            <a:ext cx="9361772" cy="179982"/>
          </a:xfrm>
        </p:spPr>
        <p:txBody>
          <a:bodyPr/>
          <a:lstStyle>
            <a:lvl1pPr>
              <a:defRPr b="0" i="1"/>
            </a:lvl1pPr>
          </a:lstStyle>
          <a:p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1" name="Espace réservé du contenu 2"/>
          <p:cNvSpPr>
            <a:spLocks noGrp="1"/>
          </p:cNvSpPr>
          <p:nvPr>
            <p:ph idx="13"/>
          </p:nvPr>
        </p:nvSpPr>
        <p:spPr>
          <a:xfrm>
            <a:off x="883043" y="1718912"/>
            <a:ext cx="8781098" cy="1063885"/>
          </a:xfrm>
        </p:spPr>
        <p:txBody>
          <a:bodyPr/>
          <a:lstStyle>
            <a:lvl1pPr marL="485546" indent="-485546">
              <a:buFont typeface="Arial" panose="020B0604020202020204" pitchFamily="34" charset="0"/>
              <a:buChar char="•"/>
              <a:defRPr b="0" i="0"/>
            </a:lvl1pPr>
            <a:lvl2pPr marL="789013" indent="-303467">
              <a:buFont typeface="Courier New" panose="02070309020205020404" pitchFamily="49" charset="0"/>
              <a:buChar char="o"/>
              <a:defRPr/>
            </a:lvl2pPr>
            <a:lvl3pPr marL="971093" indent="0">
              <a:buNone/>
              <a:defRPr>
                <a:sym typeface="Wingdings" panose="05000000000000000000" pitchFamily="2" charset="2"/>
              </a:defRPr>
            </a:lvl3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 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061506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Espace réservé du titre 1"/>
          <p:cNvSpPr>
            <a:spLocks noGrp="1"/>
          </p:cNvSpPr>
          <p:nvPr>
            <p:ph type="ctrTitle"/>
          </p:nvPr>
        </p:nvSpPr>
        <p:spPr>
          <a:xfrm>
            <a:off x="2853359" y="2248289"/>
            <a:ext cx="6067468" cy="1551353"/>
          </a:xfrm>
        </p:spPr>
        <p:txBody>
          <a:bodyPr/>
          <a:lstStyle>
            <a:lvl1pPr>
              <a:defRPr sz="300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2776" name="Espace réservé du texte 2"/>
          <p:cNvSpPr>
            <a:spLocks noGrp="1"/>
          </p:cNvSpPr>
          <p:nvPr>
            <p:ph type="subTitle" idx="1"/>
          </p:nvPr>
        </p:nvSpPr>
        <p:spPr>
          <a:xfrm>
            <a:off x="2853360" y="4074657"/>
            <a:ext cx="5608452" cy="885358"/>
          </a:xfrm>
        </p:spPr>
        <p:txBody>
          <a:bodyPr/>
          <a:lstStyle>
            <a:lvl1pPr marL="0" indent="0">
              <a:buFont typeface="Arial" charset="0"/>
              <a:buNone/>
              <a:defRPr sz="2100" smtClean="0">
                <a:solidFill>
                  <a:srgbClr val="7AB8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3743" y="6962346"/>
            <a:ext cx="8933032" cy="205580"/>
          </a:xfrm>
          <a:prstGeom prst="rect">
            <a:avLst/>
          </a:prstGeom>
          <a:solidFill>
            <a:srgbClr val="034EA2"/>
          </a:solidFill>
        </p:spPr>
        <p:txBody>
          <a:bodyPr vert="horz" lIns="97109" tIns="48555" rIns="97109" bIns="48555" rtlCol="0" anchor="ctr"/>
          <a:lstStyle>
            <a:lvl1pPr algn="ctr">
              <a:defRPr sz="1300">
                <a:solidFill>
                  <a:schemeClr val="bg1"/>
                </a:solidFill>
              </a:defRPr>
            </a:lvl1pPr>
          </a:lstStyle>
          <a:p>
            <a:r>
              <a:rPr lang="fr-FR" dirty="0">
                <a:solidFill>
                  <a:prstClr val="white"/>
                </a:solidFill>
              </a:rPr>
              <a:t>120220</a:t>
            </a:r>
          </a:p>
        </p:txBody>
      </p:sp>
    </p:spTree>
    <p:extLst>
      <p:ext uri="{BB962C8B-B14F-4D97-AF65-F5344CB8AC3E}">
        <p14:creationId xmlns:p14="http://schemas.microsoft.com/office/powerpoint/2010/main" val="328915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0718" y="4650708"/>
            <a:ext cx="8293259" cy="1437431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70718" y="3067525"/>
            <a:ext cx="8293259" cy="1583184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55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10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566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421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277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132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988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8437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975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87839" y="1688730"/>
            <a:ext cx="4309242" cy="477635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9694" y="1688730"/>
            <a:ext cx="4309242" cy="477635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50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7839" y="1620042"/>
            <a:ext cx="4310937" cy="67515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5546" indent="0">
              <a:buNone/>
              <a:defRPr sz="2100" b="1"/>
            </a:lvl2pPr>
            <a:lvl3pPr marL="971093" indent="0">
              <a:buNone/>
              <a:defRPr sz="1900" b="1"/>
            </a:lvl3pPr>
            <a:lvl4pPr marL="1456639" indent="0">
              <a:buNone/>
              <a:defRPr sz="1700" b="1"/>
            </a:lvl4pPr>
            <a:lvl5pPr marL="1942186" indent="0">
              <a:buNone/>
              <a:defRPr sz="1700" b="1"/>
            </a:lvl5pPr>
            <a:lvl6pPr marL="2427732" indent="0">
              <a:buNone/>
              <a:defRPr sz="1700" b="1"/>
            </a:lvl6pPr>
            <a:lvl7pPr marL="2913278" indent="0">
              <a:buNone/>
              <a:defRPr sz="1700" b="1"/>
            </a:lvl7pPr>
            <a:lvl8pPr marL="3398825" indent="0">
              <a:buNone/>
              <a:defRPr sz="1700" b="1"/>
            </a:lvl8pPr>
            <a:lvl9pPr marL="3884371" indent="0">
              <a:buNone/>
              <a:defRPr sz="1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7839" y="2295198"/>
            <a:ext cx="4310937" cy="416989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956307" y="1620042"/>
            <a:ext cx="4312630" cy="67515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5546" indent="0">
              <a:buNone/>
              <a:defRPr sz="2100" b="1"/>
            </a:lvl2pPr>
            <a:lvl3pPr marL="971093" indent="0">
              <a:buNone/>
              <a:defRPr sz="1900" b="1"/>
            </a:lvl3pPr>
            <a:lvl4pPr marL="1456639" indent="0">
              <a:buNone/>
              <a:defRPr sz="1700" b="1"/>
            </a:lvl4pPr>
            <a:lvl5pPr marL="1942186" indent="0">
              <a:buNone/>
              <a:defRPr sz="1700" b="1"/>
            </a:lvl5pPr>
            <a:lvl6pPr marL="2427732" indent="0">
              <a:buNone/>
              <a:defRPr sz="1700" b="1"/>
            </a:lvl6pPr>
            <a:lvl7pPr marL="2913278" indent="0">
              <a:buNone/>
              <a:defRPr sz="1700" b="1"/>
            </a:lvl7pPr>
            <a:lvl8pPr marL="3398825" indent="0">
              <a:buNone/>
              <a:defRPr sz="1700" b="1"/>
            </a:lvl8pPr>
            <a:lvl9pPr marL="3884371" indent="0">
              <a:buNone/>
              <a:defRPr sz="1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956307" y="2295198"/>
            <a:ext cx="4312630" cy="416989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85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693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3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7839" y="288156"/>
            <a:ext cx="3209912" cy="122633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4628" y="288157"/>
            <a:ext cx="5454308" cy="617693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87839" y="1514496"/>
            <a:ext cx="3209912" cy="4950592"/>
          </a:xfrm>
        </p:spPr>
        <p:txBody>
          <a:bodyPr/>
          <a:lstStyle>
            <a:lvl1pPr marL="0" indent="0">
              <a:buNone/>
              <a:defRPr sz="1500"/>
            </a:lvl1pPr>
            <a:lvl2pPr marL="485546" indent="0">
              <a:buNone/>
              <a:defRPr sz="1300"/>
            </a:lvl2pPr>
            <a:lvl3pPr marL="971093" indent="0">
              <a:buNone/>
              <a:defRPr sz="1100"/>
            </a:lvl3pPr>
            <a:lvl4pPr marL="1456639" indent="0">
              <a:buNone/>
              <a:defRPr sz="1000"/>
            </a:lvl4pPr>
            <a:lvl5pPr marL="1942186" indent="0">
              <a:buNone/>
              <a:defRPr sz="1000"/>
            </a:lvl5pPr>
            <a:lvl6pPr marL="2427732" indent="0">
              <a:buNone/>
              <a:defRPr sz="1000"/>
            </a:lvl6pPr>
            <a:lvl7pPr marL="2913278" indent="0">
              <a:buNone/>
              <a:defRPr sz="1000"/>
            </a:lvl7pPr>
            <a:lvl8pPr marL="3398825" indent="0">
              <a:buNone/>
              <a:defRPr sz="1000"/>
            </a:lvl8pPr>
            <a:lvl9pPr marL="3884371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04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12396" y="5066189"/>
            <a:ext cx="5854065" cy="59809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12396" y="646676"/>
            <a:ext cx="5854065" cy="4342448"/>
          </a:xfrm>
        </p:spPr>
        <p:txBody>
          <a:bodyPr/>
          <a:lstStyle>
            <a:lvl1pPr marL="0" indent="0">
              <a:buNone/>
              <a:defRPr sz="3400"/>
            </a:lvl1pPr>
            <a:lvl2pPr marL="485546" indent="0">
              <a:buNone/>
              <a:defRPr sz="3000"/>
            </a:lvl2pPr>
            <a:lvl3pPr marL="971093" indent="0">
              <a:buNone/>
              <a:defRPr sz="2500"/>
            </a:lvl3pPr>
            <a:lvl4pPr marL="1456639" indent="0">
              <a:buNone/>
              <a:defRPr sz="2100"/>
            </a:lvl4pPr>
            <a:lvl5pPr marL="1942186" indent="0">
              <a:buNone/>
              <a:defRPr sz="2100"/>
            </a:lvl5pPr>
            <a:lvl6pPr marL="2427732" indent="0">
              <a:buNone/>
              <a:defRPr sz="2100"/>
            </a:lvl6pPr>
            <a:lvl7pPr marL="2913278" indent="0">
              <a:buNone/>
              <a:defRPr sz="2100"/>
            </a:lvl7pPr>
            <a:lvl8pPr marL="3398825" indent="0">
              <a:buNone/>
              <a:defRPr sz="2100"/>
            </a:lvl8pPr>
            <a:lvl9pPr marL="3884371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12396" y="5664282"/>
            <a:ext cx="5854065" cy="849390"/>
          </a:xfrm>
        </p:spPr>
        <p:txBody>
          <a:bodyPr/>
          <a:lstStyle>
            <a:lvl1pPr marL="0" indent="0">
              <a:buNone/>
              <a:defRPr sz="1500"/>
            </a:lvl1pPr>
            <a:lvl2pPr marL="485546" indent="0">
              <a:buNone/>
              <a:defRPr sz="1300"/>
            </a:lvl2pPr>
            <a:lvl3pPr marL="971093" indent="0">
              <a:buNone/>
              <a:defRPr sz="1100"/>
            </a:lvl3pPr>
            <a:lvl4pPr marL="1456639" indent="0">
              <a:buNone/>
              <a:defRPr sz="1000"/>
            </a:lvl4pPr>
            <a:lvl5pPr marL="1942186" indent="0">
              <a:buNone/>
              <a:defRPr sz="1000"/>
            </a:lvl5pPr>
            <a:lvl6pPr marL="2427732" indent="0">
              <a:buNone/>
              <a:defRPr sz="1000"/>
            </a:lvl6pPr>
            <a:lvl7pPr marL="2913278" indent="0">
              <a:buNone/>
              <a:defRPr sz="1000"/>
            </a:lvl7pPr>
            <a:lvl8pPr marL="3398825" indent="0">
              <a:buNone/>
              <a:defRPr sz="1000"/>
            </a:lvl8pPr>
            <a:lvl9pPr marL="3884371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35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87839" y="289832"/>
            <a:ext cx="8781098" cy="1206236"/>
          </a:xfrm>
          <a:prstGeom prst="rect">
            <a:avLst/>
          </a:prstGeom>
        </p:spPr>
        <p:txBody>
          <a:bodyPr vert="horz" lIns="97109" tIns="48555" rIns="97109" bIns="48555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7839" y="1688730"/>
            <a:ext cx="8781098" cy="4776358"/>
          </a:xfrm>
          <a:prstGeom prst="rect">
            <a:avLst/>
          </a:prstGeom>
        </p:spPr>
        <p:txBody>
          <a:bodyPr vert="horz" lIns="97109" tIns="48555" rIns="97109" bIns="48555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87839" y="6708010"/>
            <a:ext cx="2276581" cy="385325"/>
          </a:xfrm>
          <a:prstGeom prst="rect">
            <a:avLst/>
          </a:prstGeom>
        </p:spPr>
        <p:txBody>
          <a:bodyPr vert="horz" lIns="97109" tIns="48555" rIns="97109" bIns="4855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33565" y="6708010"/>
            <a:ext cx="3089645" cy="385325"/>
          </a:xfrm>
          <a:prstGeom prst="rect">
            <a:avLst/>
          </a:prstGeom>
        </p:spPr>
        <p:txBody>
          <a:bodyPr vert="horz" lIns="97109" tIns="48555" rIns="97109" bIns="4855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92355" y="6708010"/>
            <a:ext cx="2276581" cy="385325"/>
          </a:xfrm>
          <a:prstGeom prst="rect">
            <a:avLst/>
          </a:prstGeom>
        </p:spPr>
        <p:txBody>
          <a:bodyPr vert="horz" lIns="97109" tIns="48555" rIns="97109" bIns="4855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CA7B6-F009-49B7-A03D-AC5E2B7155E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26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71093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4160" indent="-364160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9013" indent="-303467" algn="l" defTabSz="971093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3866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9412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4959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0505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6052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598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27144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5546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1093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639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2186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732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13278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825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1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87839" y="289832"/>
            <a:ext cx="8781098" cy="1206236"/>
          </a:xfrm>
          <a:prstGeom prst="rect">
            <a:avLst/>
          </a:prstGeom>
        </p:spPr>
        <p:txBody>
          <a:bodyPr vert="horz" lIns="97109" tIns="48555" rIns="97109" bIns="48555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87839" y="1688734"/>
            <a:ext cx="8781098" cy="4776358"/>
          </a:xfrm>
          <a:prstGeom prst="rect">
            <a:avLst/>
          </a:prstGeom>
        </p:spPr>
        <p:txBody>
          <a:bodyPr vert="horz" lIns="97109" tIns="48555" rIns="97109" bIns="48555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87839" y="6708025"/>
            <a:ext cx="2276581" cy="385325"/>
          </a:xfrm>
          <a:prstGeom prst="rect">
            <a:avLst/>
          </a:prstGeom>
        </p:spPr>
        <p:txBody>
          <a:bodyPr vert="horz" lIns="97109" tIns="48555" rIns="97109" bIns="4855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33565" y="6708025"/>
            <a:ext cx="3089645" cy="385325"/>
          </a:xfrm>
          <a:prstGeom prst="rect">
            <a:avLst/>
          </a:prstGeom>
        </p:spPr>
        <p:txBody>
          <a:bodyPr vert="horz" lIns="97109" tIns="48555" rIns="97109" bIns="4855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92355" y="6708025"/>
            <a:ext cx="2276581" cy="385325"/>
          </a:xfrm>
          <a:prstGeom prst="rect">
            <a:avLst/>
          </a:prstGeom>
        </p:spPr>
        <p:txBody>
          <a:bodyPr vert="horz" lIns="97109" tIns="48555" rIns="97109" bIns="4855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CA7B6-F009-49B7-A03D-AC5E2B7155ED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87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71093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4160" indent="-364160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9013" indent="-303467" algn="l" defTabSz="971093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3866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9412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4959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0505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6052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598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27144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5546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1093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639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2186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732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13278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825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1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83234" y="1945965"/>
            <a:ext cx="8781098" cy="1206236"/>
          </a:xfrm>
          <a:prstGeom prst="rect">
            <a:avLst/>
          </a:prstGeom>
        </p:spPr>
        <p:txBody>
          <a:bodyPr vert="horz" lIns="97109" tIns="48555" rIns="97109" bIns="48555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81857" y="3238749"/>
            <a:ext cx="8781098" cy="1063885"/>
          </a:xfrm>
          <a:prstGeom prst="rect">
            <a:avLst/>
          </a:prstGeom>
        </p:spPr>
        <p:txBody>
          <a:bodyPr vert="horz" lIns="97109" tIns="48555" rIns="97109" bIns="48555" rtlCol="0">
            <a:normAutofit/>
          </a:bodyPr>
          <a:lstStyle/>
          <a:p>
            <a:pPr lvl="0"/>
            <a:r>
              <a:rPr lang="fr-FR" dirty="0"/>
              <a:t> 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3743" y="6962346"/>
            <a:ext cx="8933032" cy="205580"/>
          </a:xfrm>
          <a:prstGeom prst="rect">
            <a:avLst/>
          </a:prstGeom>
          <a:solidFill>
            <a:srgbClr val="034EA2"/>
          </a:solidFill>
        </p:spPr>
        <p:txBody>
          <a:bodyPr vert="horz" lIns="97109" tIns="48555" rIns="97109" bIns="48555" rtlCol="0" anchor="ctr"/>
          <a:lstStyle>
            <a:lvl1pPr algn="ctr">
              <a:defRPr sz="1300">
                <a:solidFill>
                  <a:schemeClr val="bg1"/>
                </a:solidFill>
              </a:defRPr>
            </a:lvl1pPr>
          </a:lstStyle>
          <a:p>
            <a:r>
              <a:rPr lang="fr-FR" dirty="0">
                <a:solidFill>
                  <a:prstClr val="white"/>
                </a:solidFill>
              </a:rPr>
              <a:t>120220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06211" y="6629053"/>
            <a:ext cx="8966769" cy="281902"/>
          </a:xfrm>
          <a:prstGeom prst="rect">
            <a:avLst/>
          </a:prstGeom>
          <a:solidFill>
            <a:srgbClr val="7AB800"/>
          </a:solidFill>
        </p:spPr>
        <p:txBody>
          <a:bodyPr vert="horz" lIns="97109" tIns="48555" rIns="97109" bIns="48555" rtlCol="0" anchor="ctr"/>
          <a:lstStyle>
            <a:lvl1pPr algn="ct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243" y="1"/>
            <a:ext cx="2605401" cy="204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784783" y="6629050"/>
            <a:ext cx="8971991" cy="281902"/>
          </a:xfrm>
          <a:prstGeom prst="rect">
            <a:avLst/>
          </a:prstGeom>
          <a:solidFill>
            <a:srgbClr val="7A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pPr algn="ctr">
              <a:buFont typeface="Arial" charset="0"/>
              <a:buNone/>
            </a:pPr>
            <a:r>
              <a:rPr lang="fr-FR" sz="1100" b="1" dirty="0">
                <a:solidFill>
                  <a:prstClr val="white"/>
                </a:solidFill>
                <a:sym typeface="Wingdings" panose="05000000000000000000" pitchFamily="2" charset="2"/>
              </a:rPr>
              <a:t>Noms</a:t>
            </a:r>
            <a:endParaRPr lang="fr-FR" sz="1100" b="1" dirty="0">
              <a:solidFill>
                <a:prstClr val="white"/>
              </a:solidFill>
            </a:endParaRPr>
          </a:p>
        </p:txBody>
      </p:sp>
      <p:pic>
        <p:nvPicPr>
          <p:cNvPr id="12" name="Picture 2" descr="G:\Omedit\secrétariat\logo_omedit_dd_plein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50" t="34450" r="10114" b="42300"/>
          <a:stretch/>
        </p:blipFill>
        <p:spPr bwMode="auto">
          <a:xfrm>
            <a:off x="561071" y="6582385"/>
            <a:ext cx="223713" cy="65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4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hf sldNum="0" hdr="0" ftr="0" dt="0"/>
  <p:txStyles>
    <p:titleStyle>
      <a:lvl1pPr algn="l" defTabSz="971093" rtl="0" eaLnBrk="1" latinLnBrk="0" hangingPunct="1">
        <a:spcBef>
          <a:spcPct val="0"/>
        </a:spcBef>
        <a:buNone/>
        <a:defRPr sz="4200" b="1" kern="1200">
          <a:solidFill>
            <a:srgbClr val="7AB8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71093" rtl="0" eaLnBrk="1" latinLnBrk="0" hangingPunct="1">
        <a:spcBef>
          <a:spcPct val="20000"/>
        </a:spcBef>
        <a:buFont typeface="Arial" panose="020B0604020202020204" pitchFamily="34" charset="0"/>
        <a:buNone/>
        <a:defRPr sz="3400" b="1" i="1" kern="1200">
          <a:solidFill>
            <a:srgbClr val="034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Wingdings" panose="05000000000000000000" pitchFamily="2" charset="2"/>
        </a:defRPr>
      </a:lvl1pPr>
      <a:lvl2pPr marL="789013" indent="-303467" algn="l" defTabSz="971093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3866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9412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4959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0505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6052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598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27144" indent="-242773" algn="l" defTabSz="9710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5546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1093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639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2186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732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13278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825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1" algn="l" defTabSz="971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as-sante.fr/jcms/p_3338991/fr/flash-securite-patient-le-stockage-des-curares-des-erreurs-pas-si-rares" TargetMode="External"/><Relationship Id="rId13" Type="http://schemas.openxmlformats.org/officeDocument/2006/relationships/hyperlink" Target="https://omedit-hdf.arshdf.fr/wp-content/uploads/2023/12/flash_securite_patient_dispositifs_medicaux_implantables_dmi.pdf" TargetMode="External"/><Relationship Id="rId18" Type="http://schemas.openxmlformats.org/officeDocument/2006/relationships/hyperlink" Target="https://www.has-sante.fr/jcms/p_3633522/fr/flash-securite-patient-evenements-medicamenteux-qui-ne-devraient-jamais-arriver-never-events-lidocaine-et-colchicine-en-ligne-de-mire" TargetMode="External"/><Relationship Id="rId3" Type="http://schemas.openxmlformats.org/officeDocument/2006/relationships/hyperlink" Target="https://omedit-hdf.arshdf.fr/vigilances/flash-securite-patient/" TargetMode="External"/><Relationship Id="rId7" Type="http://schemas.openxmlformats.org/officeDocument/2006/relationships/hyperlink" Target="https://www.has-sante.fr/jcms/p_3309392/fr/flash-securite-patient-calcul-de-doses-medicamenteuses-la-regle-de-trois-doit-rester-la-regle" TargetMode="External"/><Relationship Id="rId12" Type="http://schemas.openxmlformats.org/officeDocument/2006/relationships/hyperlink" Target="https://www.has-sante.fr/upload/docs/application/pdf/2023-10/fsp_surveillance_biologique_anticoagulants.pdf" TargetMode="External"/><Relationship Id="rId17" Type="http://schemas.openxmlformats.org/officeDocument/2006/relationships/hyperlink" Target="https://www.has-sante.fr/jcms/p_3603861/fr/flash-securite-patient-rupture-de-stock-de-produit-de-sante-ne-rompez-pas-le-contact" TargetMode="External"/><Relationship Id="rId2" Type="http://schemas.openxmlformats.org/officeDocument/2006/relationships/image" Target="../media/image6.png"/><Relationship Id="rId16" Type="http://schemas.openxmlformats.org/officeDocument/2006/relationships/hyperlink" Target="https://www.has-sante.fr/jcms/p_3599791/fr/label-flash-securite-patient-neuroleptiques-a-action-prolongee-nap-les-nap-parfois-ca-derape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has-sante.fr/jcms/p_3300149/fr/flash-securite-patient-dispositifs-medicaux-bien-s-en-servir-pour-eviter-le-pire" TargetMode="External"/><Relationship Id="rId11" Type="http://schemas.openxmlformats.org/officeDocument/2006/relationships/hyperlink" Target="https://www.has-sante.fr/upload/docs/application/pdf/2023-03/flash_securite_patient_medicaments_pediatrie.pdf" TargetMode="External"/><Relationship Id="rId5" Type="http://schemas.openxmlformats.org/officeDocument/2006/relationships/hyperlink" Target="https://www.has-sante.fr/upload/docs/application/pdf/2021-06/fsp_kcl_2021_06_24_vf_suite_cd.pdf" TargetMode="External"/><Relationship Id="rId15" Type="http://schemas.openxmlformats.org/officeDocument/2006/relationships/hyperlink" Target="https://www.has-sante.fr/jcms/p_3556973/fr/flash-securite-patient-utilisation-des-morphiniques-opiace-mal-utilise-surdosage-assure" TargetMode="External"/><Relationship Id="rId10" Type="http://schemas.openxmlformats.org/officeDocument/2006/relationships/hyperlink" Target="https://www.has-sante.fr/jcms/p_3381939/fr/flash-securite-patient-patient-sous-neuroleptique-la-vigilance-est-la-bonne-pratique" TargetMode="External"/><Relationship Id="rId19" Type="http://schemas.openxmlformats.org/officeDocument/2006/relationships/image" Target="../media/image5.png"/><Relationship Id="rId4" Type="http://schemas.openxmlformats.org/officeDocument/2006/relationships/hyperlink" Target="https://www.has-sante.fr/upload/docs/application/pdf/2021-07/flash_medicament_risque_sous-estimer_le_risque_cest_risque.pdf" TargetMode="External"/><Relationship Id="rId9" Type="http://schemas.openxmlformats.org/officeDocument/2006/relationships/hyperlink" Target="https://www.has-sante.fr/jcms/p_3367515/fr/flash-securite-patient-changement-de-sonde-naso-gastrique-une-mauvaise-position-et-c-est-la-reanimation" TargetMode="External"/><Relationship Id="rId14" Type="http://schemas.openxmlformats.org/officeDocument/2006/relationships/hyperlink" Target="https://www.has-sante.fr/upload/docs/application/pdf/2024-07/flash_securite_patient_gestion_perioperatoire_des_anticoagulants__patients__aidants__soignants_coagulez-vous.pdf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5.png"/><Relationship Id="rId9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708" y="2447313"/>
            <a:ext cx="9373691" cy="1551353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Bilan des erreurs médicamenteuses</a:t>
            </a:r>
            <a:br>
              <a:rPr lang="fr-FR" dirty="0">
                <a:latin typeface="+mj-lt"/>
              </a:rPr>
            </a:br>
            <a:r>
              <a:rPr lang="fr-FR" dirty="0">
                <a:latin typeface="+mj-lt"/>
              </a:rPr>
              <a:t> déclarées en 2023 en HDF</a:t>
            </a:r>
          </a:p>
        </p:txBody>
      </p:sp>
      <p:sp>
        <p:nvSpPr>
          <p:cNvPr id="4" name="Rectangle 3"/>
          <p:cNvSpPr/>
          <p:nvPr/>
        </p:nvSpPr>
        <p:spPr>
          <a:xfrm>
            <a:off x="784783" y="6629050"/>
            <a:ext cx="8971991" cy="281902"/>
          </a:xfrm>
          <a:prstGeom prst="rect">
            <a:avLst/>
          </a:prstGeom>
          <a:solidFill>
            <a:srgbClr val="7A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fr-FR" sz="1100" b="1" dirty="0">
                <a:solidFill>
                  <a:prstClr val="white"/>
                </a:solidFill>
              </a:rPr>
              <a:t>L’Equipe </a:t>
            </a:r>
            <a:r>
              <a:rPr lang="fr-FR" sz="1100" b="1" dirty="0" err="1">
                <a:solidFill>
                  <a:prstClr val="white"/>
                </a:solidFill>
              </a:rPr>
              <a:t>OMéDIT</a:t>
            </a:r>
            <a:r>
              <a:rPr lang="fr-FR" sz="1100" b="1" dirty="0">
                <a:solidFill>
                  <a:prstClr val="white"/>
                </a:solidFill>
              </a:rPr>
              <a:t> HDF : Isabelle CARPENTIER- Cynthia CHOQUET- Mathieu DE GRAAF- Julien PETIT- Jennifer PRALAT 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73931" y="6962346"/>
            <a:ext cx="8933032" cy="205580"/>
          </a:xfrm>
          <a:prstGeom prst="rect">
            <a:avLst/>
          </a:prstGeom>
          <a:solidFill>
            <a:srgbClr val="034EA2"/>
          </a:solidFill>
        </p:spPr>
        <p:txBody>
          <a:bodyPr vert="horz" lIns="97109" tIns="48555" rIns="97109" bIns="48555" rtlCol="0" anchor="ctr"/>
          <a:lstStyle>
            <a:lvl1pPr algn="ctr">
              <a:defRPr sz="1300">
                <a:solidFill>
                  <a:schemeClr val="bg1"/>
                </a:solidFill>
              </a:defRPr>
            </a:lvl1pPr>
          </a:lstStyle>
          <a:p>
            <a:r>
              <a:rPr lang="fr-FR" dirty="0">
                <a:solidFill>
                  <a:prstClr val="white"/>
                </a:solidFill>
              </a:rPr>
              <a:t>Juin 2026</a:t>
            </a:r>
          </a:p>
        </p:txBody>
      </p:sp>
    </p:spTree>
    <p:extLst>
      <p:ext uri="{BB962C8B-B14F-4D97-AF65-F5344CB8AC3E}">
        <p14:creationId xmlns:p14="http://schemas.microsoft.com/office/powerpoint/2010/main" val="2839347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7839" y="-104891"/>
            <a:ext cx="8781098" cy="1206236"/>
          </a:xfrm>
        </p:spPr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Focus facteurs favorisants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708" y="810394"/>
            <a:ext cx="9450525" cy="5068650"/>
          </a:xfrm>
          <a:prstGeom prst="rect">
            <a:avLst/>
          </a:prstGeom>
        </p:spPr>
        <p:txBody>
          <a:bodyPr wrap="square" lIns="97109" tIns="48555" rIns="97109" bIns="48555">
            <a:spAutoFit/>
          </a:bodyPr>
          <a:lstStyle/>
          <a:p>
            <a:pPr algn="ctr"/>
            <a:r>
              <a:rPr lang="en-US" b="1" dirty="0"/>
              <a:t>614 </a:t>
            </a:r>
            <a:r>
              <a:rPr lang="en-US" b="1" dirty="0" err="1"/>
              <a:t>facteurs</a:t>
            </a:r>
            <a:r>
              <a:rPr lang="en-US" b="1" dirty="0"/>
              <a:t> </a:t>
            </a:r>
            <a:r>
              <a:rPr lang="en-US" b="1" dirty="0" err="1"/>
              <a:t>favorisants</a:t>
            </a:r>
            <a:r>
              <a:rPr lang="en-US" b="1" dirty="0"/>
              <a:t> </a:t>
            </a:r>
            <a:r>
              <a:rPr lang="en-US" b="1" dirty="0" err="1"/>
              <a:t>déclarés</a:t>
            </a:r>
            <a:r>
              <a:rPr lang="en-US" b="1" dirty="0"/>
              <a:t> en 2023 (693 en 2022 ; -11 %)</a:t>
            </a:r>
          </a:p>
          <a:p>
            <a:endParaRPr lang="en-US" b="1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7" y="6952"/>
            <a:ext cx="1222748" cy="95204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-113001" y="6281930"/>
            <a:ext cx="9846940" cy="5541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B508A8A0-BE30-146A-BD74-2839238F6D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498861"/>
              </p:ext>
            </p:extLst>
          </p:nvPr>
        </p:nvGraphicFramePr>
        <p:xfrm>
          <a:off x="114709" y="1213188"/>
          <a:ext cx="9527358" cy="5933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1844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Retour d’expérience</a:t>
            </a:r>
            <a:br>
              <a:rPr lang="fr-FR" sz="3400" b="1" dirty="0">
                <a:solidFill>
                  <a:srgbClr val="002395"/>
                </a:solidFill>
                <a:cs typeface="Arial" pitchFamily="34" charset="0"/>
              </a:rPr>
            </a:br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Présentation en réunion pluridisciplinaire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9875" y="1746498"/>
            <a:ext cx="574400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Présentation en RETEX dans 15 % des cas, en diminution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9CBCB462-A13B-56B3-ACFA-6249C0940A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148331"/>
              </p:ext>
            </p:extLst>
          </p:nvPr>
        </p:nvGraphicFramePr>
        <p:xfrm>
          <a:off x="44464" y="2243431"/>
          <a:ext cx="9586451" cy="499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9374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Retour d’expérience</a:t>
            </a:r>
            <a:br>
              <a:rPr lang="fr-FR" sz="3400" b="1" dirty="0">
                <a:solidFill>
                  <a:srgbClr val="002395"/>
                </a:solidFill>
                <a:cs typeface="Arial" pitchFamily="34" charset="0"/>
              </a:rPr>
            </a:br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Présentation en réunion pluridisciplinaire</a:t>
            </a:r>
            <a:br>
              <a:rPr lang="fr-FR" sz="3400" b="1" dirty="0">
                <a:solidFill>
                  <a:srgbClr val="002395"/>
                </a:solidFill>
                <a:cs typeface="Arial" pitchFamily="34" charset="0"/>
              </a:rPr>
            </a:br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Si l’EM a atteint le patient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9875" y="1746498"/>
            <a:ext cx="872296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2023, présentation en RETEX dans au minimum 60 % des cas, en stagnation vs 2022</a:t>
            </a:r>
          </a:p>
          <a:p>
            <a:r>
              <a:rPr lang="fr-FR" b="1" dirty="0"/>
              <a:t>=&gt; Il y a plus de retour d’expérience lorsque l’erreur atteint le patient 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5153FFB3-1367-5272-C7E1-8075BC874A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369053"/>
              </p:ext>
            </p:extLst>
          </p:nvPr>
        </p:nvGraphicFramePr>
        <p:xfrm>
          <a:off x="44464" y="2423606"/>
          <a:ext cx="9586451" cy="4813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57526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468" y="289832"/>
            <a:ext cx="8781098" cy="1206236"/>
          </a:xfrm>
        </p:spPr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Focus Never Events en 2023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D7A5A1-429A-47A4-B21A-6C37C0FEE626}"/>
              </a:ext>
            </a:extLst>
          </p:cNvPr>
          <p:cNvSpPr txBox="1"/>
          <p:nvPr/>
        </p:nvSpPr>
        <p:spPr>
          <a:xfrm>
            <a:off x="114708" y="1458466"/>
            <a:ext cx="9450525" cy="5361038"/>
          </a:xfrm>
          <a:prstGeom prst="rect">
            <a:avLst/>
          </a:prstGeom>
          <a:noFill/>
        </p:spPr>
        <p:txBody>
          <a:bodyPr wrap="square" lIns="97109" tIns="48555" rIns="97109" bIns="48555" rtlCol="0">
            <a:spAutoFit/>
          </a:bodyPr>
          <a:lstStyle/>
          <a:p>
            <a:r>
              <a:rPr lang="fr-FR" dirty="0"/>
              <a:t>Nous avons recensé 76 </a:t>
            </a:r>
            <a:r>
              <a:rPr lang="fr-FR" b="1" dirty="0"/>
              <a:t>Never Events </a:t>
            </a:r>
            <a:r>
              <a:rPr lang="fr-FR" dirty="0"/>
              <a:t>sur l’année 2023, selon les critères de la liste des « </a:t>
            </a:r>
            <a:r>
              <a:rPr lang="fr-FR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événements indésirables qui ne devraient jamais arriver »</a:t>
            </a:r>
            <a:r>
              <a:rPr lang="fr-FR" dirty="0"/>
              <a:t> actualisée en 2024.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050963"/>
              </p:ext>
            </p:extLst>
          </p:nvPr>
        </p:nvGraphicFramePr>
        <p:xfrm>
          <a:off x="76405" y="2408617"/>
          <a:ext cx="9642067" cy="4703274"/>
        </p:xfrm>
        <a:graphic>
          <a:graphicData uri="http://schemas.openxmlformats.org/drawingml/2006/table">
            <a:tbl>
              <a:tblPr/>
              <a:tblGrid>
                <a:gridCol w="8877879">
                  <a:extLst>
                    <a:ext uri="{9D8B030D-6E8A-4147-A177-3AD203B41FA5}">
                      <a16:colId xmlns:a16="http://schemas.microsoft.com/office/drawing/2014/main" val="3621518691"/>
                    </a:ext>
                  </a:extLst>
                </a:gridCol>
                <a:gridCol w="764188">
                  <a:extLst>
                    <a:ext uri="{9D8B030D-6E8A-4147-A177-3AD203B41FA5}">
                      <a16:colId xmlns:a16="http://schemas.microsoft.com/office/drawing/2014/main" val="4041759350"/>
                    </a:ext>
                  </a:extLst>
                </a:gridCol>
              </a:tblGrid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Les évènements qui ne devraient jamais arriver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 cas en 2023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522542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lors de la prise en charge des patients traités avec des médicaments anticoagulants 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114169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lors de l’administration du chlorure de potassium injectable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126900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de préparation de spécialités injectables pour lesquelles les modes de préparation sont à risque, notamment lorsqu’ils nécessitent des calculs de doses ou de concentration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275427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de voie d’administration :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Erreur d’administration par injection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intrathécale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au lieu de la voie intraveineuse,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Erreur d’administration par injection parentérale au lieu de la voie orale ou entérale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82980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de rythme d’administration du méthotrexate par voie orale ou sous-cutanée (hors cancérologie)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129993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Surdosage en anticancéreux notamment en pédiatrie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409891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d’administration d'insuline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7585424"/>
                  </a:ext>
                </a:extLst>
              </a:tr>
              <a:tr h="672074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d’administration de spécialités utilisées en anesthésie ou en réanimation au bloc opératoire, notamment :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Erreurs de confusion éphédrine/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épinéphrine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Erreur lors de l’utilisation de la kétamine/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eskétamine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(erreur de dosage, de concentration ou confusion entre les spécialités de ces 2 substances),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Erreur d’administration des curares (erreur de médicament)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889152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d’administration de gaz à usage médical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720393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de programmation des dispositifs d’administration (pompes à perfusion, seringues électriques…) notamment lors de l’utilisation des morphiniques, de l’insuline et de médicaments ayant une action sédative (opioïdes, benzodiazépine…)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313313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Surdosage en lidocaïne par voie intraveineuse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1459766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lors de l’utilisation de colchicine liée au non-respect des schémas posologiques et/ou des contre-indications dont les interactions, ou en cas d’insuffisance rénale ou hépatique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342726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lors de l’administration ou l’utilisation de médicaments en conditionnements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unidoses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matière plastique (exemple : sérum physiologique, solution antiseptique…)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159596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Erreur d’utilisation de la méthadone :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liée à un surdosage, notamment pendant la période d’initiation du traitement, lors de l’augmentation de dose et lors de la reprise du traitement après une période d’arrêt ou chez un patient naïf,</a:t>
                      </a:r>
                      <a:b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liée à la non-prise en compte des contre-indications et des interactions médicamenteuses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740316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Administration de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fluoropyrimidines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l’absence de recherche de déficit en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dihydropyrimidine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déshydrogénase (DPD)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31" marR="3631" marT="3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72830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31" marR="3631" marT="36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3631" marR="3631" marT="36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937974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97867" y="6912557"/>
            <a:ext cx="4483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NB : 3 cas « doubles » étant liés à 2 situations NE différents</a:t>
            </a:r>
          </a:p>
        </p:txBody>
      </p:sp>
    </p:spTree>
    <p:extLst>
      <p:ext uri="{BB962C8B-B14F-4D97-AF65-F5344CB8AC3E}">
        <p14:creationId xmlns:p14="http://schemas.microsoft.com/office/powerpoint/2010/main" val="407119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C5894-5C82-D52D-C589-1E1BD3A0D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98006-B120-0C06-3FB8-C5CAB175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963" y="47093"/>
            <a:ext cx="8694811" cy="1843421"/>
          </a:xfrm>
        </p:spPr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Quelques exemples de Never Events </a:t>
            </a:r>
            <a:br>
              <a:rPr lang="fr-FR" sz="3400" b="1" dirty="0">
                <a:solidFill>
                  <a:srgbClr val="002395"/>
                </a:solidFill>
                <a:cs typeface="Arial" pitchFamily="34" charset="0"/>
              </a:rPr>
            </a:br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évités grâce à l’analyse pharmaceutique au cours des dernières années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CD9FC2-424F-F9C9-4CF0-2EAC1C2B9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2BB3470-D852-CA60-B71D-767BE521F573}"/>
              </a:ext>
            </a:extLst>
          </p:cNvPr>
          <p:cNvSpPr txBox="1"/>
          <p:nvPr/>
        </p:nvSpPr>
        <p:spPr>
          <a:xfrm>
            <a:off x="269875" y="1818506"/>
            <a:ext cx="9289032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Surdosage en AVK intercepté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Prescription de KCl à une concentration trop importante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Prescription de méthotrexate plusieurs fois par semaine au lieu d’une fois par semaine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Surdosage en méthadone intercepté (dose x10)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Prescription de TOUJEO (insuline </a:t>
            </a:r>
            <a:r>
              <a:rPr lang="fr-FR" dirty="0" err="1"/>
              <a:t>glargine</a:t>
            </a:r>
            <a:r>
              <a:rPr lang="fr-FR" dirty="0"/>
              <a:t> 300 U/</a:t>
            </a:r>
            <a:r>
              <a:rPr lang="fr-FR" dirty="0" err="1"/>
              <a:t>mL</a:t>
            </a:r>
            <a:r>
              <a:rPr lang="fr-FR" dirty="0"/>
              <a:t>) au lieu d’ABASAGLAR (100 U/</a:t>
            </a:r>
            <a:r>
              <a:rPr lang="fr-FR" dirty="0" err="1"/>
              <a:t>mL</a:t>
            </a:r>
            <a:r>
              <a:rPr lang="fr-FR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Surdosage en colchicine intercepté (absence de diminution de posologie chez patient IR)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Surdosage en </a:t>
            </a:r>
            <a:r>
              <a:rPr lang="fr-FR" dirty="0" err="1"/>
              <a:t>carboplatine</a:t>
            </a:r>
            <a:r>
              <a:rPr lang="fr-FR" dirty="0"/>
              <a:t> (lié à une erreur de saisie de créatininémie) intercepté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899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14091" y="754325"/>
            <a:ext cx="5328592" cy="216024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8480" y="3114650"/>
            <a:ext cx="9586451" cy="43924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2500" dirty="0"/>
              <a:t>Depuis 2021, les </a:t>
            </a:r>
            <a:r>
              <a:rPr lang="fr-FR" sz="2500" dirty="0" err="1"/>
              <a:t>OMéDIT</a:t>
            </a:r>
            <a:r>
              <a:rPr lang="fr-FR" sz="2500" dirty="0"/>
              <a:t> participent à la démarche de la HAS pour l’élaboration des FSP afin d’alerter sur la récurrence des évènements indésirables graves associés aux soins (EIGS) du fait d’un mésusage des médicaments à risque à toutes les étapes de la prise en charge médicamenteuse, et de les sensibiliser aux recommandations de bonnes pratiques qui auraient permis de les éviter :</a:t>
            </a:r>
          </a:p>
          <a:p>
            <a:pPr marL="0" indent="0">
              <a:buNone/>
            </a:pPr>
            <a:r>
              <a:rPr lang="fr-FR" sz="2600" dirty="0">
                <a:hlinkClick r:id="rId3"/>
              </a:rPr>
              <a:t>https://omedit-hdf.arshdf.fr/vigilances/flash-securite-patient/</a:t>
            </a:r>
            <a:endParaRPr lang="fr-FR" sz="2600" dirty="0"/>
          </a:p>
          <a:p>
            <a:pPr marL="0" indent="0">
              <a:buNone/>
            </a:pPr>
            <a:endParaRPr lang="fr-FR" sz="2200" dirty="0"/>
          </a:p>
          <a:p>
            <a:pPr lvl="1"/>
            <a:r>
              <a:rPr lang="fr-FR" sz="2200" dirty="0">
                <a:hlinkClick r:id="rId4"/>
              </a:rPr>
              <a:t>Médicaments à risque - Sous-estimer le risque c’est risqué </a:t>
            </a:r>
            <a:endParaRPr lang="fr-FR" sz="2200" dirty="0"/>
          </a:p>
          <a:p>
            <a:pPr lvl="1"/>
            <a:r>
              <a:rPr lang="fr-FR" sz="2200" dirty="0">
                <a:hlinkClick r:id="rId5"/>
              </a:rPr>
              <a:t>Accidents liés à un médicament à risque - Qui dit potassium (KCI) dit vigilance maximale </a:t>
            </a:r>
            <a:endParaRPr lang="fr-FR" sz="2200" dirty="0"/>
          </a:p>
          <a:p>
            <a:pPr lvl="1"/>
            <a:r>
              <a:rPr lang="fr-FR" sz="2200" dirty="0">
                <a:hlinkClick r:id="rId6"/>
              </a:rPr>
              <a:t>Dispositifs médicaux. Bien s’en servir... pour éviter le pire</a:t>
            </a:r>
            <a:endParaRPr lang="fr-FR" sz="2200" dirty="0"/>
          </a:p>
          <a:p>
            <a:pPr lvl="1"/>
            <a:r>
              <a:rPr lang="fr-FR" sz="2200" dirty="0">
                <a:hlinkClick r:id="rId7"/>
              </a:rPr>
              <a:t>Calcul de doses médicamenteuses. La règle de trois doit rester la règle</a:t>
            </a:r>
            <a:endParaRPr lang="fr-FR" sz="2200" dirty="0"/>
          </a:p>
          <a:p>
            <a:pPr lvl="1"/>
            <a:r>
              <a:rPr lang="fr-FR" sz="2200" dirty="0">
                <a:hlinkClick r:id="rId8"/>
              </a:rPr>
              <a:t>Le stockage des curares... Des erreurs pas si rares</a:t>
            </a:r>
            <a:endParaRPr lang="fr-FR" sz="2200" dirty="0"/>
          </a:p>
          <a:p>
            <a:pPr lvl="1"/>
            <a:r>
              <a:rPr lang="fr-FR" sz="2200" dirty="0">
                <a:hlinkClick r:id="rId9"/>
              </a:rPr>
              <a:t>Changement de sonde </a:t>
            </a:r>
            <a:r>
              <a:rPr lang="fr-FR" sz="2200" dirty="0" err="1">
                <a:hlinkClick r:id="rId9"/>
              </a:rPr>
              <a:t>naso-gastrique</a:t>
            </a:r>
            <a:r>
              <a:rPr lang="fr-FR" sz="2200" dirty="0">
                <a:hlinkClick r:id="rId9"/>
              </a:rPr>
              <a:t> chez l’adulte – Une mauvaise position et c’est la réanimation</a:t>
            </a:r>
            <a:endParaRPr lang="fr-FR" sz="2200" dirty="0"/>
          </a:p>
          <a:p>
            <a:pPr lvl="1"/>
            <a:r>
              <a:rPr lang="fr-FR" sz="2200" dirty="0">
                <a:hlinkClick r:id="rId10"/>
              </a:rPr>
              <a:t>Patient sous neuroleptique… la vigilance est la bonne pratique</a:t>
            </a:r>
            <a:endParaRPr lang="fr-FR" sz="2200" dirty="0"/>
          </a:p>
          <a:p>
            <a:pPr lvl="1"/>
            <a:r>
              <a:rPr lang="fr-FR" sz="2200" dirty="0">
                <a:hlinkClick r:id="rId11"/>
              </a:rPr>
              <a:t>Les médicaments en pédiatrie - Ce n’est pas un jeu d’enfant </a:t>
            </a:r>
            <a:endParaRPr lang="fr-FR" sz="2200" dirty="0"/>
          </a:p>
          <a:p>
            <a:pPr lvl="1"/>
            <a:r>
              <a:rPr lang="fr-FR" sz="2200" dirty="0">
                <a:hlinkClick r:id="rId12"/>
              </a:rPr>
              <a:t>Surveillance biologique des anticoagulants (héparines et </a:t>
            </a:r>
            <a:r>
              <a:rPr lang="fr-FR" sz="2200" dirty="0" err="1">
                <a:hlinkClick r:id="rId12"/>
              </a:rPr>
              <a:t>antivitamines</a:t>
            </a:r>
            <a:r>
              <a:rPr lang="fr-FR" sz="2200" dirty="0">
                <a:hlinkClick r:id="rId12"/>
              </a:rPr>
              <a:t> K) - Une prise de sang pour éviter une perte de sang</a:t>
            </a:r>
            <a:endParaRPr lang="fr-FR" sz="2200" dirty="0"/>
          </a:p>
          <a:p>
            <a:pPr lvl="1"/>
            <a:r>
              <a:rPr lang="fr-FR" sz="2200" dirty="0">
                <a:hlinkClick r:id="rId13"/>
              </a:rPr>
              <a:t>Les dispositifs médicaux implantables (DMI) – Implanter sans se planter</a:t>
            </a:r>
            <a:endParaRPr lang="fr-FR" sz="2200" dirty="0"/>
          </a:p>
          <a:p>
            <a:pPr lvl="1"/>
            <a:r>
              <a:rPr lang="fr-FR" sz="2200" dirty="0">
                <a:hlinkClick r:id="rId14"/>
              </a:rPr>
              <a:t>Gestion </a:t>
            </a:r>
            <a:r>
              <a:rPr lang="fr-FR" sz="2200" dirty="0" err="1">
                <a:hlinkClick r:id="rId14"/>
              </a:rPr>
              <a:t>périopératoire</a:t>
            </a:r>
            <a:r>
              <a:rPr lang="fr-FR" sz="2200" dirty="0">
                <a:hlinkClick r:id="rId14"/>
              </a:rPr>
              <a:t> des anticoagulants - Patients – aidants – soignants : « coagulez-vous ! »</a:t>
            </a:r>
            <a:endParaRPr lang="fr-FR" sz="2200" dirty="0"/>
          </a:p>
          <a:p>
            <a:pPr lvl="1"/>
            <a:r>
              <a:rPr lang="fr-FR" sz="2200" dirty="0">
                <a:hlinkClick r:id="rId15"/>
              </a:rPr>
              <a:t>Utilisation des morphiniques. Opiacé mal utilisé, surdosage assuré</a:t>
            </a:r>
            <a:endParaRPr lang="fr-FR" sz="2200" dirty="0"/>
          </a:p>
          <a:p>
            <a:pPr lvl="1"/>
            <a:r>
              <a:rPr lang="fr-FR" sz="2200" dirty="0">
                <a:solidFill>
                  <a:srgbClr val="FF0000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Neuroleptiques à action prolongée (NAP). Les NAP parfois ça dérape</a:t>
            </a:r>
            <a:r>
              <a:rPr lang="fr-FR" sz="2200" dirty="0">
                <a:solidFill>
                  <a:srgbClr val="FF0000"/>
                </a:solidFill>
              </a:rPr>
              <a:t> =&gt; FSP </a:t>
            </a:r>
            <a:r>
              <a:rPr lang="fr-FR" sz="2200">
                <a:solidFill>
                  <a:srgbClr val="FF0000"/>
                </a:solidFill>
              </a:rPr>
              <a:t>élaboré par le RESOMEDIT</a:t>
            </a:r>
            <a:endParaRPr lang="fr-FR" sz="2200" dirty="0">
              <a:solidFill>
                <a:srgbClr val="FF0000"/>
              </a:solidFill>
            </a:endParaRPr>
          </a:p>
          <a:p>
            <a:pPr lvl="1"/>
            <a:r>
              <a:rPr lang="fr-FR" sz="2200" dirty="0">
                <a:hlinkClick r:id="rId17"/>
              </a:rPr>
              <a:t>Rupture de stock de produit de santé. Ne rompez pas le contact !</a:t>
            </a:r>
            <a:endParaRPr lang="fr-FR" sz="2200" dirty="0"/>
          </a:p>
          <a:p>
            <a:pPr lvl="1"/>
            <a:r>
              <a:rPr lang="fr-FR" sz="2200" dirty="0">
                <a:hlinkClick r:id="rId18"/>
              </a:rPr>
              <a:t>Évènements médicamenteux qui ne devraient jamais arriver (</a:t>
            </a:r>
            <a:r>
              <a:rPr lang="fr-FR" sz="2200" dirty="0" err="1">
                <a:hlinkClick r:id="rId18"/>
              </a:rPr>
              <a:t>never</a:t>
            </a:r>
            <a:r>
              <a:rPr lang="fr-FR" sz="2200" dirty="0">
                <a:hlinkClick r:id="rId18"/>
              </a:rPr>
              <a:t> </a:t>
            </a:r>
            <a:r>
              <a:rPr lang="fr-FR" sz="2200" dirty="0" err="1">
                <a:hlinkClick r:id="rId18"/>
              </a:rPr>
              <a:t>events</a:t>
            </a:r>
            <a:r>
              <a:rPr lang="fr-FR" sz="2200" dirty="0">
                <a:hlinkClick r:id="rId18"/>
              </a:rPr>
              <a:t>). Lidocaïne et colchicine en ligne de mire</a:t>
            </a:r>
            <a:endParaRPr lang="fr-FR" sz="2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646139" y="33827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2395"/>
                </a:solidFill>
                <a:cs typeface="Arial" pitchFamily="34" charset="0"/>
              </a:rPr>
              <a:t>Proposé par la HAS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538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87839" y="-28899"/>
            <a:ext cx="8781098" cy="1206236"/>
          </a:xfrm>
        </p:spPr>
        <p:txBody>
          <a:bodyPr>
            <a:norm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Les ES qui déclarent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7839" y="1186970"/>
            <a:ext cx="8781098" cy="5278118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fr-FR" sz="2500" dirty="0"/>
              <a:t>    22 établissements de santé (ES) ont déclaré des EM en 2023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500" dirty="0"/>
              <a:t>     (26 en 2022)</a:t>
            </a:r>
          </a:p>
          <a:p>
            <a:pPr marL="971093" lvl="2" indent="0">
              <a:lnSpc>
                <a:spcPct val="80000"/>
              </a:lnSpc>
              <a:buNone/>
            </a:pPr>
            <a:endParaRPr lang="fr-FR" dirty="0"/>
          </a:p>
          <a:p>
            <a:pPr marL="971093" lvl="2" indent="0">
              <a:lnSpc>
                <a:spcPct val="80000"/>
              </a:lnSpc>
              <a:buNone/>
            </a:pPr>
            <a:endParaRPr lang="fr-FR" dirty="0"/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endParaRPr lang="fr-FR" sz="1700" dirty="0">
              <a:solidFill>
                <a:schemeClr val="hlink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268376" y="1207468"/>
            <a:ext cx="549483" cy="4354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9" tIns="48555" rIns="97109" bIns="48555" rtlCol="0" anchor="ctr"/>
          <a:lstStyle/>
          <a:p>
            <a:pPr algn="ctr"/>
            <a:endParaRPr lang="fr-FR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1869635"/>
              </p:ext>
            </p:extLst>
          </p:nvPr>
        </p:nvGraphicFramePr>
        <p:xfrm>
          <a:off x="575709" y="2782797"/>
          <a:ext cx="3147290" cy="3297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27684" y="6756652"/>
            <a:ext cx="9143191" cy="390446"/>
          </a:xfrm>
          <a:prstGeom prst="rect">
            <a:avLst/>
          </a:prstGeom>
          <a:noFill/>
        </p:spPr>
        <p:txBody>
          <a:bodyPr wrap="square" lIns="97109" tIns="48555" rIns="97109" bIns="48555" rtlCol="0">
            <a:spAutoFit/>
          </a:bodyPr>
          <a:lstStyle/>
          <a:p>
            <a:r>
              <a:rPr lang="fr-FR" dirty="0"/>
              <a:t>Baisse du nombre d’établissements déclarants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16" name="Graphique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297111"/>
              </p:ext>
            </p:extLst>
          </p:nvPr>
        </p:nvGraphicFramePr>
        <p:xfrm>
          <a:off x="285785" y="2028706"/>
          <a:ext cx="4255639" cy="2420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586DCB0C-B764-1CFD-CD72-F22B9E3D01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28171"/>
              </p:ext>
            </p:extLst>
          </p:nvPr>
        </p:nvGraphicFramePr>
        <p:xfrm>
          <a:off x="172056" y="1951275"/>
          <a:ext cx="4551629" cy="2497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0E307C92-54B4-C63A-FA0C-25DD07AB0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7251735"/>
              </p:ext>
            </p:extLst>
          </p:nvPr>
        </p:nvGraphicFramePr>
        <p:xfrm>
          <a:off x="373882" y="4328829"/>
          <a:ext cx="4079443" cy="2623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149FEE25-F4A4-4D54-F310-38F6ADE92A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4883287"/>
              </p:ext>
            </p:extLst>
          </p:nvPr>
        </p:nvGraphicFramePr>
        <p:xfrm>
          <a:off x="5385348" y="1782316"/>
          <a:ext cx="4197703" cy="2497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65572FB0-A8DB-9241-DE23-676FEF1113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452134"/>
              </p:ext>
            </p:extLst>
          </p:nvPr>
        </p:nvGraphicFramePr>
        <p:xfrm>
          <a:off x="4937694" y="444878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301408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0467" y="1228276"/>
            <a:ext cx="9072455" cy="550609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fr-FR" sz="2500" dirty="0"/>
              <a:t> </a:t>
            </a:r>
            <a:endParaRPr lang="fr-FR" sz="1700" dirty="0">
              <a:solidFill>
                <a:schemeClr val="hlink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3000" dirty="0"/>
              <a:t>1379 EM déclarées en 2023 (- 6 % par rapport à 2022) </a:t>
            </a: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91542" y="503043"/>
            <a:ext cx="9450525" cy="1206236"/>
          </a:xfrm>
        </p:spPr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Déclarations d’erreurs médicamenteuses (EM)  envoyées par les ES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-28899"/>
            <a:ext cx="1222748" cy="952043"/>
          </a:xfrm>
          <a:prstGeom prst="rect">
            <a:avLst/>
          </a:prstGeom>
        </p:spPr>
      </p:pic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EFA9FFF2-17E4-DC65-E4EF-67764FC2D9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230536"/>
              </p:ext>
            </p:extLst>
          </p:nvPr>
        </p:nvGraphicFramePr>
        <p:xfrm>
          <a:off x="53853" y="2106538"/>
          <a:ext cx="9588213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8130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Les services qui détectent les EM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2D48A0C9-3D71-E49F-2B86-2961361EB0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842809"/>
              </p:ext>
            </p:extLst>
          </p:nvPr>
        </p:nvGraphicFramePr>
        <p:xfrm>
          <a:off x="125859" y="1241875"/>
          <a:ext cx="9505056" cy="5995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1323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Fonction du déclarant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91543" y="1262962"/>
            <a:ext cx="9439372" cy="682089"/>
          </a:xfrm>
          <a:prstGeom prst="rect">
            <a:avLst/>
          </a:prstGeom>
          <a:noFill/>
        </p:spPr>
        <p:txBody>
          <a:bodyPr wrap="square" lIns="97109" tIns="48555" rIns="97109" bIns="48555" rtlCol="0">
            <a:spAutoFit/>
          </a:bodyPr>
          <a:lstStyle/>
          <a:p>
            <a:r>
              <a:rPr lang="fr-FR" b="1" dirty="0"/>
              <a:t>Les pharmaciens sont les premiers déclarants, en augmentation : 58 % en 2023 (vs 48 % en 2022) suivis des IDE/IBODE (26 % en 2023 vs 24 % en 2022)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584FBAAC-5290-C794-C976-669B3DA266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788151"/>
              </p:ext>
            </p:extLst>
          </p:nvPr>
        </p:nvGraphicFramePr>
        <p:xfrm>
          <a:off x="44465" y="1972266"/>
          <a:ext cx="9712310" cy="5265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5710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7839" y="47093"/>
            <a:ext cx="8781098" cy="1206236"/>
          </a:xfrm>
        </p:spPr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Etape impactée par l’EM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3178" y="1110978"/>
            <a:ext cx="9385222" cy="1559997"/>
          </a:xfrm>
          <a:prstGeom prst="rect">
            <a:avLst/>
          </a:prstGeom>
          <a:noFill/>
        </p:spPr>
        <p:txBody>
          <a:bodyPr wrap="square" lIns="97109" tIns="48555" rIns="97109" bIns="48555" rtlCol="0">
            <a:spAutoFit/>
          </a:bodyPr>
          <a:lstStyle/>
          <a:p>
            <a:r>
              <a:rPr lang="fr-FR" b="1" dirty="0"/>
              <a:t>L’étape de prescription est à l’origine de près de la majorité des EM (48 % en 2023 vs 45 % en 2022) devant l’administration (21 % en 2023 vs 16 % en 2022).</a:t>
            </a:r>
          </a:p>
          <a:p>
            <a:r>
              <a:rPr lang="fr-FR" b="1" dirty="0"/>
              <a:t>L’étape de délivrance nominative dépasse les 10 %.</a:t>
            </a:r>
          </a:p>
          <a:p>
            <a:r>
              <a:rPr lang="fr-FR" b="1" dirty="0"/>
              <a:t>Les cas liés à la logistique sont en baisse : 9,8 % vs 19,5 % en 2022</a:t>
            </a:r>
          </a:p>
          <a:p>
            <a:endParaRPr lang="fr-FR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B1414537-4600-33F3-2DC7-2D9287243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63265"/>
              </p:ext>
            </p:extLst>
          </p:nvPr>
        </p:nvGraphicFramePr>
        <p:xfrm>
          <a:off x="148541" y="2316270"/>
          <a:ext cx="9505056" cy="4535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E33666D-B5B9-15D8-A4C1-C42D633C0C2B}"/>
              </a:ext>
            </a:extLst>
          </p:cNvPr>
          <p:cNvSpPr txBox="1"/>
          <p:nvPr/>
        </p:nvSpPr>
        <p:spPr>
          <a:xfrm>
            <a:off x="-1146" y="6789335"/>
            <a:ext cx="622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NB : Logistique : commande + approvisionnement + stockage + transport</a:t>
            </a:r>
          </a:p>
        </p:txBody>
      </p:sp>
    </p:spTree>
    <p:extLst>
      <p:ext uri="{BB962C8B-B14F-4D97-AF65-F5344CB8AC3E}">
        <p14:creationId xmlns:p14="http://schemas.microsoft.com/office/powerpoint/2010/main" val="846612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68375" y="275069"/>
            <a:ext cx="9296858" cy="617127"/>
          </a:xfrm>
          <a:prstGeom prst="rect">
            <a:avLst/>
          </a:prstGeom>
        </p:spPr>
        <p:txBody>
          <a:bodyPr wrap="square" lIns="97109" tIns="48555" rIns="97109" bIns="48555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400" b="1" dirty="0" err="1">
                <a:solidFill>
                  <a:srgbClr val="002395"/>
                </a:solidFill>
                <a:latin typeface="+mj-lt"/>
                <a:ea typeface="+mj-ea"/>
                <a:cs typeface="Arial" pitchFamily="34" charset="0"/>
              </a:rPr>
              <a:t>Gravité</a:t>
            </a:r>
            <a:r>
              <a:rPr lang="en-US" sz="3400" b="1" dirty="0">
                <a:solidFill>
                  <a:srgbClr val="002395"/>
                </a:solidFill>
                <a:latin typeface="+mj-lt"/>
                <a:ea typeface="+mj-ea"/>
                <a:cs typeface="Arial" pitchFamily="34" charset="0"/>
              </a:rPr>
              <a:t> des EM</a:t>
            </a:r>
            <a:endParaRPr lang="fr-FR" sz="3400" b="1" dirty="0">
              <a:solidFill>
                <a:srgbClr val="002395"/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5F3AD3-62D6-4850-93EC-15D623335887}"/>
              </a:ext>
            </a:extLst>
          </p:cNvPr>
          <p:cNvSpPr txBox="1"/>
          <p:nvPr/>
        </p:nvSpPr>
        <p:spPr>
          <a:xfrm>
            <a:off x="1" y="1003083"/>
            <a:ext cx="9712310" cy="1082943"/>
          </a:xfrm>
          <a:prstGeom prst="rect">
            <a:avLst/>
          </a:prstGeom>
          <a:noFill/>
        </p:spPr>
        <p:txBody>
          <a:bodyPr wrap="square" lIns="97109" tIns="48555" rIns="97109" bIns="48555" rtlCol="0">
            <a:spAutoFit/>
          </a:bodyPr>
          <a:lstStyle/>
          <a:p>
            <a:r>
              <a:rPr lang="fr-FR" sz="1600" b="1" dirty="0"/>
              <a:t>Nous constatons une augmentation de la proportion des erreurs mineures (75 % vs 63 % en 2022) et des erreurs significatives (21 % vs 12 % en 2022)</a:t>
            </a:r>
          </a:p>
          <a:p>
            <a:r>
              <a:rPr lang="fr-FR" sz="1600" b="1" dirty="0"/>
              <a:t>Et en regard une diminut</a:t>
            </a:r>
            <a:r>
              <a:rPr lang="fr-FR" sz="1600" b="1" dirty="0">
                <a:solidFill>
                  <a:prstClr val="black"/>
                </a:solidFill>
              </a:rPr>
              <a:t>ion de la proportion des erreurs </a:t>
            </a:r>
            <a:r>
              <a:rPr lang="fr-FR" sz="1600" b="1" dirty="0"/>
              <a:t>majeures/critiques/catastrophiques (4 % vs 25 % en 2022)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BE46F583-DE40-8B66-A5C7-A75F13B350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194582"/>
              </p:ext>
            </p:extLst>
          </p:nvPr>
        </p:nvGraphicFramePr>
        <p:xfrm>
          <a:off x="125859" y="2196913"/>
          <a:ext cx="9630916" cy="4950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6554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8876" y="47093"/>
            <a:ext cx="8781098" cy="1206236"/>
          </a:xfrm>
        </p:spPr>
        <p:txBody>
          <a:bodyPr>
            <a:norm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Moment de détection de l’erreur</a:t>
            </a:r>
          </a:p>
        </p:txBody>
      </p:sp>
      <p:sp>
        <p:nvSpPr>
          <p:cNvPr id="7" name="ZoneTexte 1"/>
          <p:cNvSpPr txBox="1"/>
          <p:nvPr/>
        </p:nvSpPr>
        <p:spPr>
          <a:xfrm>
            <a:off x="0" y="981589"/>
            <a:ext cx="9630915" cy="1268965"/>
          </a:xfrm>
          <a:prstGeom prst="rect">
            <a:avLst/>
          </a:prstGeom>
        </p:spPr>
        <p:txBody>
          <a:bodyPr wrap="none" lIns="97109" tIns="48555" rIns="97109" bIns="48555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900" b="1" dirty="0"/>
              <a:t>Diminution de la proportion des erreurs détectées avant l’administration (44 % vs 56 % en 2022) </a:t>
            </a:r>
          </a:p>
          <a:p>
            <a:r>
              <a:rPr lang="fr-FR" sz="1900" b="1" dirty="0"/>
              <a:t>En 2023 les erreurs détectées pendant et après l'administration, ainsi que les omissions </a:t>
            </a:r>
          </a:p>
          <a:p>
            <a:r>
              <a:rPr lang="fr-FR" sz="1900" b="1" dirty="0"/>
              <a:t>d’administration, sont en augmentation : 45 % vs 26 % en 2022 </a:t>
            </a:r>
          </a:p>
          <a:p>
            <a:endParaRPr lang="fr-FR" sz="19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CF1ED707-7728-3200-9E7C-9F2557B5BC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318592"/>
              </p:ext>
            </p:extLst>
          </p:nvPr>
        </p:nvGraphicFramePr>
        <p:xfrm>
          <a:off x="125860" y="2106538"/>
          <a:ext cx="9505055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2288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400" b="1" dirty="0">
                <a:solidFill>
                  <a:srgbClr val="002395"/>
                </a:solidFill>
                <a:cs typeface="Arial" pitchFamily="34" charset="0"/>
              </a:rPr>
              <a:t>Type d’erreurs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" y="47093"/>
            <a:ext cx="1222748" cy="952043"/>
          </a:xfrm>
          <a:prstGeom prst="rect">
            <a:avLst/>
          </a:prstGeom>
        </p:spPr>
      </p:pic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7EE1EF7F-B785-03E0-0999-CBE570A38A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623626"/>
              </p:ext>
            </p:extLst>
          </p:nvPr>
        </p:nvGraphicFramePr>
        <p:xfrm>
          <a:off x="125859" y="1170435"/>
          <a:ext cx="943304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49102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33944</TotalTime>
  <Words>1223</Words>
  <Application>Microsoft Office PowerPoint</Application>
  <PresentationFormat>Personnalisé</PresentationFormat>
  <Paragraphs>149</Paragraphs>
  <Slides>15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Wingdings</vt:lpstr>
      <vt:lpstr>Thème Office</vt:lpstr>
      <vt:lpstr>3_Thème Office</vt:lpstr>
      <vt:lpstr>1_Thème Office</vt:lpstr>
      <vt:lpstr>Bilan des erreurs médicamenteuses  déclarées en 2023 en HDF</vt:lpstr>
      <vt:lpstr>Les ES qui déclarent</vt:lpstr>
      <vt:lpstr>Déclarations d’erreurs médicamenteuses (EM)  envoyées par les ES </vt:lpstr>
      <vt:lpstr>Les services qui détectent les EM </vt:lpstr>
      <vt:lpstr>Fonction du déclarant</vt:lpstr>
      <vt:lpstr>Etape impactée par l’EM</vt:lpstr>
      <vt:lpstr> </vt:lpstr>
      <vt:lpstr>Moment de détection de l’erreur</vt:lpstr>
      <vt:lpstr>Type d’erreurs </vt:lpstr>
      <vt:lpstr>Focus facteurs favorisants</vt:lpstr>
      <vt:lpstr>Retour d’expérience Présentation en réunion pluridisciplinaire</vt:lpstr>
      <vt:lpstr>Retour d’expérience Présentation en réunion pluridisciplinaire Si l’EM a atteint le patient </vt:lpstr>
      <vt:lpstr>Focus Never Events en 2023 </vt:lpstr>
      <vt:lpstr>Quelques exemples de Never Events  évités grâce à l’analyse pharmaceutique au cours des dernières années</vt:lpstr>
      <vt:lpstr>Présentation PowerPoint</vt:lpstr>
    </vt:vector>
  </TitlesOfParts>
  <Company>Ministères Chargés des Affaires Sociales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Sous-commission  « erreurs médicamenteuses » juin 2017</dc:title>
  <dc:creator>*</dc:creator>
  <cp:lastModifiedBy>DE GRAAF, Mathieu (ARS-HDF)</cp:lastModifiedBy>
  <cp:revision>405</cp:revision>
  <cp:lastPrinted>2022-06-15T08:18:18Z</cp:lastPrinted>
  <dcterms:created xsi:type="dcterms:W3CDTF">2017-06-13T08:37:53Z</dcterms:created>
  <dcterms:modified xsi:type="dcterms:W3CDTF">2026-07-27T09:11:22Z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94c1fb-3db8-4cce-b079-9b022302847f_Enabled">
    <vt:lpwstr>true</vt:lpwstr>
  </property>
  <property fmtid="{D5CDD505-2E9C-101B-9397-08002B2CF9AE}" pid="3" name="MSIP_Label_3094c1fb-3db8-4cce-b079-9b022302847f_SetDate">
    <vt:lpwstr>2026-02-20T10:30:36Z</vt:lpwstr>
  </property>
  <property fmtid="{D5CDD505-2E9C-101B-9397-08002B2CF9AE}" pid="4" name="MSIP_Label_3094c1fb-3db8-4cce-b079-9b022302847f_Method">
    <vt:lpwstr>Standard</vt:lpwstr>
  </property>
  <property fmtid="{D5CDD505-2E9C-101B-9397-08002B2CF9AE}" pid="5" name="MSIP_Label_3094c1fb-3db8-4cce-b079-9b022302847f_Name">
    <vt:lpwstr>[Prod v5] C1 - Standard</vt:lpwstr>
  </property>
  <property fmtid="{D5CDD505-2E9C-101B-9397-08002B2CF9AE}" pid="6" name="MSIP_Label_3094c1fb-3db8-4cce-b079-9b022302847f_SiteId">
    <vt:lpwstr>035e5292-5a25-4509-bb08-a555f7d31a8b</vt:lpwstr>
  </property>
  <property fmtid="{D5CDD505-2E9C-101B-9397-08002B2CF9AE}" pid="7" name="MSIP_Label_3094c1fb-3db8-4cce-b079-9b022302847f_ActionId">
    <vt:lpwstr>9092d7c3-1d54-4cd8-bc43-ffb28a9d9ec1</vt:lpwstr>
  </property>
  <property fmtid="{D5CDD505-2E9C-101B-9397-08002B2CF9AE}" pid="8" name="MSIP_Label_3094c1fb-3db8-4cce-b079-9b022302847f_ContentBits">
    <vt:lpwstr>0</vt:lpwstr>
  </property>
  <property fmtid="{D5CDD505-2E9C-101B-9397-08002B2CF9AE}" pid="9" name="MSIP_Label_3094c1fb-3db8-4cce-b079-9b022302847f_Tag">
    <vt:lpwstr>10, 3, 0, 1</vt:lpwstr>
  </property>
</Properties>
</file>